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84" r:id="rId2"/>
    <p:sldMasterId id="2147483696" r:id="rId3"/>
    <p:sldMasterId id="2147483720" r:id="rId4"/>
    <p:sldMasterId id="2147483732" r:id="rId5"/>
  </p:sldMasterIdLst>
  <p:notesMasterIdLst>
    <p:notesMasterId r:id="rId23"/>
  </p:notesMasterIdLst>
  <p:sldIdLst>
    <p:sldId id="256" r:id="rId6"/>
    <p:sldId id="308" r:id="rId7"/>
    <p:sldId id="265" r:id="rId8"/>
    <p:sldId id="266" r:id="rId9"/>
    <p:sldId id="267" r:id="rId10"/>
    <p:sldId id="290" r:id="rId11"/>
    <p:sldId id="291" r:id="rId12"/>
    <p:sldId id="292" r:id="rId13"/>
    <p:sldId id="293" r:id="rId14"/>
    <p:sldId id="294" r:id="rId15"/>
    <p:sldId id="298" r:id="rId16"/>
    <p:sldId id="299" r:id="rId17"/>
    <p:sldId id="295" r:id="rId18"/>
    <p:sldId id="296" r:id="rId19"/>
    <p:sldId id="297" r:id="rId20"/>
    <p:sldId id="300" r:id="rId21"/>
    <p:sldId id="333" r:id="rId22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000099"/>
    <a:srgbClr val="000000"/>
    <a:srgbClr val="BE4B48"/>
    <a:srgbClr val="4A7EBB"/>
    <a:srgbClr val="0066CC"/>
    <a:srgbClr val="000066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-77" y="-1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-1694" y="-77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D07188-2E1D-4E67-B990-85703A2818BB}" type="doc">
      <dgm:prSet loTypeId="urn:microsoft.com/office/officeart/2005/8/layout/cycle1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03AB18-7AE1-44D1-B833-BFCC2AC153D5}">
      <dgm:prSet phldrT="[Text]" phldr="1"/>
      <dgm:spPr/>
      <dgm:t>
        <a:bodyPr/>
        <a:lstStyle/>
        <a:p>
          <a:endParaRPr lang="en-US" dirty="0"/>
        </a:p>
      </dgm:t>
    </dgm:pt>
    <dgm:pt modelId="{141C10A6-EA5B-458D-A14A-4B071A6DF1B3}" type="parTrans" cxnId="{0CFF4025-DA6D-468F-BAA6-D43FDB5E898F}">
      <dgm:prSet/>
      <dgm:spPr/>
      <dgm:t>
        <a:bodyPr/>
        <a:lstStyle/>
        <a:p>
          <a:endParaRPr lang="en-US"/>
        </a:p>
      </dgm:t>
    </dgm:pt>
    <dgm:pt modelId="{1E7BD321-F0B9-4C5F-B1B9-8788770A0896}" type="sibTrans" cxnId="{0CFF4025-DA6D-468F-BAA6-D43FDB5E898F}">
      <dgm:prSet/>
      <dgm:spPr/>
      <dgm:t>
        <a:bodyPr/>
        <a:lstStyle/>
        <a:p>
          <a:endParaRPr lang="en-US"/>
        </a:p>
      </dgm:t>
    </dgm:pt>
    <dgm:pt modelId="{76F345F9-1AFA-4567-A9EE-EBBFDBF02352}">
      <dgm:prSet phldrT="[Text]" phldr="1"/>
      <dgm:spPr/>
      <dgm:t>
        <a:bodyPr/>
        <a:lstStyle/>
        <a:p>
          <a:endParaRPr lang="en-US" dirty="0"/>
        </a:p>
      </dgm:t>
    </dgm:pt>
    <dgm:pt modelId="{DC6C6416-EE44-4526-873E-EF92BA52F6DA}" type="parTrans" cxnId="{DE75678A-A462-4A5D-BA86-2B8DF8CA50D7}">
      <dgm:prSet/>
      <dgm:spPr/>
      <dgm:t>
        <a:bodyPr/>
        <a:lstStyle/>
        <a:p>
          <a:endParaRPr lang="en-US"/>
        </a:p>
      </dgm:t>
    </dgm:pt>
    <dgm:pt modelId="{07C996BA-C99B-43BD-9BCB-9E308C3C184E}" type="sibTrans" cxnId="{DE75678A-A462-4A5D-BA86-2B8DF8CA50D7}">
      <dgm:prSet/>
      <dgm:spPr/>
      <dgm:t>
        <a:bodyPr/>
        <a:lstStyle/>
        <a:p>
          <a:endParaRPr lang="en-US"/>
        </a:p>
      </dgm:t>
    </dgm:pt>
    <dgm:pt modelId="{F6C9E0C7-8748-45AD-8FAE-B2943178EE6C}">
      <dgm:prSet phldrT="[Text]" phldr="1"/>
      <dgm:spPr/>
      <dgm:t>
        <a:bodyPr/>
        <a:lstStyle/>
        <a:p>
          <a:endParaRPr lang="en-US" dirty="0"/>
        </a:p>
      </dgm:t>
    </dgm:pt>
    <dgm:pt modelId="{D798913C-FEBD-48EB-9E39-40687772F7D9}" type="sibTrans" cxnId="{321B25A6-7B8B-444D-B2C9-060E8A9AA79E}">
      <dgm:prSet/>
      <dgm:spPr/>
      <dgm:t>
        <a:bodyPr/>
        <a:lstStyle/>
        <a:p>
          <a:endParaRPr lang="en-US"/>
        </a:p>
      </dgm:t>
    </dgm:pt>
    <dgm:pt modelId="{0EDE6119-82CB-4423-AAD7-5110EE4F41C5}" type="parTrans" cxnId="{321B25A6-7B8B-444D-B2C9-060E8A9AA79E}">
      <dgm:prSet/>
      <dgm:spPr/>
      <dgm:t>
        <a:bodyPr/>
        <a:lstStyle/>
        <a:p>
          <a:endParaRPr lang="en-US"/>
        </a:p>
      </dgm:t>
    </dgm:pt>
    <dgm:pt modelId="{BDE5DFC7-AFEB-4E43-AB9D-D304A213751B}" type="pres">
      <dgm:prSet presAssocID="{39D07188-2E1D-4E67-B990-85703A2818B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6975E4-725F-4A0C-9B14-6ECE2BC82A89}" type="pres">
      <dgm:prSet presAssocID="{4103AB18-7AE1-44D1-B833-BFCC2AC153D5}" presName="dummy" presStyleCnt="0"/>
      <dgm:spPr/>
      <dgm:t>
        <a:bodyPr/>
        <a:lstStyle/>
        <a:p>
          <a:endParaRPr lang="en-US"/>
        </a:p>
      </dgm:t>
    </dgm:pt>
    <dgm:pt modelId="{BC25F7DA-D025-4AD9-918E-F5FB7F3AC15D}" type="pres">
      <dgm:prSet presAssocID="{4103AB18-7AE1-44D1-B833-BFCC2AC153D5}" presName="node" presStyleLbl="revTx" presStyleIdx="0" presStyleCnt="3" custScaleX="18929" custScaleY="230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CBEFD4-0B58-4178-8891-AB2BD29D5BA3}" type="pres">
      <dgm:prSet presAssocID="{1E7BD321-F0B9-4C5F-B1B9-8788770A0896}" presName="sibTrans" presStyleLbl="node1" presStyleIdx="0" presStyleCnt="3"/>
      <dgm:spPr/>
      <dgm:t>
        <a:bodyPr/>
        <a:lstStyle/>
        <a:p>
          <a:endParaRPr lang="en-US"/>
        </a:p>
      </dgm:t>
    </dgm:pt>
    <dgm:pt modelId="{05A46167-ADE0-459B-A085-1204B8308C6E}" type="pres">
      <dgm:prSet presAssocID="{76F345F9-1AFA-4567-A9EE-EBBFDBF02352}" presName="dummy" presStyleCnt="0"/>
      <dgm:spPr/>
      <dgm:t>
        <a:bodyPr/>
        <a:lstStyle/>
        <a:p>
          <a:endParaRPr lang="en-US"/>
        </a:p>
      </dgm:t>
    </dgm:pt>
    <dgm:pt modelId="{0AED6F85-4643-4582-A841-B7542E2FF05C}" type="pres">
      <dgm:prSet presAssocID="{76F345F9-1AFA-4567-A9EE-EBBFDBF02352}" presName="node" presStyleLbl="revTx" presStyleIdx="1" presStyleCnt="3" custScaleX="29000" custScaleY="556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EAD1D7-954E-4D17-BF8F-1A638B6A0BCD}" type="pres">
      <dgm:prSet presAssocID="{07C996BA-C99B-43BD-9BCB-9E308C3C184E}" presName="sibTrans" presStyleLbl="node1" presStyleIdx="1" presStyleCnt="3"/>
      <dgm:spPr/>
      <dgm:t>
        <a:bodyPr/>
        <a:lstStyle/>
        <a:p>
          <a:endParaRPr lang="en-US"/>
        </a:p>
      </dgm:t>
    </dgm:pt>
    <dgm:pt modelId="{64511BBE-88A1-4375-B951-BC6D7934185E}" type="pres">
      <dgm:prSet presAssocID="{F6C9E0C7-8748-45AD-8FAE-B2943178EE6C}" presName="dummy" presStyleCnt="0"/>
      <dgm:spPr/>
      <dgm:t>
        <a:bodyPr/>
        <a:lstStyle/>
        <a:p>
          <a:endParaRPr lang="en-US"/>
        </a:p>
      </dgm:t>
    </dgm:pt>
    <dgm:pt modelId="{42D36AD4-26A3-4FFE-B568-737B6E27C076}" type="pres">
      <dgm:prSet presAssocID="{F6C9E0C7-8748-45AD-8FAE-B2943178EE6C}" presName="node" presStyleLbl="revTx" presStyleIdx="2" presStyleCnt="3" custScaleX="20837" custScaleY="330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09FE99-4338-4178-BE3E-B7D36B5B046F}" type="pres">
      <dgm:prSet presAssocID="{D798913C-FEBD-48EB-9E39-40687772F7D9}" presName="sibTrans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C5074728-1D2F-4D0B-B5D5-9E4B96CDED8F}" type="presOf" srcId="{07C996BA-C99B-43BD-9BCB-9E308C3C184E}" destId="{D5EAD1D7-954E-4D17-BF8F-1A638B6A0BCD}" srcOrd="0" destOrd="0" presId="urn:microsoft.com/office/officeart/2005/8/layout/cycle1"/>
    <dgm:cxn modelId="{CE612A6F-DCBC-4F09-A5ED-CE01D0F71AA8}" type="presOf" srcId="{76F345F9-1AFA-4567-A9EE-EBBFDBF02352}" destId="{0AED6F85-4643-4582-A841-B7542E2FF05C}" srcOrd="0" destOrd="0" presId="urn:microsoft.com/office/officeart/2005/8/layout/cycle1"/>
    <dgm:cxn modelId="{321B25A6-7B8B-444D-B2C9-060E8A9AA79E}" srcId="{39D07188-2E1D-4E67-B990-85703A2818BB}" destId="{F6C9E0C7-8748-45AD-8FAE-B2943178EE6C}" srcOrd="2" destOrd="0" parTransId="{0EDE6119-82CB-4423-AAD7-5110EE4F41C5}" sibTransId="{D798913C-FEBD-48EB-9E39-40687772F7D9}"/>
    <dgm:cxn modelId="{71D38EC6-F014-4133-892D-1F0BE0FE7DEA}" type="presOf" srcId="{D798913C-FEBD-48EB-9E39-40687772F7D9}" destId="{A009FE99-4338-4178-BE3E-B7D36B5B046F}" srcOrd="0" destOrd="0" presId="urn:microsoft.com/office/officeart/2005/8/layout/cycle1"/>
    <dgm:cxn modelId="{D2C5EE6D-E9C3-47B8-AB2E-10BE921568D1}" type="presOf" srcId="{4103AB18-7AE1-44D1-B833-BFCC2AC153D5}" destId="{BC25F7DA-D025-4AD9-918E-F5FB7F3AC15D}" srcOrd="0" destOrd="0" presId="urn:microsoft.com/office/officeart/2005/8/layout/cycle1"/>
    <dgm:cxn modelId="{CD5ECAFA-6F89-4F5D-9D4E-220DB33E0E8E}" type="presOf" srcId="{39D07188-2E1D-4E67-B990-85703A2818BB}" destId="{BDE5DFC7-AFEB-4E43-AB9D-D304A213751B}" srcOrd="0" destOrd="0" presId="urn:microsoft.com/office/officeart/2005/8/layout/cycle1"/>
    <dgm:cxn modelId="{0CFF4025-DA6D-468F-BAA6-D43FDB5E898F}" srcId="{39D07188-2E1D-4E67-B990-85703A2818BB}" destId="{4103AB18-7AE1-44D1-B833-BFCC2AC153D5}" srcOrd="0" destOrd="0" parTransId="{141C10A6-EA5B-458D-A14A-4B071A6DF1B3}" sibTransId="{1E7BD321-F0B9-4C5F-B1B9-8788770A0896}"/>
    <dgm:cxn modelId="{DE75678A-A462-4A5D-BA86-2B8DF8CA50D7}" srcId="{39D07188-2E1D-4E67-B990-85703A2818BB}" destId="{76F345F9-1AFA-4567-A9EE-EBBFDBF02352}" srcOrd="1" destOrd="0" parTransId="{DC6C6416-EE44-4526-873E-EF92BA52F6DA}" sibTransId="{07C996BA-C99B-43BD-9BCB-9E308C3C184E}"/>
    <dgm:cxn modelId="{9DDC4830-FBC3-491D-8E38-CBAF2A021344}" type="presOf" srcId="{1E7BD321-F0B9-4C5F-B1B9-8788770A0896}" destId="{09CBEFD4-0B58-4178-8891-AB2BD29D5BA3}" srcOrd="0" destOrd="0" presId="urn:microsoft.com/office/officeart/2005/8/layout/cycle1"/>
    <dgm:cxn modelId="{7FCDBA4D-76C3-4642-80DF-DB3FE442D2A9}" type="presOf" srcId="{F6C9E0C7-8748-45AD-8FAE-B2943178EE6C}" destId="{42D36AD4-26A3-4FFE-B568-737B6E27C076}" srcOrd="0" destOrd="0" presId="urn:microsoft.com/office/officeart/2005/8/layout/cycle1"/>
    <dgm:cxn modelId="{C9B514B0-4061-4DF1-8B7C-A25B9AE886D9}" type="presParOf" srcId="{BDE5DFC7-AFEB-4E43-AB9D-D304A213751B}" destId="{096975E4-725F-4A0C-9B14-6ECE2BC82A89}" srcOrd="0" destOrd="0" presId="urn:microsoft.com/office/officeart/2005/8/layout/cycle1"/>
    <dgm:cxn modelId="{F4782F19-B9BF-4BD2-84A8-93EE9938BC38}" type="presParOf" srcId="{BDE5DFC7-AFEB-4E43-AB9D-D304A213751B}" destId="{BC25F7DA-D025-4AD9-918E-F5FB7F3AC15D}" srcOrd="1" destOrd="0" presId="urn:microsoft.com/office/officeart/2005/8/layout/cycle1"/>
    <dgm:cxn modelId="{1F199644-A524-4E74-A63B-3C3A7EC3DC84}" type="presParOf" srcId="{BDE5DFC7-AFEB-4E43-AB9D-D304A213751B}" destId="{09CBEFD4-0B58-4178-8891-AB2BD29D5BA3}" srcOrd="2" destOrd="0" presId="urn:microsoft.com/office/officeart/2005/8/layout/cycle1"/>
    <dgm:cxn modelId="{AA5220B4-ECB6-4679-A1CC-FC4ACEF00E85}" type="presParOf" srcId="{BDE5DFC7-AFEB-4E43-AB9D-D304A213751B}" destId="{05A46167-ADE0-459B-A085-1204B8308C6E}" srcOrd="3" destOrd="0" presId="urn:microsoft.com/office/officeart/2005/8/layout/cycle1"/>
    <dgm:cxn modelId="{9FA64120-DC8D-4ADC-8F59-4D1764E7E614}" type="presParOf" srcId="{BDE5DFC7-AFEB-4E43-AB9D-D304A213751B}" destId="{0AED6F85-4643-4582-A841-B7542E2FF05C}" srcOrd="4" destOrd="0" presId="urn:microsoft.com/office/officeart/2005/8/layout/cycle1"/>
    <dgm:cxn modelId="{A2FC9738-788F-4AA6-A25F-F04A50AA9AE5}" type="presParOf" srcId="{BDE5DFC7-AFEB-4E43-AB9D-D304A213751B}" destId="{D5EAD1D7-954E-4D17-BF8F-1A638B6A0BCD}" srcOrd="5" destOrd="0" presId="urn:microsoft.com/office/officeart/2005/8/layout/cycle1"/>
    <dgm:cxn modelId="{14CF412E-C98B-4B20-A657-744799D5F2A2}" type="presParOf" srcId="{BDE5DFC7-AFEB-4E43-AB9D-D304A213751B}" destId="{64511BBE-88A1-4375-B951-BC6D7934185E}" srcOrd="6" destOrd="0" presId="urn:microsoft.com/office/officeart/2005/8/layout/cycle1"/>
    <dgm:cxn modelId="{EDFDB242-B027-466E-8876-CA99B0DC860B}" type="presParOf" srcId="{BDE5DFC7-AFEB-4E43-AB9D-D304A213751B}" destId="{42D36AD4-26A3-4FFE-B568-737B6E27C076}" srcOrd="7" destOrd="0" presId="urn:microsoft.com/office/officeart/2005/8/layout/cycle1"/>
    <dgm:cxn modelId="{5C204BF3-7B6C-4CEC-BFC6-EA5F2E0C6443}" type="presParOf" srcId="{BDE5DFC7-AFEB-4E43-AB9D-D304A213751B}" destId="{A009FE99-4338-4178-BE3E-B7D36B5B046F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D07188-2E1D-4E67-B990-85703A2818BB}" type="doc">
      <dgm:prSet loTypeId="urn:microsoft.com/office/officeart/2005/8/layout/cycle1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03AB18-7AE1-44D1-B833-BFCC2AC153D5}">
      <dgm:prSet phldrT="[Text]" phldr="1"/>
      <dgm:spPr/>
      <dgm:t>
        <a:bodyPr/>
        <a:lstStyle/>
        <a:p>
          <a:endParaRPr lang="en-US" dirty="0"/>
        </a:p>
      </dgm:t>
    </dgm:pt>
    <dgm:pt modelId="{141C10A6-EA5B-458D-A14A-4B071A6DF1B3}" type="parTrans" cxnId="{0CFF4025-DA6D-468F-BAA6-D43FDB5E898F}">
      <dgm:prSet/>
      <dgm:spPr/>
      <dgm:t>
        <a:bodyPr/>
        <a:lstStyle/>
        <a:p>
          <a:endParaRPr lang="en-US"/>
        </a:p>
      </dgm:t>
    </dgm:pt>
    <dgm:pt modelId="{1E7BD321-F0B9-4C5F-B1B9-8788770A0896}" type="sibTrans" cxnId="{0CFF4025-DA6D-468F-BAA6-D43FDB5E898F}">
      <dgm:prSet/>
      <dgm:spPr/>
      <dgm:t>
        <a:bodyPr/>
        <a:lstStyle/>
        <a:p>
          <a:endParaRPr lang="en-US"/>
        </a:p>
      </dgm:t>
    </dgm:pt>
    <dgm:pt modelId="{76F345F9-1AFA-4567-A9EE-EBBFDBF02352}">
      <dgm:prSet phldrT="[Text]" phldr="1"/>
      <dgm:spPr/>
      <dgm:t>
        <a:bodyPr/>
        <a:lstStyle/>
        <a:p>
          <a:endParaRPr lang="en-US" dirty="0"/>
        </a:p>
      </dgm:t>
    </dgm:pt>
    <dgm:pt modelId="{DC6C6416-EE44-4526-873E-EF92BA52F6DA}" type="parTrans" cxnId="{DE75678A-A462-4A5D-BA86-2B8DF8CA50D7}">
      <dgm:prSet/>
      <dgm:spPr/>
      <dgm:t>
        <a:bodyPr/>
        <a:lstStyle/>
        <a:p>
          <a:endParaRPr lang="en-US"/>
        </a:p>
      </dgm:t>
    </dgm:pt>
    <dgm:pt modelId="{07C996BA-C99B-43BD-9BCB-9E308C3C184E}" type="sibTrans" cxnId="{DE75678A-A462-4A5D-BA86-2B8DF8CA50D7}">
      <dgm:prSet/>
      <dgm:spPr/>
      <dgm:t>
        <a:bodyPr/>
        <a:lstStyle/>
        <a:p>
          <a:endParaRPr lang="en-US"/>
        </a:p>
      </dgm:t>
    </dgm:pt>
    <dgm:pt modelId="{F6C9E0C7-8748-45AD-8FAE-B2943178EE6C}">
      <dgm:prSet phldrT="[Text]" phldr="1"/>
      <dgm:spPr/>
      <dgm:t>
        <a:bodyPr/>
        <a:lstStyle/>
        <a:p>
          <a:endParaRPr lang="en-US" dirty="0"/>
        </a:p>
      </dgm:t>
    </dgm:pt>
    <dgm:pt modelId="{D798913C-FEBD-48EB-9E39-40687772F7D9}" type="sibTrans" cxnId="{321B25A6-7B8B-444D-B2C9-060E8A9AA79E}">
      <dgm:prSet/>
      <dgm:spPr/>
      <dgm:t>
        <a:bodyPr/>
        <a:lstStyle/>
        <a:p>
          <a:endParaRPr lang="en-US"/>
        </a:p>
      </dgm:t>
    </dgm:pt>
    <dgm:pt modelId="{0EDE6119-82CB-4423-AAD7-5110EE4F41C5}" type="parTrans" cxnId="{321B25A6-7B8B-444D-B2C9-060E8A9AA79E}">
      <dgm:prSet/>
      <dgm:spPr/>
      <dgm:t>
        <a:bodyPr/>
        <a:lstStyle/>
        <a:p>
          <a:endParaRPr lang="en-US"/>
        </a:p>
      </dgm:t>
    </dgm:pt>
    <dgm:pt modelId="{BDE5DFC7-AFEB-4E43-AB9D-D304A213751B}" type="pres">
      <dgm:prSet presAssocID="{39D07188-2E1D-4E67-B990-85703A2818B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6975E4-725F-4A0C-9B14-6ECE2BC82A89}" type="pres">
      <dgm:prSet presAssocID="{4103AB18-7AE1-44D1-B833-BFCC2AC153D5}" presName="dummy" presStyleCnt="0"/>
      <dgm:spPr/>
      <dgm:t>
        <a:bodyPr/>
        <a:lstStyle/>
        <a:p>
          <a:endParaRPr lang="en-US"/>
        </a:p>
      </dgm:t>
    </dgm:pt>
    <dgm:pt modelId="{BC25F7DA-D025-4AD9-918E-F5FB7F3AC15D}" type="pres">
      <dgm:prSet presAssocID="{4103AB18-7AE1-44D1-B833-BFCC2AC153D5}" presName="node" presStyleLbl="revTx" presStyleIdx="0" presStyleCnt="3" custScaleX="18929" custScaleY="230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CBEFD4-0B58-4178-8891-AB2BD29D5BA3}" type="pres">
      <dgm:prSet presAssocID="{1E7BD321-F0B9-4C5F-B1B9-8788770A0896}" presName="sibTrans" presStyleLbl="node1" presStyleIdx="0" presStyleCnt="3"/>
      <dgm:spPr/>
      <dgm:t>
        <a:bodyPr/>
        <a:lstStyle/>
        <a:p>
          <a:endParaRPr lang="en-US"/>
        </a:p>
      </dgm:t>
    </dgm:pt>
    <dgm:pt modelId="{05A46167-ADE0-459B-A085-1204B8308C6E}" type="pres">
      <dgm:prSet presAssocID="{76F345F9-1AFA-4567-A9EE-EBBFDBF02352}" presName="dummy" presStyleCnt="0"/>
      <dgm:spPr/>
      <dgm:t>
        <a:bodyPr/>
        <a:lstStyle/>
        <a:p>
          <a:endParaRPr lang="en-US"/>
        </a:p>
      </dgm:t>
    </dgm:pt>
    <dgm:pt modelId="{0AED6F85-4643-4582-A841-B7542E2FF05C}" type="pres">
      <dgm:prSet presAssocID="{76F345F9-1AFA-4567-A9EE-EBBFDBF02352}" presName="node" presStyleLbl="revTx" presStyleIdx="1" presStyleCnt="3" custScaleX="29000" custScaleY="556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EAD1D7-954E-4D17-BF8F-1A638B6A0BCD}" type="pres">
      <dgm:prSet presAssocID="{07C996BA-C99B-43BD-9BCB-9E308C3C184E}" presName="sibTrans" presStyleLbl="node1" presStyleIdx="1" presStyleCnt="3"/>
      <dgm:spPr/>
      <dgm:t>
        <a:bodyPr/>
        <a:lstStyle/>
        <a:p>
          <a:endParaRPr lang="en-US"/>
        </a:p>
      </dgm:t>
    </dgm:pt>
    <dgm:pt modelId="{64511BBE-88A1-4375-B951-BC6D7934185E}" type="pres">
      <dgm:prSet presAssocID="{F6C9E0C7-8748-45AD-8FAE-B2943178EE6C}" presName="dummy" presStyleCnt="0"/>
      <dgm:spPr/>
      <dgm:t>
        <a:bodyPr/>
        <a:lstStyle/>
        <a:p>
          <a:endParaRPr lang="en-US"/>
        </a:p>
      </dgm:t>
    </dgm:pt>
    <dgm:pt modelId="{42D36AD4-26A3-4FFE-B568-737B6E27C076}" type="pres">
      <dgm:prSet presAssocID="{F6C9E0C7-8748-45AD-8FAE-B2943178EE6C}" presName="node" presStyleLbl="revTx" presStyleIdx="2" presStyleCnt="3" custScaleX="20837" custScaleY="330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09FE99-4338-4178-BE3E-B7D36B5B046F}" type="pres">
      <dgm:prSet presAssocID="{D798913C-FEBD-48EB-9E39-40687772F7D9}" presName="sibTrans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333A7350-6745-496E-BCB2-88DB0980CF21}" type="presOf" srcId="{D798913C-FEBD-48EB-9E39-40687772F7D9}" destId="{A009FE99-4338-4178-BE3E-B7D36B5B046F}" srcOrd="0" destOrd="0" presId="urn:microsoft.com/office/officeart/2005/8/layout/cycle1"/>
    <dgm:cxn modelId="{24AA7C76-6B6A-4F79-AC14-EE5DB3D5871D}" type="presOf" srcId="{07C996BA-C99B-43BD-9BCB-9E308C3C184E}" destId="{D5EAD1D7-954E-4D17-BF8F-1A638B6A0BCD}" srcOrd="0" destOrd="0" presId="urn:microsoft.com/office/officeart/2005/8/layout/cycle1"/>
    <dgm:cxn modelId="{953A81C8-899B-4CCC-AC6C-3099868391F5}" type="presOf" srcId="{39D07188-2E1D-4E67-B990-85703A2818BB}" destId="{BDE5DFC7-AFEB-4E43-AB9D-D304A213751B}" srcOrd="0" destOrd="0" presId="urn:microsoft.com/office/officeart/2005/8/layout/cycle1"/>
    <dgm:cxn modelId="{5A1AA49F-CC08-44A8-85DD-9EB1497EF55C}" type="presOf" srcId="{1E7BD321-F0B9-4C5F-B1B9-8788770A0896}" destId="{09CBEFD4-0B58-4178-8891-AB2BD29D5BA3}" srcOrd="0" destOrd="0" presId="urn:microsoft.com/office/officeart/2005/8/layout/cycle1"/>
    <dgm:cxn modelId="{EA1A78F6-7348-49B0-B4A2-31498F038939}" type="presOf" srcId="{4103AB18-7AE1-44D1-B833-BFCC2AC153D5}" destId="{BC25F7DA-D025-4AD9-918E-F5FB7F3AC15D}" srcOrd="0" destOrd="0" presId="urn:microsoft.com/office/officeart/2005/8/layout/cycle1"/>
    <dgm:cxn modelId="{321B25A6-7B8B-444D-B2C9-060E8A9AA79E}" srcId="{39D07188-2E1D-4E67-B990-85703A2818BB}" destId="{F6C9E0C7-8748-45AD-8FAE-B2943178EE6C}" srcOrd="2" destOrd="0" parTransId="{0EDE6119-82CB-4423-AAD7-5110EE4F41C5}" sibTransId="{D798913C-FEBD-48EB-9E39-40687772F7D9}"/>
    <dgm:cxn modelId="{63F5EA9C-5225-4051-A02B-3033E030EB96}" type="presOf" srcId="{76F345F9-1AFA-4567-A9EE-EBBFDBF02352}" destId="{0AED6F85-4643-4582-A841-B7542E2FF05C}" srcOrd="0" destOrd="0" presId="urn:microsoft.com/office/officeart/2005/8/layout/cycle1"/>
    <dgm:cxn modelId="{5F7D4C04-EC1C-4918-896A-F74FB90FCE4B}" type="presOf" srcId="{F6C9E0C7-8748-45AD-8FAE-B2943178EE6C}" destId="{42D36AD4-26A3-4FFE-B568-737B6E27C076}" srcOrd="0" destOrd="0" presId="urn:microsoft.com/office/officeart/2005/8/layout/cycle1"/>
    <dgm:cxn modelId="{0CFF4025-DA6D-468F-BAA6-D43FDB5E898F}" srcId="{39D07188-2E1D-4E67-B990-85703A2818BB}" destId="{4103AB18-7AE1-44D1-B833-BFCC2AC153D5}" srcOrd="0" destOrd="0" parTransId="{141C10A6-EA5B-458D-A14A-4B071A6DF1B3}" sibTransId="{1E7BD321-F0B9-4C5F-B1B9-8788770A0896}"/>
    <dgm:cxn modelId="{DE75678A-A462-4A5D-BA86-2B8DF8CA50D7}" srcId="{39D07188-2E1D-4E67-B990-85703A2818BB}" destId="{76F345F9-1AFA-4567-A9EE-EBBFDBF02352}" srcOrd="1" destOrd="0" parTransId="{DC6C6416-EE44-4526-873E-EF92BA52F6DA}" sibTransId="{07C996BA-C99B-43BD-9BCB-9E308C3C184E}"/>
    <dgm:cxn modelId="{FDF97E14-E439-4CF0-B8CA-7BEB5AFEB6FD}" type="presParOf" srcId="{BDE5DFC7-AFEB-4E43-AB9D-D304A213751B}" destId="{096975E4-725F-4A0C-9B14-6ECE2BC82A89}" srcOrd="0" destOrd="0" presId="urn:microsoft.com/office/officeart/2005/8/layout/cycle1"/>
    <dgm:cxn modelId="{1C04B66B-D983-4D69-8026-7C7E7D26CFF1}" type="presParOf" srcId="{BDE5DFC7-AFEB-4E43-AB9D-D304A213751B}" destId="{BC25F7DA-D025-4AD9-918E-F5FB7F3AC15D}" srcOrd="1" destOrd="0" presId="urn:microsoft.com/office/officeart/2005/8/layout/cycle1"/>
    <dgm:cxn modelId="{B80835F0-B0C2-4E38-8AF7-DE75C349C824}" type="presParOf" srcId="{BDE5DFC7-AFEB-4E43-AB9D-D304A213751B}" destId="{09CBEFD4-0B58-4178-8891-AB2BD29D5BA3}" srcOrd="2" destOrd="0" presId="urn:microsoft.com/office/officeart/2005/8/layout/cycle1"/>
    <dgm:cxn modelId="{70C83A0F-1293-4FE0-B79C-44B50F6A5D85}" type="presParOf" srcId="{BDE5DFC7-AFEB-4E43-AB9D-D304A213751B}" destId="{05A46167-ADE0-459B-A085-1204B8308C6E}" srcOrd="3" destOrd="0" presId="urn:microsoft.com/office/officeart/2005/8/layout/cycle1"/>
    <dgm:cxn modelId="{F297A244-6B56-450F-B9F1-EE73F183C407}" type="presParOf" srcId="{BDE5DFC7-AFEB-4E43-AB9D-D304A213751B}" destId="{0AED6F85-4643-4582-A841-B7542E2FF05C}" srcOrd="4" destOrd="0" presId="urn:microsoft.com/office/officeart/2005/8/layout/cycle1"/>
    <dgm:cxn modelId="{E8DFA1A9-F312-4AD0-820D-88E7947EA09C}" type="presParOf" srcId="{BDE5DFC7-AFEB-4E43-AB9D-D304A213751B}" destId="{D5EAD1D7-954E-4D17-BF8F-1A638B6A0BCD}" srcOrd="5" destOrd="0" presId="urn:microsoft.com/office/officeart/2005/8/layout/cycle1"/>
    <dgm:cxn modelId="{7A7347C1-FF91-4821-B6F3-7920A9E313B3}" type="presParOf" srcId="{BDE5DFC7-AFEB-4E43-AB9D-D304A213751B}" destId="{64511BBE-88A1-4375-B951-BC6D7934185E}" srcOrd="6" destOrd="0" presId="urn:microsoft.com/office/officeart/2005/8/layout/cycle1"/>
    <dgm:cxn modelId="{6F1ED908-BFAB-4531-B75B-3E01FF1523C6}" type="presParOf" srcId="{BDE5DFC7-AFEB-4E43-AB9D-D304A213751B}" destId="{42D36AD4-26A3-4FFE-B568-737B6E27C076}" srcOrd="7" destOrd="0" presId="urn:microsoft.com/office/officeart/2005/8/layout/cycle1"/>
    <dgm:cxn modelId="{8998F723-94FF-449E-89B3-AC50BEB0CFB5}" type="presParOf" srcId="{BDE5DFC7-AFEB-4E43-AB9D-D304A213751B}" destId="{A009FE99-4338-4178-BE3E-B7D36B5B046F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25F7DA-D025-4AD9-918E-F5FB7F3AC15D}">
      <dsp:nvSpPr>
        <dsp:cNvPr id="0" name=""/>
        <dsp:cNvSpPr/>
      </dsp:nvSpPr>
      <dsp:spPr>
        <a:xfrm>
          <a:off x="5084244" y="1224330"/>
          <a:ext cx="334994" cy="408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5084244" y="1224330"/>
        <a:ext cx="334994" cy="408792"/>
      </dsp:txXfrm>
    </dsp:sp>
    <dsp:sp modelId="{09CBEFD4-0B58-4178-8891-AB2BD29D5BA3}">
      <dsp:nvSpPr>
        <dsp:cNvPr id="0" name=""/>
        <dsp:cNvSpPr/>
      </dsp:nvSpPr>
      <dsp:spPr>
        <a:xfrm>
          <a:off x="1667644" y="194688"/>
          <a:ext cx="4188440" cy="4188440"/>
        </a:xfrm>
        <a:prstGeom prst="circularArrow">
          <a:avLst>
            <a:gd name="adj1" fmla="val 8239"/>
            <a:gd name="adj2" fmla="val 575339"/>
            <a:gd name="adj3" fmla="val 4309959"/>
            <a:gd name="adj4" fmla="val 20255555"/>
            <a:gd name="adj5" fmla="val 9613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ED6F85-4643-4582-A841-B7542E2FF05C}">
      <dsp:nvSpPr>
        <dsp:cNvPr id="0" name=""/>
        <dsp:cNvSpPr/>
      </dsp:nvSpPr>
      <dsp:spPr>
        <a:xfrm>
          <a:off x="3505252" y="3516442"/>
          <a:ext cx="513225" cy="985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3505252" y="3516442"/>
        <a:ext cx="513225" cy="985657"/>
      </dsp:txXfrm>
    </dsp:sp>
    <dsp:sp modelId="{D5EAD1D7-954E-4D17-BF8F-1A638B6A0BCD}">
      <dsp:nvSpPr>
        <dsp:cNvPr id="0" name=""/>
        <dsp:cNvSpPr/>
      </dsp:nvSpPr>
      <dsp:spPr>
        <a:xfrm>
          <a:off x="1667644" y="194688"/>
          <a:ext cx="4188440" cy="4188440"/>
        </a:xfrm>
        <a:prstGeom prst="circularArrow">
          <a:avLst>
            <a:gd name="adj1" fmla="val 8239"/>
            <a:gd name="adj2" fmla="val 575339"/>
            <a:gd name="adj3" fmla="val 11380981"/>
            <a:gd name="adj4" fmla="val 5914702"/>
            <a:gd name="adj5" fmla="val 9613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D36AD4-26A3-4FFE-B568-737B6E27C076}">
      <dsp:nvSpPr>
        <dsp:cNvPr id="0" name=""/>
        <dsp:cNvSpPr/>
      </dsp:nvSpPr>
      <dsp:spPr>
        <a:xfrm>
          <a:off x="2087606" y="1136357"/>
          <a:ext cx="368761" cy="584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2087606" y="1136357"/>
        <a:ext cx="368761" cy="584740"/>
      </dsp:txXfrm>
    </dsp:sp>
    <dsp:sp modelId="{A009FE99-4338-4178-BE3E-B7D36B5B046F}">
      <dsp:nvSpPr>
        <dsp:cNvPr id="0" name=""/>
        <dsp:cNvSpPr/>
      </dsp:nvSpPr>
      <dsp:spPr>
        <a:xfrm>
          <a:off x="1667644" y="194688"/>
          <a:ext cx="4188440" cy="4188440"/>
        </a:xfrm>
        <a:prstGeom prst="circularArrow">
          <a:avLst>
            <a:gd name="adj1" fmla="val 8239"/>
            <a:gd name="adj2" fmla="val 575339"/>
            <a:gd name="adj3" fmla="val 18730903"/>
            <a:gd name="adj4" fmla="val 13238225"/>
            <a:gd name="adj5" fmla="val 9613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25F7DA-D025-4AD9-918E-F5FB7F3AC15D}">
      <dsp:nvSpPr>
        <dsp:cNvPr id="0" name=""/>
        <dsp:cNvSpPr/>
      </dsp:nvSpPr>
      <dsp:spPr>
        <a:xfrm>
          <a:off x="2542053" y="639465"/>
          <a:ext cx="175247" cy="213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542053" y="639465"/>
        <a:ext cx="175247" cy="213854"/>
      </dsp:txXfrm>
    </dsp:sp>
    <dsp:sp modelId="{09CBEFD4-0B58-4178-8891-AB2BD29D5BA3}">
      <dsp:nvSpPr>
        <dsp:cNvPr id="0" name=""/>
        <dsp:cNvSpPr/>
      </dsp:nvSpPr>
      <dsp:spPr>
        <a:xfrm>
          <a:off x="757788" y="101647"/>
          <a:ext cx="2187820" cy="2187820"/>
        </a:xfrm>
        <a:prstGeom prst="circularArrow">
          <a:avLst>
            <a:gd name="adj1" fmla="val 8252"/>
            <a:gd name="adj2" fmla="val 576400"/>
            <a:gd name="adj3" fmla="val 4307944"/>
            <a:gd name="adj4" fmla="val 20256368"/>
            <a:gd name="adj5" fmla="val 962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ED6F85-4643-4582-A841-B7542E2FF05C}">
      <dsp:nvSpPr>
        <dsp:cNvPr id="0" name=""/>
        <dsp:cNvSpPr/>
      </dsp:nvSpPr>
      <dsp:spPr>
        <a:xfrm>
          <a:off x="1717456" y="1836073"/>
          <a:ext cx="268486" cy="515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1717456" y="1836073"/>
        <a:ext cx="268486" cy="515633"/>
      </dsp:txXfrm>
    </dsp:sp>
    <dsp:sp modelId="{D5EAD1D7-954E-4D17-BF8F-1A638B6A0BCD}">
      <dsp:nvSpPr>
        <dsp:cNvPr id="0" name=""/>
        <dsp:cNvSpPr/>
      </dsp:nvSpPr>
      <dsp:spPr>
        <a:xfrm>
          <a:off x="757788" y="101647"/>
          <a:ext cx="2187820" cy="2187820"/>
        </a:xfrm>
        <a:prstGeom prst="circularArrow">
          <a:avLst>
            <a:gd name="adj1" fmla="val 8252"/>
            <a:gd name="adj2" fmla="val 576400"/>
            <a:gd name="adj3" fmla="val 11378782"/>
            <a:gd name="adj4" fmla="val 5915656"/>
            <a:gd name="adj5" fmla="val 962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D36AD4-26A3-4FFE-B568-737B6E27C076}">
      <dsp:nvSpPr>
        <dsp:cNvPr id="0" name=""/>
        <dsp:cNvSpPr/>
      </dsp:nvSpPr>
      <dsp:spPr>
        <a:xfrm>
          <a:off x="977265" y="593443"/>
          <a:ext cx="192912" cy="305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977265" y="593443"/>
        <a:ext cx="192912" cy="305898"/>
      </dsp:txXfrm>
    </dsp:sp>
    <dsp:sp modelId="{A009FE99-4338-4178-BE3E-B7D36B5B046F}">
      <dsp:nvSpPr>
        <dsp:cNvPr id="0" name=""/>
        <dsp:cNvSpPr/>
      </dsp:nvSpPr>
      <dsp:spPr>
        <a:xfrm>
          <a:off x="757788" y="101647"/>
          <a:ext cx="2187820" cy="2187820"/>
        </a:xfrm>
        <a:prstGeom prst="circularArrow">
          <a:avLst>
            <a:gd name="adj1" fmla="val 8252"/>
            <a:gd name="adj2" fmla="val 576400"/>
            <a:gd name="adj3" fmla="val 18728886"/>
            <a:gd name="adj4" fmla="val 13239265"/>
            <a:gd name="adj5" fmla="val 962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64F200E-E531-40AB-8E7A-323E3B8F9B6F}" type="datetimeFigureOut">
              <a:rPr lang="en-US"/>
              <a:pPr>
                <a:defRPr/>
              </a:pPr>
              <a:t>8/18/2011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2382" tIns="46191" rIns="92382" bIns="4619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7606F53-1A60-4E33-AC7D-F55EAEC765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606F53-1A60-4E33-AC7D-F55EAEC765B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F452B7-9A28-45AF-9F86-5B581BE00B8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606F53-1A60-4E33-AC7D-F55EAEC765B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endParaRPr lang="en-US" sz="1100" smtClean="0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sz="1100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22E90E-CD4B-4705-9D5B-C2B32FC80BF7}" type="slidenum">
              <a:rPr lang="en-US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B31B9E-0CAB-4C34-A7EB-67B14BB58B1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19E9C1-D652-4743-945E-148A74745AC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4416425"/>
            <a:ext cx="3354388" cy="4879975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228760" indent="-22876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100" dirty="0" smtClean="0"/>
          </a:p>
          <a:p>
            <a:pPr marL="228760" indent="-22876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100" dirty="0" smtClean="0"/>
          </a:p>
          <a:p>
            <a:pPr marL="112792" indent="-112792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en-US" sz="1100" b="1" dirty="0" smtClean="0"/>
          </a:p>
        </p:txBody>
      </p:sp>
      <p:sp>
        <p:nvSpPr>
          <p:cNvPr id="74757" name="Rectangle 4"/>
          <p:cNvSpPr>
            <a:spLocks noChangeArrowheads="1"/>
          </p:cNvSpPr>
          <p:nvPr/>
        </p:nvSpPr>
        <p:spPr bwMode="auto">
          <a:xfrm>
            <a:off x="3503613" y="4416425"/>
            <a:ext cx="3165475" cy="487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58" tIns="46179" rIns="92358" bIns="46179"/>
          <a:lstStyle/>
          <a:p>
            <a:pPr marL="111125" indent="-111125">
              <a:spcBef>
                <a:spcPct val="30000"/>
              </a:spcBef>
            </a:pPr>
            <a:endParaRPr lang="en-US" sz="11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606F53-1A60-4E33-AC7D-F55EAEC765B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606F53-1A60-4E33-AC7D-F55EAEC765B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606F53-1A60-4E33-AC7D-F55EAEC765B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606F53-1A60-4E33-AC7D-F55EAEC765B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76200" y="0"/>
            <a:ext cx="7010400" cy="52593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21558F-9057-45DF-9D0E-030941D34DA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  <p:grpSp>
        <p:nvGrpSpPr>
          <p:cNvPr id="53252" name="Group 4"/>
          <p:cNvGrpSpPr>
            <a:grpSpLocks/>
          </p:cNvGrpSpPr>
          <p:nvPr/>
        </p:nvGrpSpPr>
        <p:grpSpPr bwMode="auto">
          <a:xfrm>
            <a:off x="239713" y="5281613"/>
            <a:ext cx="6180137" cy="3435350"/>
            <a:chOff x="290" y="2977"/>
            <a:chExt cx="3934" cy="2140"/>
          </a:xfrm>
        </p:grpSpPr>
        <p:sp>
          <p:nvSpPr>
            <p:cNvPr id="53253" name="Line 5"/>
            <p:cNvSpPr>
              <a:spLocks noChangeShapeType="1"/>
            </p:cNvSpPr>
            <p:nvPr/>
          </p:nvSpPr>
          <p:spPr bwMode="auto">
            <a:xfrm>
              <a:off x="357" y="3477"/>
              <a:ext cx="38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95913" tIns="47956" rIns="95913" bIns="47956">
              <a:spAutoFit/>
            </a:bodyPr>
            <a:lstStyle/>
            <a:p>
              <a:endParaRPr lang="en-US"/>
            </a:p>
          </p:txBody>
        </p:sp>
        <p:sp>
          <p:nvSpPr>
            <p:cNvPr id="53254" name="Line 6"/>
            <p:cNvSpPr>
              <a:spLocks noChangeShapeType="1"/>
            </p:cNvSpPr>
            <p:nvPr/>
          </p:nvSpPr>
          <p:spPr bwMode="auto">
            <a:xfrm>
              <a:off x="357" y="3658"/>
              <a:ext cx="38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95913" tIns="47956" rIns="95913" bIns="47956">
              <a:spAutoFit/>
            </a:bodyPr>
            <a:lstStyle/>
            <a:p>
              <a:endParaRPr lang="en-US"/>
            </a:p>
          </p:txBody>
        </p:sp>
        <p:sp>
          <p:nvSpPr>
            <p:cNvPr id="53255" name="Line 7"/>
            <p:cNvSpPr>
              <a:spLocks noChangeShapeType="1"/>
            </p:cNvSpPr>
            <p:nvPr/>
          </p:nvSpPr>
          <p:spPr bwMode="auto">
            <a:xfrm>
              <a:off x="357" y="3841"/>
              <a:ext cx="38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95913" tIns="47956" rIns="95913" bIns="47956">
              <a:spAutoFit/>
            </a:bodyPr>
            <a:lstStyle/>
            <a:p>
              <a:endParaRPr lang="en-US"/>
            </a:p>
          </p:txBody>
        </p:sp>
        <p:sp>
          <p:nvSpPr>
            <p:cNvPr id="53256" name="Line 8"/>
            <p:cNvSpPr>
              <a:spLocks noChangeShapeType="1"/>
            </p:cNvSpPr>
            <p:nvPr/>
          </p:nvSpPr>
          <p:spPr bwMode="auto">
            <a:xfrm>
              <a:off x="357" y="4023"/>
              <a:ext cx="38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95913" tIns="47956" rIns="95913" bIns="47956">
              <a:spAutoFit/>
            </a:bodyPr>
            <a:lstStyle/>
            <a:p>
              <a:endParaRPr lang="en-US"/>
            </a:p>
          </p:txBody>
        </p:sp>
        <p:sp>
          <p:nvSpPr>
            <p:cNvPr id="53257" name="Line 9"/>
            <p:cNvSpPr>
              <a:spLocks noChangeShapeType="1"/>
            </p:cNvSpPr>
            <p:nvPr/>
          </p:nvSpPr>
          <p:spPr bwMode="auto">
            <a:xfrm>
              <a:off x="357" y="4206"/>
              <a:ext cx="38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95913" tIns="47956" rIns="95913" bIns="47956">
              <a:spAutoFit/>
            </a:bodyPr>
            <a:lstStyle/>
            <a:p>
              <a:endParaRPr lang="en-US"/>
            </a:p>
          </p:txBody>
        </p:sp>
        <p:sp>
          <p:nvSpPr>
            <p:cNvPr id="53258" name="Line 10"/>
            <p:cNvSpPr>
              <a:spLocks noChangeShapeType="1"/>
            </p:cNvSpPr>
            <p:nvPr/>
          </p:nvSpPr>
          <p:spPr bwMode="auto">
            <a:xfrm>
              <a:off x="357" y="4387"/>
              <a:ext cx="38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95913" tIns="47956" rIns="95913" bIns="47956">
              <a:spAutoFit/>
            </a:bodyPr>
            <a:lstStyle/>
            <a:p>
              <a:endParaRPr lang="en-US"/>
            </a:p>
          </p:txBody>
        </p:sp>
        <p:sp>
          <p:nvSpPr>
            <p:cNvPr id="53259" name="Line 11"/>
            <p:cNvSpPr>
              <a:spLocks noChangeShapeType="1"/>
            </p:cNvSpPr>
            <p:nvPr/>
          </p:nvSpPr>
          <p:spPr bwMode="auto">
            <a:xfrm>
              <a:off x="357" y="4570"/>
              <a:ext cx="38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95913" tIns="47956" rIns="95913" bIns="47956">
              <a:spAutoFit/>
            </a:bodyPr>
            <a:lstStyle/>
            <a:p>
              <a:endParaRPr lang="en-US"/>
            </a:p>
          </p:txBody>
        </p:sp>
        <p:sp>
          <p:nvSpPr>
            <p:cNvPr id="53260" name="Line 12"/>
            <p:cNvSpPr>
              <a:spLocks noChangeShapeType="1"/>
            </p:cNvSpPr>
            <p:nvPr/>
          </p:nvSpPr>
          <p:spPr bwMode="auto">
            <a:xfrm>
              <a:off x="357" y="4753"/>
              <a:ext cx="38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95913" tIns="47956" rIns="95913" bIns="47956">
              <a:spAutoFit/>
            </a:bodyPr>
            <a:lstStyle/>
            <a:p>
              <a:endParaRPr lang="en-US"/>
            </a:p>
          </p:txBody>
        </p:sp>
        <p:sp>
          <p:nvSpPr>
            <p:cNvPr id="53261" name="Line 13"/>
            <p:cNvSpPr>
              <a:spLocks noChangeShapeType="1"/>
            </p:cNvSpPr>
            <p:nvPr/>
          </p:nvSpPr>
          <p:spPr bwMode="auto">
            <a:xfrm>
              <a:off x="357" y="4934"/>
              <a:ext cx="38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95913" tIns="47956" rIns="95913" bIns="47956">
              <a:spAutoFit/>
            </a:bodyPr>
            <a:lstStyle/>
            <a:p>
              <a:endParaRPr lang="en-US"/>
            </a:p>
          </p:txBody>
        </p:sp>
        <p:sp>
          <p:nvSpPr>
            <p:cNvPr id="53262" name="Line 14"/>
            <p:cNvSpPr>
              <a:spLocks noChangeShapeType="1"/>
            </p:cNvSpPr>
            <p:nvPr/>
          </p:nvSpPr>
          <p:spPr bwMode="auto">
            <a:xfrm>
              <a:off x="357" y="5117"/>
              <a:ext cx="38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95913" tIns="47956" rIns="95913" bIns="47956">
              <a:spAutoFit/>
            </a:bodyPr>
            <a:lstStyle/>
            <a:p>
              <a:endParaRPr lang="en-US"/>
            </a:p>
          </p:txBody>
        </p:sp>
        <p:sp>
          <p:nvSpPr>
            <p:cNvPr id="53263" name="Text Box 15"/>
            <p:cNvSpPr txBox="1">
              <a:spLocks noChangeArrowheads="1"/>
            </p:cNvSpPr>
            <p:nvPr/>
          </p:nvSpPr>
          <p:spPr bwMode="auto">
            <a:xfrm>
              <a:off x="290" y="2977"/>
              <a:ext cx="599" cy="386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 wrap="none" lIns="101753" tIns="50877" rIns="101753" bIns="50877">
              <a:spAutoFit/>
            </a:bodyPr>
            <a:lstStyle/>
            <a:p>
              <a:pPr defTabSz="1019175" eaLnBrk="0" hangingPunct="0">
                <a:lnSpc>
                  <a:spcPct val="94000"/>
                </a:lnSpc>
                <a:spcBef>
                  <a:spcPct val="50000"/>
                </a:spcBef>
                <a:buClr>
                  <a:srgbClr val="FF0000"/>
                </a:buClr>
                <a:buSzPct val="79000"/>
              </a:pPr>
              <a:r>
                <a:rPr lang="en-US" sz="2100" b="1">
                  <a:latin typeface="Arial Narrow" pitchFamily="34" charset="0"/>
                </a:rPr>
                <a:t>Notes</a:t>
              </a:r>
              <a:r>
                <a:rPr lang="en-US" sz="3500" b="1">
                  <a:latin typeface="Arial Narrow" pitchFamily="34" charset="0"/>
                </a:rPr>
                <a:t>:</a:t>
              </a:r>
            </a:p>
          </p:txBody>
        </p:sp>
      </p:grp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76200" y="0"/>
            <a:ext cx="7010400" cy="52593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AA8137-7906-49D9-9EFC-CC306833D6E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  <p:grpSp>
        <p:nvGrpSpPr>
          <p:cNvPr id="54276" name="Group 4"/>
          <p:cNvGrpSpPr>
            <a:grpSpLocks/>
          </p:cNvGrpSpPr>
          <p:nvPr/>
        </p:nvGrpSpPr>
        <p:grpSpPr bwMode="auto">
          <a:xfrm>
            <a:off x="239713" y="5281613"/>
            <a:ext cx="6180137" cy="3435350"/>
            <a:chOff x="290" y="2977"/>
            <a:chExt cx="3934" cy="2140"/>
          </a:xfrm>
        </p:grpSpPr>
        <p:sp>
          <p:nvSpPr>
            <p:cNvPr id="54277" name="Line 5"/>
            <p:cNvSpPr>
              <a:spLocks noChangeShapeType="1"/>
            </p:cNvSpPr>
            <p:nvPr/>
          </p:nvSpPr>
          <p:spPr bwMode="auto">
            <a:xfrm>
              <a:off x="357" y="3477"/>
              <a:ext cx="38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95913" tIns="47956" rIns="95913" bIns="47956">
              <a:spAutoFit/>
            </a:bodyPr>
            <a:lstStyle/>
            <a:p>
              <a:endParaRPr lang="en-US"/>
            </a:p>
          </p:txBody>
        </p:sp>
        <p:sp>
          <p:nvSpPr>
            <p:cNvPr id="54278" name="Line 6"/>
            <p:cNvSpPr>
              <a:spLocks noChangeShapeType="1"/>
            </p:cNvSpPr>
            <p:nvPr/>
          </p:nvSpPr>
          <p:spPr bwMode="auto">
            <a:xfrm>
              <a:off x="357" y="3658"/>
              <a:ext cx="38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95913" tIns="47956" rIns="95913" bIns="47956">
              <a:spAutoFit/>
            </a:bodyPr>
            <a:lstStyle/>
            <a:p>
              <a:endParaRPr lang="en-US"/>
            </a:p>
          </p:txBody>
        </p:sp>
        <p:sp>
          <p:nvSpPr>
            <p:cNvPr id="54279" name="Line 7"/>
            <p:cNvSpPr>
              <a:spLocks noChangeShapeType="1"/>
            </p:cNvSpPr>
            <p:nvPr/>
          </p:nvSpPr>
          <p:spPr bwMode="auto">
            <a:xfrm>
              <a:off x="357" y="3841"/>
              <a:ext cx="38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95913" tIns="47956" rIns="95913" bIns="47956">
              <a:spAutoFit/>
            </a:bodyPr>
            <a:lstStyle/>
            <a:p>
              <a:endParaRPr lang="en-US"/>
            </a:p>
          </p:txBody>
        </p:sp>
        <p:sp>
          <p:nvSpPr>
            <p:cNvPr id="54280" name="Line 8"/>
            <p:cNvSpPr>
              <a:spLocks noChangeShapeType="1"/>
            </p:cNvSpPr>
            <p:nvPr/>
          </p:nvSpPr>
          <p:spPr bwMode="auto">
            <a:xfrm>
              <a:off x="357" y="4023"/>
              <a:ext cx="38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95913" tIns="47956" rIns="95913" bIns="47956">
              <a:spAutoFit/>
            </a:bodyPr>
            <a:lstStyle/>
            <a:p>
              <a:endParaRPr lang="en-US"/>
            </a:p>
          </p:txBody>
        </p:sp>
        <p:sp>
          <p:nvSpPr>
            <p:cNvPr id="54281" name="Line 9"/>
            <p:cNvSpPr>
              <a:spLocks noChangeShapeType="1"/>
            </p:cNvSpPr>
            <p:nvPr/>
          </p:nvSpPr>
          <p:spPr bwMode="auto">
            <a:xfrm>
              <a:off x="357" y="4206"/>
              <a:ext cx="38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95913" tIns="47956" rIns="95913" bIns="47956">
              <a:spAutoFit/>
            </a:bodyPr>
            <a:lstStyle/>
            <a:p>
              <a:endParaRPr lang="en-US"/>
            </a:p>
          </p:txBody>
        </p:sp>
        <p:sp>
          <p:nvSpPr>
            <p:cNvPr id="54282" name="Line 10"/>
            <p:cNvSpPr>
              <a:spLocks noChangeShapeType="1"/>
            </p:cNvSpPr>
            <p:nvPr/>
          </p:nvSpPr>
          <p:spPr bwMode="auto">
            <a:xfrm>
              <a:off x="357" y="4387"/>
              <a:ext cx="38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95913" tIns="47956" rIns="95913" bIns="47956">
              <a:spAutoFit/>
            </a:bodyPr>
            <a:lstStyle/>
            <a:p>
              <a:endParaRPr lang="en-US"/>
            </a:p>
          </p:txBody>
        </p:sp>
        <p:sp>
          <p:nvSpPr>
            <p:cNvPr id="54283" name="Line 11"/>
            <p:cNvSpPr>
              <a:spLocks noChangeShapeType="1"/>
            </p:cNvSpPr>
            <p:nvPr/>
          </p:nvSpPr>
          <p:spPr bwMode="auto">
            <a:xfrm>
              <a:off x="357" y="4570"/>
              <a:ext cx="38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95913" tIns="47956" rIns="95913" bIns="47956">
              <a:spAutoFit/>
            </a:bodyPr>
            <a:lstStyle/>
            <a:p>
              <a:endParaRPr lang="en-US"/>
            </a:p>
          </p:txBody>
        </p:sp>
        <p:sp>
          <p:nvSpPr>
            <p:cNvPr id="54284" name="Line 12"/>
            <p:cNvSpPr>
              <a:spLocks noChangeShapeType="1"/>
            </p:cNvSpPr>
            <p:nvPr/>
          </p:nvSpPr>
          <p:spPr bwMode="auto">
            <a:xfrm>
              <a:off x="357" y="4753"/>
              <a:ext cx="38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95913" tIns="47956" rIns="95913" bIns="47956">
              <a:spAutoFit/>
            </a:bodyPr>
            <a:lstStyle/>
            <a:p>
              <a:endParaRPr lang="en-US"/>
            </a:p>
          </p:txBody>
        </p:sp>
        <p:sp>
          <p:nvSpPr>
            <p:cNvPr id="54285" name="Line 13"/>
            <p:cNvSpPr>
              <a:spLocks noChangeShapeType="1"/>
            </p:cNvSpPr>
            <p:nvPr/>
          </p:nvSpPr>
          <p:spPr bwMode="auto">
            <a:xfrm>
              <a:off x="357" y="4934"/>
              <a:ext cx="38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95913" tIns="47956" rIns="95913" bIns="47956">
              <a:spAutoFit/>
            </a:bodyPr>
            <a:lstStyle/>
            <a:p>
              <a:endParaRPr lang="en-US"/>
            </a:p>
          </p:txBody>
        </p:sp>
        <p:sp>
          <p:nvSpPr>
            <p:cNvPr id="54286" name="Line 14"/>
            <p:cNvSpPr>
              <a:spLocks noChangeShapeType="1"/>
            </p:cNvSpPr>
            <p:nvPr/>
          </p:nvSpPr>
          <p:spPr bwMode="auto">
            <a:xfrm>
              <a:off x="357" y="5117"/>
              <a:ext cx="38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95913" tIns="47956" rIns="95913" bIns="47956">
              <a:spAutoFit/>
            </a:bodyPr>
            <a:lstStyle/>
            <a:p>
              <a:endParaRPr lang="en-US"/>
            </a:p>
          </p:txBody>
        </p:sp>
        <p:sp>
          <p:nvSpPr>
            <p:cNvPr id="54287" name="Text Box 15"/>
            <p:cNvSpPr txBox="1">
              <a:spLocks noChangeArrowheads="1"/>
            </p:cNvSpPr>
            <p:nvPr/>
          </p:nvSpPr>
          <p:spPr bwMode="auto">
            <a:xfrm>
              <a:off x="290" y="2977"/>
              <a:ext cx="599" cy="386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 wrap="none" lIns="101753" tIns="50877" rIns="101753" bIns="50877">
              <a:spAutoFit/>
            </a:bodyPr>
            <a:lstStyle/>
            <a:p>
              <a:pPr defTabSz="1019175" eaLnBrk="0" hangingPunct="0">
                <a:lnSpc>
                  <a:spcPct val="94000"/>
                </a:lnSpc>
                <a:spcBef>
                  <a:spcPct val="50000"/>
                </a:spcBef>
                <a:buClr>
                  <a:srgbClr val="FF0000"/>
                </a:buClr>
                <a:buSzPct val="79000"/>
              </a:pPr>
              <a:r>
                <a:rPr lang="en-US" sz="2100" b="1">
                  <a:latin typeface="Arial Narrow" pitchFamily="34" charset="0"/>
                </a:rPr>
                <a:t>Notes</a:t>
              </a:r>
              <a:r>
                <a:rPr lang="en-US" sz="3500" b="1">
                  <a:latin typeface="Arial Narrow" pitchFamily="34" charset="0"/>
                </a:rPr>
                <a:t>:</a:t>
              </a:r>
            </a:p>
          </p:txBody>
        </p:sp>
      </p:grp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606F53-1A60-4E33-AC7D-F55EAEC765B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606F53-1A60-4E33-AC7D-F55EAEC765B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606F53-1A60-4E33-AC7D-F55EAEC765B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606F53-1A60-4E33-AC7D-F55EAEC765B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D61721-2809-4A94-AFF7-E87B9F76A8D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7950" y="354013"/>
            <a:ext cx="6643688" cy="49831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5416550"/>
            <a:ext cx="5486400" cy="318293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3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48003-6CC0-4D1A-910E-28FD1347A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8C8DF-056E-479E-B101-F3C5CFCD76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E2334-0951-46FF-9126-70AEDD78DF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30809-8BFA-4640-BCCD-FC8B38CD3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6DD99-056F-4BFA-9340-F66B2EB23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360" y="1594336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8621B-B521-4591-AB4D-BA9734A2B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01C6F-8779-456A-BFE5-32FE0640BB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F9D68-83E5-4B1B-AF30-0227484325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52F44-F54E-4AAB-A2C5-09ABD2404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61706-85DB-4AFD-8A2F-8125405167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16A22-B5AE-4027-B650-0A6626BBA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B6A9D-D938-4C78-AF62-A0A189F53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30C56-05D7-40D5-88FF-EFB5CE494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DB03C-5B58-412F-97D3-C1CCCF8B4D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D8DB5-2597-44F9-936C-5B2CF9626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2DFB4-9D5E-4749-8751-7AA3E50395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15ABF-BAF8-4988-A64A-2F4C39FED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841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Arial Narrow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444500" y="46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5600" y="15240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9885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fld id="{4E717323-CD51-4DDA-B422-02D97B32D1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71" r:id="rId2"/>
    <p:sldLayoutId id="2147483772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Arial Narrow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841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176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9885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fld id="{DDB6708E-6B5C-4E96-9B58-CBC9EC1D3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 kern="1200">
          <a:solidFill>
            <a:schemeClr val="tx1"/>
          </a:solidFill>
          <a:latin typeface="Arial Narrow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SoCo_485 white logo.pn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32700" y="6232525"/>
            <a:ext cx="1300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841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176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8375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fld id="{797E5464-4CB8-4748-875D-3A342623A8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 kern="1200">
          <a:solidFill>
            <a:schemeClr val="tx1"/>
          </a:solidFill>
          <a:latin typeface="Arial Narrow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auto">
          <a:xfrm>
            <a:off x="444500" y="46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5600" y="15240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9885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fld id="{F69FADD3-63C9-481A-82C5-B37CAFF9D0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150" name="Picture 7" descr="SoCo_CMYK logo.pn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64450" y="6248400"/>
            <a:ext cx="126682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Arial Narrow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Building on the Past…Focused on the Future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CEO Panel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6038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State Regulatory Environment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3700" y="1590675"/>
            <a:ext cx="7924800" cy="4465638"/>
          </a:xfrm>
        </p:spPr>
        <p:txBody>
          <a:bodyPr/>
          <a:lstStyle/>
          <a:p>
            <a:pPr eaLnBrk="1" hangingPunct="1">
              <a:spcBef>
                <a:spcPct val="35000"/>
              </a:spcBef>
              <a:buFont typeface="Arial" pitchFamily="34" charset="0"/>
              <a:buNone/>
            </a:pPr>
            <a:r>
              <a:rPr lang="en-US" sz="3200" smtClean="0"/>
              <a:t>Recent Successes</a:t>
            </a:r>
          </a:p>
          <a:p>
            <a:pPr eaLnBrk="1" hangingPunct="1">
              <a:spcBef>
                <a:spcPct val="35000"/>
              </a:spcBef>
            </a:pPr>
            <a:r>
              <a:rPr kumimoji="1" lang="en-US" sz="2400" smtClean="0"/>
              <a:t>Approval of Gulf’s Environmental Compliance Plan for CAIR, CAMR &amp; CAVR</a:t>
            </a:r>
          </a:p>
          <a:p>
            <a:pPr lvl="1" eaLnBrk="1" hangingPunct="1">
              <a:spcBef>
                <a:spcPct val="35000"/>
              </a:spcBef>
              <a:buFont typeface="Arial" pitchFamily="34" charset="0"/>
              <a:buChar char="•"/>
            </a:pPr>
            <a:r>
              <a:rPr lang="en-US" sz="2000" smtClean="0"/>
              <a:t>Crist Scrubber (over $600M of investment)</a:t>
            </a:r>
          </a:p>
          <a:p>
            <a:pPr eaLnBrk="1" hangingPunct="1">
              <a:spcBef>
                <a:spcPct val="35000"/>
              </a:spcBef>
            </a:pPr>
            <a:r>
              <a:rPr lang="en-US" sz="2400" smtClean="0"/>
              <a:t>Approval of 2011 Cost Recovery Clause Factors</a:t>
            </a:r>
          </a:p>
          <a:p>
            <a:pPr eaLnBrk="1" hangingPunct="1">
              <a:spcBef>
                <a:spcPct val="35000"/>
              </a:spcBef>
            </a:pPr>
            <a:r>
              <a:rPr lang="en-US" sz="2400" smtClean="0"/>
              <a:t>Approval of updated depreciation rates and dismantlement costs</a:t>
            </a:r>
          </a:p>
          <a:p>
            <a:pPr eaLnBrk="1" hangingPunct="1">
              <a:spcBef>
                <a:spcPct val="35000"/>
              </a:spcBef>
            </a:pPr>
            <a:r>
              <a:rPr lang="en-US" sz="2400" smtClean="0"/>
              <a:t>Approval  of Central Alabama PPA</a:t>
            </a:r>
          </a:p>
          <a:p>
            <a:pPr eaLnBrk="1" hangingPunct="1">
              <a:spcBef>
                <a:spcPct val="35000"/>
              </a:spcBef>
            </a:pPr>
            <a:r>
              <a:rPr lang="en-US" sz="2400" smtClean="0"/>
              <a:t>Approval of Gulf’s Demand Side Management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F294B6-6973-4975-B41A-0957DB2F68CE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1371600"/>
            <a:ext cx="549592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Rectangle 43"/>
          <p:cNvSpPr/>
          <p:nvPr/>
        </p:nvSpPr>
        <p:spPr>
          <a:xfrm>
            <a:off x="0" y="1295400"/>
            <a:ext cx="9144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88900" y="304800"/>
            <a:ext cx="9232900" cy="627063"/>
          </a:xfrm>
        </p:spPr>
        <p:txBody>
          <a:bodyPr/>
          <a:lstStyle/>
          <a:p>
            <a:pPr eaLnBrk="1" hangingPunct="1"/>
            <a:r>
              <a:rPr lang="en-US" sz="4000" smtClean="0"/>
              <a:t>’11-’13 Capital Expenditures = $1.2B - $1.3B</a:t>
            </a:r>
          </a:p>
        </p:txBody>
      </p:sp>
      <p:sp>
        <p:nvSpPr>
          <p:cNvPr id="37893" name="TextBox 7"/>
          <p:cNvSpPr txBox="1">
            <a:spLocks noChangeArrowheads="1"/>
          </p:cNvSpPr>
          <p:nvPr/>
        </p:nvSpPr>
        <p:spPr bwMode="auto">
          <a:xfrm>
            <a:off x="395288" y="1968500"/>
            <a:ext cx="16383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latin typeface="Arial Narrow" pitchFamily="34" charset="0"/>
              </a:rPr>
              <a:t>$381M - $398M </a:t>
            </a:r>
          </a:p>
        </p:txBody>
      </p:sp>
      <p:sp>
        <p:nvSpPr>
          <p:cNvPr id="37894" name="TextBox 8"/>
          <p:cNvSpPr txBox="1">
            <a:spLocks noChangeArrowheads="1"/>
          </p:cNvSpPr>
          <p:nvPr/>
        </p:nvSpPr>
        <p:spPr bwMode="auto">
          <a:xfrm>
            <a:off x="2060575" y="1568450"/>
            <a:ext cx="16383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latin typeface="Arial Narrow" pitchFamily="34" charset="0"/>
              </a:rPr>
              <a:t>$396M - $452M</a:t>
            </a:r>
          </a:p>
        </p:txBody>
      </p:sp>
      <p:sp>
        <p:nvSpPr>
          <p:cNvPr id="37895" name="TextBox 9"/>
          <p:cNvSpPr txBox="1">
            <a:spLocks noChangeArrowheads="1"/>
          </p:cNvSpPr>
          <p:nvPr/>
        </p:nvSpPr>
        <p:spPr bwMode="auto">
          <a:xfrm>
            <a:off x="3632200" y="1316038"/>
            <a:ext cx="16383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latin typeface="Arial Narrow" pitchFamily="34" charset="0"/>
              </a:rPr>
              <a:t>$384M - $491M</a:t>
            </a:r>
          </a:p>
        </p:txBody>
      </p:sp>
      <p:sp>
        <p:nvSpPr>
          <p:cNvPr id="37896" name="Line Callout 1 28"/>
          <p:cNvSpPr>
            <a:spLocks noChangeArrowheads="1"/>
          </p:cNvSpPr>
          <p:nvPr/>
        </p:nvSpPr>
        <p:spPr bwMode="auto">
          <a:xfrm>
            <a:off x="6019800" y="1749425"/>
            <a:ext cx="2768600" cy="612775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25400" algn="ctr">
            <a:solidFill>
              <a:srgbClr val="969696"/>
            </a:solidFill>
            <a:miter lim="800000"/>
            <a:headEnd/>
            <a:tailEnd/>
          </a:ln>
        </p:spPr>
        <p:txBody>
          <a:bodyPr lIns="27432" rIns="27432" anchor="ctr"/>
          <a:lstStyle/>
          <a:p>
            <a:pPr algn="ctr"/>
            <a:r>
              <a:rPr lang="en-US" b="1">
                <a:latin typeface="Arial Narrow" pitchFamily="34" charset="0"/>
              </a:rPr>
              <a:t>Potential Compliance Investments up to $180M*</a:t>
            </a:r>
            <a:endParaRPr lang="en-US">
              <a:latin typeface="Arial Narrow" pitchFamily="34" charset="0"/>
            </a:endParaRPr>
          </a:p>
        </p:txBody>
      </p:sp>
      <p:sp>
        <p:nvSpPr>
          <p:cNvPr id="37897" name="AutoShape 7"/>
          <p:cNvSpPr>
            <a:spLocks noChangeAspect="1" noChangeArrowheads="1"/>
          </p:cNvSpPr>
          <p:nvPr/>
        </p:nvSpPr>
        <p:spPr bwMode="auto">
          <a:xfrm>
            <a:off x="252413" y="1690688"/>
            <a:ext cx="49657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37898" name="TextBox 7"/>
          <p:cNvSpPr txBox="1">
            <a:spLocks noChangeArrowheads="1"/>
          </p:cNvSpPr>
          <p:nvPr/>
        </p:nvSpPr>
        <p:spPr bwMode="auto">
          <a:xfrm>
            <a:off x="41275" y="2446338"/>
            <a:ext cx="1638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5F5F5F"/>
                </a:solidFill>
                <a:latin typeface="Arial Narrow" pitchFamily="34" charset="0"/>
              </a:rPr>
              <a:t>$0M - $17M </a:t>
            </a:r>
          </a:p>
        </p:txBody>
      </p:sp>
      <p:sp>
        <p:nvSpPr>
          <p:cNvPr id="37899" name="TextBox 8"/>
          <p:cNvSpPr txBox="1">
            <a:spLocks noChangeArrowheads="1"/>
          </p:cNvSpPr>
          <p:nvPr/>
        </p:nvSpPr>
        <p:spPr bwMode="auto">
          <a:xfrm>
            <a:off x="1701800" y="2209800"/>
            <a:ext cx="1638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5F5F5F"/>
                </a:solidFill>
                <a:latin typeface="Arial Narrow" pitchFamily="34" charset="0"/>
              </a:rPr>
              <a:t>$0M - $56M </a:t>
            </a:r>
          </a:p>
        </p:txBody>
      </p:sp>
      <p:sp>
        <p:nvSpPr>
          <p:cNvPr id="37900" name="TextBox 9"/>
          <p:cNvSpPr txBox="1">
            <a:spLocks noChangeArrowheads="1"/>
          </p:cNvSpPr>
          <p:nvPr/>
        </p:nvSpPr>
        <p:spPr bwMode="auto">
          <a:xfrm>
            <a:off x="3352800" y="2084388"/>
            <a:ext cx="1638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5F5F5F"/>
                </a:solidFill>
                <a:latin typeface="Arial Narrow" pitchFamily="34" charset="0"/>
              </a:rPr>
              <a:t>$0M - $107M</a:t>
            </a:r>
          </a:p>
        </p:txBody>
      </p:sp>
      <p:sp>
        <p:nvSpPr>
          <p:cNvPr id="37901" name="Line 23"/>
          <p:cNvSpPr>
            <a:spLocks noChangeShapeType="1"/>
          </p:cNvSpPr>
          <p:nvPr/>
        </p:nvSpPr>
        <p:spPr bwMode="auto">
          <a:xfrm>
            <a:off x="5208588" y="1931988"/>
            <a:ext cx="717550" cy="152400"/>
          </a:xfrm>
          <a:prstGeom prst="line">
            <a:avLst/>
          </a:prstGeom>
          <a:noFill/>
          <a:ln w="2857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2" name="Line Callout 1 28"/>
          <p:cNvSpPr>
            <a:spLocks noChangeArrowheads="1"/>
          </p:cNvSpPr>
          <p:nvPr/>
        </p:nvSpPr>
        <p:spPr bwMode="auto">
          <a:xfrm>
            <a:off x="381000" y="6002338"/>
            <a:ext cx="4968875" cy="700087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25400" algn="ctr">
            <a:solidFill>
              <a:srgbClr val="969696"/>
            </a:solidFill>
            <a:miter lim="800000"/>
            <a:headEnd/>
            <a:tailEnd/>
          </a:ln>
        </p:spPr>
        <p:txBody>
          <a:bodyPr lIns="27432" rIns="27432" anchor="ctr"/>
          <a:lstStyle/>
          <a:p>
            <a:pPr algn="ctr"/>
            <a:r>
              <a:rPr lang="en-US" sz="1200">
                <a:latin typeface="Arial Narrow" pitchFamily="34" charset="0"/>
              </a:rPr>
              <a:t>*Potential environmental controls, replacement generation capacity, and/or transmission upgrades. Compliance strategy will be determined based on the nature of any final rules, compliance timeframes and cost.</a:t>
            </a:r>
          </a:p>
        </p:txBody>
      </p:sp>
      <p:sp>
        <p:nvSpPr>
          <p:cNvPr id="37903" name="Rectangle 34"/>
          <p:cNvSpPr>
            <a:spLocks noChangeArrowheads="1"/>
          </p:cNvSpPr>
          <p:nvPr/>
        </p:nvSpPr>
        <p:spPr bwMode="auto">
          <a:xfrm>
            <a:off x="5946775" y="3392488"/>
            <a:ext cx="16970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99"/>
                </a:solidFill>
                <a:latin typeface="Arial Narrow" pitchFamily="34" charset="0"/>
              </a:rPr>
              <a:t>Base Environmental</a:t>
            </a:r>
            <a:endParaRPr lang="en-US" sz="1400">
              <a:solidFill>
                <a:srgbClr val="000099"/>
              </a:solidFill>
              <a:latin typeface="Arial Narrow" pitchFamily="34" charset="0"/>
            </a:endParaRPr>
          </a:p>
        </p:txBody>
      </p:sp>
      <p:sp>
        <p:nvSpPr>
          <p:cNvPr id="37904" name="Rectangle 39"/>
          <p:cNvSpPr>
            <a:spLocks noChangeArrowheads="1"/>
          </p:cNvSpPr>
          <p:nvPr/>
        </p:nvSpPr>
        <p:spPr bwMode="auto">
          <a:xfrm>
            <a:off x="5946775" y="3695700"/>
            <a:ext cx="1041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99"/>
                </a:solidFill>
                <a:latin typeface="Arial Narrow" pitchFamily="34" charset="0"/>
              </a:rPr>
              <a:t>T&amp;D Growth</a:t>
            </a:r>
            <a:endParaRPr lang="en-US" sz="1400">
              <a:solidFill>
                <a:srgbClr val="000099"/>
              </a:solidFill>
              <a:latin typeface="Arial Narrow" pitchFamily="34" charset="0"/>
            </a:endParaRPr>
          </a:p>
        </p:txBody>
      </p:sp>
      <p:sp>
        <p:nvSpPr>
          <p:cNvPr id="37905" name="Rectangle 44"/>
          <p:cNvSpPr>
            <a:spLocks noChangeArrowheads="1"/>
          </p:cNvSpPr>
          <p:nvPr/>
        </p:nvSpPr>
        <p:spPr bwMode="auto">
          <a:xfrm>
            <a:off x="5946775" y="3997325"/>
            <a:ext cx="19954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99"/>
                </a:solidFill>
                <a:latin typeface="Arial Narrow" pitchFamily="34" charset="0"/>
              </a:rPr>
              <a:t>Maintenance (G, T &amp; D)</a:t>
            </a:r>
            <a:endParaRPr lang="en-US" sz="1400">
              <a:solidFill>
                <a:srgbClr val="000099"/>
              </a:solidFill>
              <a:latin typeface="Arial Narrow" pitchFamily="34" charset="0"/>
            </a:endParaRPr>
          </a:p>
        </p:txBody>
      </p:sp>
      <p:sp>
        <p:nvSpPr>
          <p:cNvPr id="37906" name="Rectangle 54"/>
          <p:cNvSpPr>
            <a:spLocks noChangeArrowheads="1"/>
          </p:cNvSpPr>
          <p:nvPr/>
        </p:nvSpPr>
        <p:spPr bwMode="auto">
          <a:xfrm>
            <a:off x="5946775" y="4316413"/>
            <a:ext cx="6746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99"/>
                </a:solidFill>
                <a:latin typeface="Arial Narrow" pitchFamily="34" charset="0"/>
              </a:rPr>
              <a:t>General</a:t>
            </a:r>
            <a:endParaRPr lang="en-US" sz="1400">
              <a:solidFill>
                <a:srgbClr val="000099"/>
              </a:solidFill>
              <a:latin typeface="Arial Narrow" pitchFamily="34" charset="0"/>
            </a:endParaRPr>
          </a:p>
        </p:txBody>
      </p:sp>
      <p:sp>
        <p:nvSpPr>
          <p:cNvPr id="37907" name="Rectangle 61"/>
          <p:cNvSpPr>
            <a:spLocks noChangeArrowheads="1"/>
          </p:cNvSpPr>
          <p:nvPr/>
        </p:nvSpPr>
        <p:spPr bwMode="auto">
          <a:xfrm>
            <a:off x="8713788" y="4316413"/>
            <a:ext cx="2111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u="sng">
                <a:solidFill>
                  <a:srgbClr val="000099"/>
                </a:solidFill>
                <a:latin typeface="Arial Narrow" pitchFamily="34" charset="0"/>
              </a:rPr>
              <a:t>34</a:t>
            </a:r>
            <a:endParaRPr lang="en-US" sz="1400" u="sng">
              <a:solidFill>
                <a:srgbClr val="000099"/>
              </a:solidFill>
              <a:latin typeface="Arial Narrow" pitchFamily="34" charset="0"/>
            </a:endParaRPr>
          </a:p>
        </p:txBody>
      </p:sp>
      <p:sp>
        <p:nvSpPr>
          <p:cNvPr id="37908" name="Rectangle 63"/>
          <p:cNvSpPr>
            <a:spLocks noChangeArrowheads="1"/>
          </p:cNvSpPr>
          <p:nvPr/>
        </p:nvSpPr>
        <p:spPr bwMode="auto">
          <a:xfrm>
            <a:off x="5946775" y="4618038"/>
            <a:ext cx="1000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99"/>
                </a:solidFill>
                <a:latin typeface="Arial Narrow" pitchFamily="34" charset="0"/>
              </a:rPr>
              <a:t>Gulf Power</a:t>
            </a:r>
            <a:endParaRPr lang="en-US" sz="1400">
              <a:solidFill>
                <a:srgbClr val="000099"/>
              </a:solidFill>
              <a:latin typeface="Arial Narrow" pitchFamily="34" charset="0"/>
            </a:endParaRPr>
          </a:p>
        </p:txBody>
      </p:sp>
      <p:sp>
        <p:nvSpPr>
          <p:cNvPr id="37909" name="Rectangle 67"/>
          <p:cNvSpPr>
            <a:spLocks noChangeArrowheads="1"/>
          </p:cNvSpPr>
          <p:nvPr/>
        </p:nvSpPr>
        <p:spPr bwMode="auto">
          <a:xfrm>
            <a:off x="8302625" y="4618038"/>
            <a:ext cx="5826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99"/>
                </a:solidFill>
                <a:latin typeface="Arial Narrow" pitchFamily="34" charset="0"/>
              </a:rPr>
              <a:t>$1,161</a:t>
            </a:r>
            <a:endParaRPr lang="en-US" sz="1400">
              <a:solidFill>
                <a:srgbClr val="000099"/>
              </a:solidFill>
              <a:latin typeface="Arial Narrow" pitchFamily="34" charset="0"/>
            </a:endParaRPr>
          </a:p>
        </p:txBody>
      </p:sp>
      <p:sp>
        <p:nvSpPr>
          <p:cNvPr id="37910" name="Rectangle 17"/>
          <p:cNvSpPr>
            <a:spLocks noChangeArrowheads="1"/>
          </p:cNvSpPr>
          <p:nvPr/>
        </p:nvSpPr>
        <p:spPr bwMode="auto">
          <a:xfrm>
            <a:off x="8299450" y="3114675"/>
            <a:ext cx="565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u="sng">
                <a:solidFill>
                  <a:srgbClr val="000099"/>
                </a:solidFill>
                <a:latin typeface="Arial Narrow" pitchFamily="34" charset="0"/>
              </a:rPr>
              <a:t>'11-'13</a:t>
            </a:r>
            <a:endParaRPr lang="en-US" sz="1400" u="sng">
              <a:solidFill>
                <a:srgbClr val="000099"/>
              </a:solidFill>
              <a:latin typeface="Arial Narrow" pitchFamily="34" charset="0"/>
            </a:endParaRPr>
          </a:p>
        </p:txBody>
      </p:sp>
      <p:sp>
        <p:nvSpPr>
          <p:cNvPr id="37911" name="Rectangle 23"/>
          <p:cNvSpPr>
            <a:spLocks noChangeArrowheads="1"/>
          </p:cNvSpPr>
          <p:nvPr/>
        </p:nvSpPr>
        <p:spPr bwMode="auto">
          <a:xfrm>
            <a:off x="8480425" y="3414713"/>
            <a:ext cx="4238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99"/>
                </a:solidFill>
                <a:latin typeface="Arial Narrow" pitchFamily="34" charset="0"/>
              </a:rPr>
              <a:t>$618</a:t>
            </a:r>
            <a:endParaRPr lang="en-US" sz="1400">
              <a:solidFill>
                <a:srgbClr val="000099"/>
              </a:solidFill>
              <a:latin typeface="Arial Narrow" pitchFamily="34" charset="0"/>
            </a:endParaRPr>
          </a:p>
        </p:txBody>
      </p:sp>
      <p:sp>
        <p:nvSpPr>
          <p:cNvPr id="37912" name="Rectangle 43"/>
          <p:cNvSpPr>
            <a:spLocks noChangeArrowheads="1"/>
          </p:cNvSpPr>
          <p:nvPr/>
        </p:nvSpPr>
        <p:spPr bwMode="auto">
          <a:xfrm>
            <a:off x="8596313" y="3713163"/>
            <a:ext cx="317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99"/>
                </a:solidFill>
                <a:latin typeface="Arial Narrow" pitchFamily="34" charset="0"/>
              </a:rPr>
              <a:t>109</a:t>
            </a:r>
            <a:endParaRPr lang="en-US" sz="1400">
              <a:solidFill>
                <a:srgbClr val="000099"/>
              </a:solidFill>
              <a:latin typeface="Arial Narrow" pitchFamily="34" charset="0"/>
            </a:endParaRPr>
          </a:p>
        </p:txBody>
      </p:sp>
      <p:sp>
        <p:nvSpPr>
          <p:cNvPr id="37913" name="Rectangle 48"/>
          <p:cNvSpPr>
            <a:spLocks noChangeArrowheads="1"/>
          </p:cNvSpPr>
          <p:nvPr/>
        </p:nvSpPr>
        <p:spPr bwMode="auto">
          <a:xfrm>
            <a:off x="8596313" y="4016375"/>
            <a:ext cx="317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99"/>
                </a:solidFill>
                <a:latin typeface="Arial Narrow" pitchFamily="34" charset="0"/>
              </a:rPr>
              <a:t>401</a:t>
            </a:r>
            <a:endParaRPr lang="en-US" sz="1400">
              <a:solidFill>
                <a:srgbClr val="000099"/>
              </a:solidFill>
              <a:latin typeface="Arial Narrow" pitchFamily="34" charset="0"/>
            </a:endParaRPr>
          </a:p>
        </p:txBody>
      </p:sp>
      <p:sp>
        <p:nvSpPr>
          <p:cNvPr id="37914" name="Rectangle 19"/>
          <p:cNvSpPr>
            <a:spLocks noChangeArrowheads="1"/>
          </p:cNvSpPr>
          <p:nvPr/>
        </p:nvSpPr>
        <p:spPr bwMode="auto">
          <a:xfrm>
            <a:off x="5930900" y="3114675"/>
            <a:ext cx="18494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b="1" u="sng">
                <a:solidFill>
                  <a:srgbClr val="000099"/>
                </a:solidFill>
                <a:latin typeface="Arial Narrow" pitchFamily="34" charset="0"/>
              </a:rPr>
              <a:t>Base Capex (M$)</a:t>
            </a:r>
            <a:endParaRPr lang="en-US" sz="1400" b="1" u="sng">
              <a:solidFill>
                <a:srgbClr val="000099"/>
              </a:solidFill>
              <a:latin typeface="Arial Narrow" pitchFamily="34" charset="0"/>
            </a:endParaRPr>
          </a:p>
        </p:txBody>
      </p:sp>
      <p:sp>
        <p:nvSpPr>
          <p:cNvPr id="51" name="Left Brace 50"/>
          <p:cNvSpPr/>
          <p:nvPr/>
        </p:nvSpPr>
        <p:spPr>
          <a:xfrm>
            <a:off x="5435600" y="2819400"/>
            <a:ext cx="282575" cy="2341563"/>
          </a:xfrm>
          <a:prstGeom prst="leftBrace">
            <a:avLst>
              <a:gd name="adj1" fmla="val 239103"/>
              <a:gd name="adj2" fmla="val 39015"/>
            </a:avLst>
          </a:prstGeom>
          <a:ln w="127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28" name="Line Callout 1 28"/>
          <p:cNvSpPr>
            <a:spLocks noChangeArrowheads="1"/>
          </p:cNvSpPr>
          <p:nvPr/>
        </p:nvSpPr>
        <p:spPr bwMode="auto">
          <a:xfrm>
            <a:off x="73025" y="1323975"/>
            <a:ext cx="1871663" cy="4762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27432" rIns="2743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Arial Narrow" pitchFamily="34" charset="0"/>
              </a:rPr>
              <a:t>Gulf Power</a:t>
            </a:r>
            <a:endParaRPr lang="en-US" sz="2000" dirty="0">
              <a:latin typeface="Arial Narrow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09575" y="331788"/>
            <a:ext cx="8305800" cy="685800"/>
          </a:xfrm>
        </p:spPr>
        <p:txBody>
          <a:bodyPr/>
          <a:lstStyle/>
          <a:p>
            <a:pPr eaLnBrk="1" hangingPunct="1"/>
            <a:r>
              <a:rPr lang="en-US" sz="4000" smtClean="0"/>
              <a:t>Credit Ratings – Gulf Power</a:t>
            </a:r>
          </a:p>
        </p:txBody>
      </p:sp>
      <p:graphicFrame>
        <p:nvGraphicFramePr>
          <p:cNvPr id="23558" name="Group 6"/>
          <p:cNvGraphicFramePr>
            <a:graphicFrameLocks noGrp="1"/>
          </p:cNvGraphicFramePr>
          <p:nvPr>
            <p:ph sz="half" idx="4294967295"/>
          </p:nvPr>
        </p:nvGraphicFramePr>
        <p:xfrm>
          <a:off x="165100" y="2003425"/>
          <a:ext cx="3657600" cy="2057400"/>
        </p:xfrm>
        <a:graphic>
          <a:graphicData uri="http://schemas.openxmlformats.org/drawingml/2006/table">
            <a:tbl>
              <a:tblPr/>
              <a:tblGrid>
                <a:gridCol w="3036498"/>
                <a:gridCol w="621102"/>
              </a:tblGrid>
              <a:tr h="5143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Senior Unsecured Debt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Standard and Poor’s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Moody’s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A3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Fitch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930" name="Rectangle 3"/>
          <p:cNvSpPr txBox="1">
            <a:spLocks noChangeArrowheads="1"/>
          </p:cNvSpPr>
          <p:nvPr/>
        </p:nvSpPr>
        <p:spPr bwMode="auto">
          <a:xfrm>
            <a:off x="4427538" y="515938"/>
            <a:ext cx="42227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ts val="1800"/>
              </a:spcBef>
              <a:buClr>
                <a:srgbClr val="4060AF"/>
              </a:buClr>
              <a:buFont typeface="Wingdings" pitchFamily="2" charset="2"/>
              <a:buNone/>
            </a:pPr>
            <a:endParaRPr lang="en-US" sz="2600" b="1">
              <a:solidFill>
                <a:srgbClr val="000000"/>
              </a:solidFill>
              <a:latin typeface="Arial Narrow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ts val="1800"/>
              </a:spcBef>
              <a:buClr>
                <a:srgbClr val="4060AF"/>
              </a:buClr>
              <a:buFont typeface="Wingdings" pitchFamily="2" charset="2"/>
              <a:buNone/>
            </a:pPr>
            <a:endParaRPr lang="en-US" sz="800" b="1" u="sng">
              <a:latin typeface="Arial Narrow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ts val="1800"/>
              </a:spcBef>
              <a:buClr>
                <a:srgbClr val="4060AF"/>
              </a:buClr>
              <a:buFont typeface="Wingdings" pitchFamily="2" charset="2"/>
              <a:buNone/>
            </a:pPr>
            <a:endParaRPr lang="en-US" sz="1600" b="1" u="sng">
              <a:latin typeface="Arial Narrow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ts val="1800"/>
              </a:spcBef>
              <a:buClr>
                <a:srgbClr val="4060AF"/>
              </a:buClr>
              <a:buFont typeface="Wingdings" pitchFamily="2" charset="2"/>
              <a:buNone/>
            </a:pPr>
            <a:r>
              <a:rPr lang="en-US" sz="2800">
                <a:latin typeface="Arial Narrow" pitchFamily="34" charset="0"/>
              </a:rPr>
              <a:t>Key Credit Strengths</a:t>
            </a:r>
          </a:p>
          <a:p>
            <a:pPr marL="342900" indent="-342900">
              <a:lnSpc>
                <a:spcPct val="90000"/>
              </a:lnSpc>
              <a:spcBef>
                <a:spcPts val="1800"/>
              </a:spcBef>
              <a:buFontTx/>
              <a:buChar char="•"/>
            </a:pPr>
            <a:r>
              <a:rPr lang="en-US" sz="2400">
                <a:latin typeface="Arial Narrow" pitchFamily="34" charset="0"/>
              </a:rPr>
              <a:t>Regulatory environment is generally constructive and supportive of credit quality</a:t>
            </a:r>
          </a:p>
          <a:p>
            <a:pPr marL="342900" indent="-342900">
              <a:lnSpc>
                <a:spcPct val="90000"/>
              </a:lnSpc>
              <a:spcBef>
                <a:spcPts val="1800"/>
              </a:spcBef>
              <a:buFontTx/>
              <a:buChar char="•"/>
            </a:pPr>
            <a:r>
              <a:rPr lang="en-US" sz="2400">
                <a:latin typeface="Arial Narrow" pitchFamily="34" charset="0"/>
              </a:rPr>
              <a:t>Fuel and environmental clauses promote timely recovery</a:t>
            </a:r>
          </a:p>
          <a:p>
            <a:pPr marL="342900" indent="-342900">
              <a:lnSpc>
                <a:spcPct val="90000"/>
              </a:lnSpc>
              <a:spcBef>
                <a:spcPts val="1800"/>
              </a:spcBef>
              <a:buFontTx/>
              <a:buChar char="•"/>
            </a:pPr>
            <a:r>
              <a:rPr lang="en-US" sz="2400">
                <a:latin typeface="Arial Narrow" pitchFamily="34" charset="0"/>
              </a:rPr>
              <a:t>Stable cash flows</a:t>
            </a:r>
          </a:p>
          <a:p>
            <a:pPr marL="342900" indent="-342900">
              <a:lnSpc>
                <a:spcPct val="90000"/>
              </a:lnSpc>
              <a:spcBef>
                <a:spcPts val="1800"/>
              </a:spcBef>
              <a:buFontTx/>
              <a:buChar char="•"/>
            </a:pPr>
            <a:r>
              <a:rPr lang="en-US" sz="2400">
                <a:latin typeface="Arial Narrow" pitchFamily="34" charset="0"/>
              </a:rPr>
              <a:t>Manageable capital expenditure program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EF6D01-9100-4AB8-AA08-3E06EB9954DF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 idx="4294967295"/>
          </p:nvPr>
        </p:nvSpPr>
        <p:spPr>
          <a:xfrm>
            <a:off x="457200" y="106363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Regional Economy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592263"/>
            <a:ext cx="8229600" cy="452596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mtClean="0"/>
              <a:t>Slow-paced recovery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/>
              <a:t>Predominately residential and commercial customer base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/>
              <a:t>Unemployment and income growth expected to return to normal levels by 2012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233E93-AB5C-4C70-B135-4B4E5E45CFE1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285750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kern="0" dirty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Economic Development</a:t>
            </a:r>
            <a:endParaRPr lang="en-US" sz="2800" i="1" kern="0" dirty="0">
              <a:solidFill>
                <a:schemeClr val="bg1"/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9" name="Title 5"/>
          <p:cNvSpPr txBox="1">
            <a:spLocks/>
          </p:cNvSpPr>
          <p:nvPr/>
        </p:nvSpPr>
        <p:spPr bwMode="auto">
          <a:xfrm>
            <a:off x="0" y="4157663"/>
            <a:ext cx="4724400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010000"/>
                </a:solidFill>
                <a:latin typeface="Arial Narrow" pitchFamily="34" charset="0"/>
                <a:ea typeface="+mj-ea"/>
                <a:cs typeface="+mj-cs"/>
              </a:rPr>
              <a:t>West Bay Sector Plan</a:t>
            </a:r>
            <a:br>
              <a:rPr lang="en-US" sz="2400" kern="0" dirty="0">
                <a:solidFill>
                  <a:srgbClr val="010000"/>
                </a:solidFill>
                <a:latin typeface="Arial Narrow" pitchFamily="34" charset="0"/>
                <a:ea typeface="+mj-ea"/>
                <a:cs typeface="+mj-cs"/>
              </a:rPr>
            </a:br>
            <a:r>
              <a:rPr lang="en-US" sz="1400" i="1" kern="0" dirty="0">
                <a:solidFill>
                  <a:srgbClr val="010000"/>
                </a:solidFill>
                <a:latin typeface="Arial Narrow" pitchFamily="34" charset="0"/>
                <a:ea typeface="+mj-ea"/>
                <a:cs typeface="+mj-cs"/>
              </a:rPr>
              <a:t>Bay County</a:t>
            </a:r>
            <a:endParaRPr lang="en-US" sz="2400" kern="0" dirty="0">
              <a:solidFill>
                <a:schemeClr val="tx2"/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1" name="Title 5"/>
          <p:cNvSpPr txBox="1">
            <a:spLocks/>
          </p:cNvSpPr>
          <p:nvPr/>
        </p:nvSpPr>
        <p:spPr bwMode="auto">
          <a:xfrm>
            <a:off x="5037138" y="1430338"/>
            <a:ext cx="3787775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010000"/>
                </a:solidFill>
                <a:latin typeface="Arial Narrow" pitchFamily="34" charset="0"/>
                <a:ea typeface="+mj-ea"/>
                <a:cs typeface="+mj-cs"/>
              </a:rPr>
              <a:t>Navy Federal Credit Union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kern="0" dirty="0">
                <a:solidFill>
                  <a:srgbClr val="010000"/>
                </a:solidFill>
                <a:latin typeface="Arial Narrow" pitchFamily="34" charset="0"/>
                <a:ea typeface="+mj-ea"/>
                <a:cs typeface="+mj-cs"/>
              </a:rPr>
              <a:t>224,000 </a:t>
            </a:r>
            <a:r>
              <a:rPr lang="en-US" sz="1400" i="1" kern="0" dirty="0" err="1">
                <a:solidFill>
                  <a:srgbClr val="010000"/>
                </a:solidFill>
                <a:latin typeface="Arial Narrow" pitchFamily="34" charset="0"/>
                <a:ea typeface="+mj-ea"/>
                <a:cs typeface="+mj-cs"/>
              </a:rPr>
              <a:t>sf</a:t>
            </a:r>
            <a:r>
              <a:rPr lang="en-US" sz="1400" i="1" kern="0" dirty="0">
                <a:solidFill>
                  <a:srgbClr val="010000"/>
                </a:solidFill>
                <a:latin typeface="Arial Narrow" pitchFamily="34" charset="0"/>
                <a:ea typeface="+mj-ea"/>
                <a:cs typeface="+mj-cs"/>
              </a:rPr>
              <a:t> Expansion – 800 New Jobs</a:t>
            </a:r>
            <a:endParaRPr lang="en-US" sz="1400" i="1" kern="0" dirty="0">
              <a:solidFill>
                <a:schemeClr val="tx2"/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2" name="Title 5"/>
          <p:cNvSpPr txBox="1">
            <a:spLocks/>
          </p:cNvSpPr>
          <p:nvPr/>
        </p:nvSpPr>
        <p:spPr bwMode="auto">
          <a:xfrm>
            <a:off x="5370513" y="4021138"/>
            <a:ext cx="2830512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 err="1">
                <a:solidFill>
                  <a:srgbClr val="010000"/>
                </a:solidFill>
                <a:latin typeface="Arial Narrow" pitchFamily="34" charset="0"/>
                <a:ea typeface="+mj-ea"/>
                <a:cs typeface="+mj-cs"/>
              </a:rPr>
              <a:t>Clearwire</a:t>
            </a:r>
            <a:endParaRPr lang="en-US" sz="2400" kern="0" dirty="0">
              <a:solidFill>
                <a:srgbClr val="010000"/>
              </a:solidFill>
              <a:latin typeface="Arial Narrow" pitchFamily="34" charset="0"/>
              <a:ea typeface="+mj-ea"/>
              <a:cs typeface="+mj-cs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kern="0" dirty="0">
                <a:solidFill>
                  <a:srgbClr val="010000"/>
                </a:solidFill>
                <a:latin typeface="Arial Narrow" pitchFamily="34" charset="0"/>
                <a:ea typeface="+mj-ea"/>
                <a:cs typeface="+mj-cs"/>
              </a:rPr>
              <a:t>Retention/Expansion – 500 jobs</a:t>
            </a:r>
            <a:endParaRPr lang="en-US" sz="1400" i="1" kern="0" dirty="0">
              <a:solidFill>
                <a:schemeClr val="tx2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4096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876800"/>
            <a:ext cx="251618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12" descr="Navy Federal Campus Aeria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2057400"/>
            <a:ext cx="3276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13" descr="Clearwir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4648200"/>
            <a:ext cx="2946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2133600"/>
            <a:ext cx="3205163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5"/>
          <p:cNvSpPr txBox="1">
            <a:spLocks/>
          </p:cNvSpPr>
          <p:nvPr/>
        </p:nvSpPr>
        <p:spPr>
          <a:xfrm>
            <a:off x="0" y="1436688"/>
            <a:ext cx="4673600" cy="627062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dirty="0">
                <a:solidFill>
                  <a:srgbClr val="010000"/>
                </a:solidFill>
                <a:latin typeface="Arial Narrow" pitchFamily="34" charset="0"/>
                <a:ea typeface="+mj-ea"/>
                <a:cs typeface="+mj-cs"/>
              </a:rPr>
              <a:t>Pall Life Sciences</a:t>
            </a:r>
            <a:r>
              <a:rPr lang="en-US" sz="1400" dirty="0">
                <a:solidFill>
                  <a:srgbClr val="010000"/>
                </a:solidFill>
                <a:latin typeface="Arial Narrow" pitchFamily="34" charset="0"/>
                <a:ea typeface="+mj-ea"/>
                <a:cs typeface="+mj-cs"/>
              </a:rPr>
              <a:t/>
            </a:r>
            <a:br>
              <a:rPr lang="en-US" sz="1400" dirty="0">
                <a:solidFill>
                  <a:srgbClr val="010000"/>
                </a:solidFill>
                <a:latin typeface="Arial Narrow" pitchFamily="34" charset="0"/>
                <a:ea typeface="+mj-ea"/>
                <a:cs typeface="+mj-cs"/>
              </a:rPr>
            </a:br>
            <a:r>
              <a:rPr lang="en-US" sz="1400" dirty="0">
                <a:solidFill>
                  <a:srgbClr val="010000"/>
                </a:solidFill>
                <a:latin typeface="Arial Narrow" pitchFamily="34" charset="0"/>
                <a:ea typeface="+mj-ea"/>
                <a:cs typeface="+mj-cs"/>
              </a:rPr>
              <a:t> </a:t>
            </a:r>
            <a:r>
              <a:rPr lang="en-US" sz="1400" i="1" dirty="0">
                <a:solidFill>
                  <a:srgbClr val="010000"/>
                </a:solidFill>
                <a:latin typeface="Arial Narrow" pitchFamily="34" charset="0"/>
                <a:ea typeface="+mj-ea"/>
                <a:cs typeface="+mj-cs"/>
              </a:rPr>
              <a:t>$37.5M Investment – 40,000 </a:t>
            </a:r>
            <a:r>
              <a:rPr lang="en-US" sz="1400" i="1" dirty="0" err="1">
                <a:solidFill>
                  <a:srgbClr val="010000"/>
                </a:solidFill>
                <a:latin typeface="Arial Narrow" pitchFamily="34" charset="0"/>
                <a:ea typeface="+mj-ea"/>
                <a:cs typeface="+mj-cs"/>
              </a:rPr>
              <a:t>sf</a:t>
            </a:r>
            <a:r>
              <a:rPr lang="en-US" sz="1400" i="1" dirty="0">
                <a:solidFill>
                  <a:srgbClr val="010000"/>
                </a:solidFill>
                <a:latin typeface="Arial Narrow" pitchFamily="34" charset="0"/>
                <a:ea typeface="+mj-ea"/>
                <a:cs typeface="+mj-cs"/>
              </a:rPr>
              <a:t> Manufacturing Expansion</a:t>
            </a:r>
            <a:endParaRPr lang="en-US" dirty="0">
              <a:solidFill>
                <a:schemeClr val="bg1"/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6CDE01-CDCC-4C40-9264-90F34BB88345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 txBox="1">
            <a:spLocks noChangeArrowheads="1"/>
          </p:cNvSpPr>
          <p:nvPr/>
        </p:nvSpPr>
        <p:spPr bwMode="auto">
          <a:xfrm>
            <a:off x="366713" y="2578100"/>
            <a:ext cx="8418512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0188" indent="-230188">
              <a:spcBef>
                <a:spcPct val="3500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en-US" sz="2800">
                <a:latin typeface="Arial Narrow" pitchFamily="34" charset="0"/>
              </a:rPr>
              <a:t>Strong regulatory framework</a:t>
            </a:r>
          </a:p>
          <a:p>
            <a:pPr marL="230188" indent="-230188">
              <a:spcBef>
                <a:spcPct val="3500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en-US" sz="2800">
                <a:latin typeface="Arial Narrow" pitchFamily="34" charset="0"/>
              </a:rPr>
              <a:t>Successfully navigating FL political and regulatory environments</a:t>
            </a:r>
          </a:p>
          <a:p>
            <a:pPr marL="230188" indent="-230188">
              <a:spcBef>
                <a:spcPct val="3500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en-US" sz="2800">
                <a:latin typeface="Arial Narrow" pitchFamily="34" charset="0"/>
              </a:rPr>
              <a:t>Economic recovery is slow, but steady</a:t>
            </a:r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788142-59F3-42C0-84B6-ADB062F1508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mtClean="0"/>
          </a:p>
        </p:txBody>
      </p:sp>
      <p:grpSp>
        <p:nvGrpSpPr>
          <p:cNvPr id="41988" name="Group 6"/>
          <p:cNvGrpSpPr>
            <a:grpSpLocks/>
          </p:cNvGrpSpPr>
          <p:nvPr/>
        </p:nvGrpSpPr>
        <p:grpSpPr bwMode="auto">
          <a:xfrm>
            <a:off x="4933950" y="0"/>
            <a:ext cx="3821113" cy="2921000"/>
            <a:chOff x="609600" y="1066800"/>
            <a:chExt cx="7798607" cy="5592061"/>
          </a:xfrm>
        </p:grpSpPr>
        <p:graphicFrame>
          <p:nvGraphicFramePr>
            <p:cNvPr id="8" name="Diagram 7"/>
            <p:cNvGraphicFramePr/>
            <p:nvPr/>
          </p:nvGraphicFramePr>
          <p:xfrm>
            <a:off x="609600" y="1066800"/>
            <a:ext cx="7010400" cy="4699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2997958" y="2935069"/>
              <a:ext cx="2837025" cy="707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FF0000"/>
                  </a:solidFill>
                  <a:effectLst>
                    <a:outerShdw blurRad="139700" dist="50800" dir="1800000" algn="tl">
                      <a:schemeClr val="bg1">
                        <a:lumMod val="85000"/>
                        <a:alpha val="65000"/>
                      </a:schemeClr>
                    </a:outerShdw>
                  </a:effectLst>
                  <a:latin typeface="Arial Narrow" pitchFamily="34" charset="0"/>
                </a:rPr>
                <a:t>CUSTOMERS</a:t>
              </a:r>
            </a:p>
          </p:txBody>
        </p:sp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670807" y="1815403"/>
              <a:ext cx="2215546" cy="1001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139700" dist="50800" dir="1800000" algn="tl">
                      <a:schemeClr val="bg1">
                        <a:lumMod val="85000"/>
                        <a:alpha val="65000"/>
                      </a:schemeClr>
                    </a:outerShdw>
                  </a:effectLst>
                  <a:latin typeface="Arial Narrow" pitchFamily="34" charset="0"/>
                </a:rPr>
                <a:t>Constructive</a:t>
              </a:r>
              <a:br>
                <a:rPr lang="en-US" sz="1400" b="1" dirty="0">
                  <a:solidFill>
                    <a:schemeClr val="bg1"/>
                  </a:solidFill>
                  <a:effectLst>
                    <a:outerShdw blurRad="139700" dist="50800" dir="1800000" algn="tl">
                      <a:schemeClr val="bg1">
                        <a:lumMod val="85000"/>
                        <a:alpha val="65000"/>
                      </a:schemeClr>
                    </a:outerShdw>
                  </a:effectLst>
                  <a:latin typeface="Arial Narrow" pitchFamily="34" charset="0"/>
                </a:rPr>
              </a:br>
              <a:r>
                <a:rPr lang="en-US" sz="1400" b="1" dirty="0">
                  <a:solidFill>
                    <a:schemeClr val="bg1"/>
                  </a:solidFill>
                  <a:effectLst>
                    <a:outerShdw blurRad="139700" dist="50800" dir="1800000" algn="tl">
                      <a:schemeClr val="bg1">
                        <a:lumMod val="85000"/>
                        <a:alpha val="65000"/>
                      </a:schemeClr>
                    </a:outerShdw>
                  </a:effectLst>
                  <a:latin typeface="Arial Narrow" pitchFamily="34" charset="0"/>
                </a:rPr>
                <a:t>Regulation</a:t>
              </a:r>
            </a:p>
          </p:txBody>
        </p:sp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2252363" y="5244404"/>
              <a:ext cx="4325745" cy="1414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139700" dist="50800" dir="1800000" algn="tl">
                      <a:schemeClr val="bg1">
                        <a:lumMod val="85000"/>
                        <a:alpha val="65000"/>
                      </a:schemeClr>
                    </a:outerShdw>
                  </a:effectLst>
                  <a:latin typeface="Arial Narrow" pitchFamily="34" charset="0"/>
                </a:rPr>
                <a:t>High Reliability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139700" dist="50800" dir="1800000" algn="tl">
                      <a:schemeClr val="bg1">
                        <a:lumMod val="85000"/>
                        <a:alpha val="65000"/>
                      </a:schemeClr>
                    </a:outerShdw>
                  </a:effectLst>
                  <a:latin typeface="Arial Narrow" pitchFamily="34" charset="0"/>
                </a:rPr>
                <a:t>Low Prices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139700" dist="50800" dir="1800000" algn="tl">
                      <a:schemeClr val="bg1">
                        <a:lumMod val="85000"/>
                        <a:alpha val="65000"/>
                      </a:schemeClr>
                    </a:outerShdw>
                  </a:effectLst>
                  <a:latin typeface="Arial Narrow" pitchFamily="34" charset="0"/>
                </a:rPr>
                <a:t>High Customer Satisfaction</a:t>
              </a:r>
            </a:p>
          </p:txBody>
        </p:sp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5574323" y="1663005"/>
              <a:ext cx="2833884" cy="1001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139700" dist="50800" dir="1800000" algn="tl">
                      <a:schemeClr val="bg1">
                        <a:lumMod val="85000"/>
                        <a:alpha val="65000"/>
                      </a:schemeClr>
                    </a:outerShdw>
                  </a:effectLst>
                  <a:latin typeface="Arial Narrow" pitchFamily="34" charset="0"/>
                </a:rPr>
                <a:t>Healthy</a:t>
              </a:r>
              <a:br>
                <a:rPr lang="en-US" sz="1400" b="1" dirty="0">
                  <a:solidFill>
                    <a:schemeClr val="bg1"/>
                  </a:solidFill>
                  <a:effectLst>
                    <a:outerShdw blurRad="139700" dist="50800" dir="1800000" algn="tl">
                      <a:schemeClr val="bg1">
                        <a:lumMod val="85000"/>
                        <a:alpha val="65000"/>
                      </a:schemeClr>
                    </a:outerShdw>
                  </a:effectLst>
                  <a:latin typeface="Arial Narrow" pitchFamily="34" charset="0"/>
                </a:rPr>
              </a:br>
              <a:r>
                <a:rPr lang="en-US" sz="1400" b="1" dirty="0">
                  <a:solidFill>
                    <a:schemeClr val="bg1"/>
                  </a:solidFill>
                  <a:effectLst>
                    <a:outerShdw blurRad="139700" dist="50800" dir="1800000" algn="tl">
                      <a:schemeClr val="bg1">
                        <a:lumMod val="85000"/>
                        <a:alpha val="65000"/>
                      </a:schemeClr>
                    </a:outerShdw>
                  </a:effectLst>
                  <a:latin typeface="Arial Narrow" pitchFamily="34" charset="0"/>
                </a:rPr>
                <a:t>Capital Spending</a:t>
              </a:r>
            </a:p>
          </p:txBody>
        </p:sp>
      </p:grpSp>
      <p:pic>
        <p:nvPicPr>
          <p:cNvPr id="41989" name="Picture 13" descr="Gulf_CMYK Logo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9775" y="298450"/>
            <a:ext cx="23050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457200" y="1590675"/>
            <a:ext cx="8288338" cy="45259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Safety </a:t>
            </a:r>
            <a:endParaRPr lang="en-US" sz="2000" dirty="0" smtClean="0"/>
          </a:p>
          <a:p>
            <a:pPr marL="460375" indent="-227013" eaLnBrk="1" fontAlgn="auto" hangingPunct="1">
              <a:spcAft>
                <a:spcPts val="0"/>
              </a:spcAft>
              <a:defRPr/>
            </a:pPr>
            <a:r>
              <a:rPr lang="en-US" sz="2000" dirty="0" smtClean="0"/>
              <a:t>Rated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among SEE Utilities </a:t>
            </a:r>
            <a:r>
              <a:rPr lang="en-US" sz="1600" i="1" dirty="0" smtClean="0"/>
              <a:t>(total company performance)</a:t>
            </a: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Customer Value </a:t>
            </a:r>
          </a:p>
          <a:p>
            <a:pPr marL="460375" indent="-227013" eaLnBrk="1" fontAlgn="auto" hangingPunct="1">
              <a:spcAft>
                <a:spcPts val="0"/>
              </a:spcAft>
              <a:defRPr/>
            </a:pPr>
            <a:r>
              <a:rPr lang="en-US" sz="2000" dirty="0" smtClean="0"/>
              <a:t>Rated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among 22 peer utilities</a:t>
            </a: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Operations </a:t>
            </a:r>
            <a:endParaRPr lang="en-US" sz="2000" dirty="0" smtClean="0"/>
          </a:p>
          <a:p>
            <a:pPr marL="460375" indent="-227013" eaLnBrk="1" fontAlgn="auto" hangingPunct="1">
              <a:spcAft>
                <a:spcPts val="0"/>
              </a:spcAft>
              <a:defRPr/>
            </a:pPr>
            <a:r>
              <a:rPr lang="en-US" sz="2000" dirty="0" smtClean="0"/>
              <a:t>Industry leader in reliability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Kemper Project </a:t>
            </a:r>
          </a:p>
          <a:p>
            <a:pPr marL="460375" indent="-227013" eaLnBrk="1" fontAlgn="auto" hangingPunct="1">
              <a:spcAft>
                <a:spcPts val="0"/>
              </a:spcAft>
              <a:defRPr/>
            </a:pPr>
            <a:r>
              <a:rPr lang="en-US" sz="2000" dirty="0" smtClean="0"/>
              <a:t>PSC certificate for construction</a:t>
            </a:r>
          </a:p>
          <a:p>
            <a:pPr marL="460375" indent="-227013" eaLnBrk="1" fontAlgn="auto" hangingPunct="1">
              <a:spcAft>
                <a:spcPts val="0"/>
              </a:spcAft>
              <a:defRPr/>
            </a:pPr>
            <a:r>
              <a:rPr lang="en-US" sz="2000" dirty="0" smtClean="0"/>
              <a:t>~$700 million in federal incentives</a:t>
            </a: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Earnings</a:t>
            </a:r>
          </a:p>
          <a:p>
            <a:pPr marL="460375" indent="-227013" eaLnBrk="1" fontAlgn="auto" hangingPunct="1">
              <a:spcAft>
                <a:spcPts val="0"/>
              </a:spcAft>
              <a:defRPr/>
            </a:pPr>
            <a:r>
              <a:rPr lang="en-US" sz="2000" dirty="0" smtClean="0"/>
              <a:t>Outperformed expectations with 11.5% ROE</a:t>
            </a:r>
            <a:endParaRPr lang="en-US" sz="2000" b="1" dirty="0"/>
          </a:p>
        </p:txBody>
      </p:sp>
      <p:sp>
        <p:nvSpPr>
          <p:cNvPr id="44035" name="Title 5"/>
          <p:cNvSpPr>
            <a:spLocks noGrp="1"/>
          </p:cNvSpPr>
          <p:nvPr>
            <p:ph type="title" idx="4294967295"/>
          </p:nvPr>
        </p:nvSpPr>
        <p:spPr>
          <a:xfrm>
            <a:off x="447675" y="104775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2010 Successes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2100" y="6178550"/>
            <a:ext cx="800100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Arial Narrow" pitchFamily="34" charset="0"/>
              </a:rPr>
              <a:t>*Source:  SCS Marketing Research  –  2010 Customer Value Benchmark Survey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0DAE8C-B8D3-4F62-884B-3D18423EF67D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1203" name="Content Placeholder 3" descr="Stock_Ticker_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0159" r="9840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EDE13B1-3504-4BCF-A583-59EEC81EDE5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mtClean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311150" y="1711325"/>
            <a:ext cx="4056063" cy="1255713"/>
          </a:xfrm>
        </p:spPr>
        <p:txBody>
          <a:bodyPr rtlCol="0">
            <a:noAutofit/>
          </a:bodyPr>
          <a:lstStyle/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Charles McCrary</a:t>
            </a:r>
          </a:p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President &amp; CEO</a:t>
            </a:r>
          </a:p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>
              <a:effectLst>
                <a:outerShdw blurRad="50800" dist="50800" dir="5400000" algn="ctr" rotWithShape="0">
                  <a:schemeClr val="bg1">
                    <a:lumMod val="85000"/>
                  </a:schemeClr>
                </a:outerShdw>
              </a:effectLst>
            </a:endParaRPr>
          </a:p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effectLst>
                <a:outerShdw blurRad="50800" dist="50800" dir="5400000" algn="ctr" rotWithShape="0">
                  <a:schemeClr val="bg1">
                    <a:lumMod val="85000"/>
                  </a:schemeClr>
                </a:outerShdw>
              </a:effectLst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767263" y="1703388"/>
            <a:ext cx="4094162" cy="1176337"/>
          </a:xfrm>
          <a:prstGeom prst="rect">
            <a:avLst/>
          </a:prstGeom>
        </p:spPr>
        <p:txBody>
          <a:bodyPr/>
          <a:lstStyle/>
          <a:p>
            <a:pPr marL="342900" indent="-342900" algn="ctr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Paul Bowers</a:t>
            </a:r>
          </a:p>
          <a:p>
            <a:pPr marL="342900" indent="-342900" algn="ctr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President &amp; CEO</a:t>
            </a:r>
          </a:p>
          <a:p>
            <a:pPr marL="342900" indent="-342900" algn="ctr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>
              <a:effectLst>
                <a:outerShdw blurRad="50800" dist="50800" dir="5400000" algn="ctr" rotWithShape="0">
                  <a:schemeClr val="bg1">
                    <a:lumMod val="85000"/>
                  </a:schemeClr>
                </a:outerShdw>
              </a:effectLst>
              <a:latin typeface="Arial Narrow" pitchFamily="34" charset="0"/>
            </a:endParaRPr>
          </a:p>
          <a:p>
            <a:pPr marL="342900" indent="-342900" algn="ctr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>
              <a:effectLst>
                <a:outerShdw blurRad="50800" dist="50800" dir="5400000" algn="ctr" rotWithShape="0">
                  <a:schemeClr val="bg1">
                    <a:lumMod val="85000"/>
                  </a:schemeClr>
                </a:outerShdw>
              </a:effectLst>
              <a:latin typeface="Arial Narrow" pitchFamily="34" charset="0"/>
            </a:endParaRPr>
          </a:p>
          <a:p>
            <a:pPr marL="342900" indent="-342900" algn="ctr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>
              <a:effectLst>
                <a:outerShdw blurRad="50800" dist="50800" dir="5400000" algn="ctr" rotWithShape="0">
                  <a:schemeClr val="bg1">
                    <a:lumMod val="85000"/>
                  </a:scheme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0245" name="Picture 6" descr="Ala_CMYK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9838" y="479425"/>
            <a:ext cx="2524125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Ga_CMYK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476250"/>
            <a:ext cx="252412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Gulf_CMYK Logo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62075" y="3411538"/>
            <a:ext cx="1919288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9" descr="Miss_Power_CMYK Logo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46725" y="3405188"/>
            <a:ext cx="28543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4572000" y="4743450"/>
            <a:ext cx="4572000" cy="908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Ed Day</a:t>
            </a:r>
          </a:p>
          <a:p>
            <a:pPr marL="342900" indent="-342900"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President &amp; CEO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4738688"/>
            <a:ext cx="4572000" cy="908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Mark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Crosswhite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President &amp; CEO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Premier Utility Franchises</a:t>
            </a:r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F68E17-275F-4A92-B606-31F4BAF7217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mtClean="0"/>
          </a:p>
        </p:txBody>
      </p:sp>
      <p:pic>
        <p:nvPicPr>
          <p:cNvPr id="11268" name="Picture 21" descr="SE_Map_with OPC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1725" y="2209800"/>
            <a:ext cx="4232275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Box 25"/>
          <p:cNvSpPr txBox="1">
            <a:spLocks noChangeArrowheads="1"/>
          </p:cNvSpPr>
          <p:nvPr/>
        </p:nvSpPr>
        <p:spPr bwMode="auto">
          <a:xfrm>
            <a:off x="228600" y="1524000"/>
            <a:ext cx="44958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>
                <a:latin typeface="Arial Narrow" pitchFamily="34" charset="0"/>
              </a:rPr>
              <a:t>95% of 2011 Earnings Forecast</a:t>
            </a:r>
          </a:p>
          <a:p>
            <a:pPr marL="231775" indent="-231775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>
                <a:latin typeface="Arial Narrow" pitchFamily="34" charset="0"/>
              </a:rPr>
              <a:t>Strong operational performance</a:t>
            </a:r>
          </a:p>
          <a:p>
            <a:pPr marL="231775" indent="-231775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>
                <a:latin typeface="Arial Narrow" pitchFamily="34" charset="0"/>
              </a:rPr>
              <a:t>Proven and constructive regulatory frameworks</a:t>
            </a:r>
          </a:p>
          <a:p>
            <a:pPr marL="231775" indent="-231775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>
                <a:latin typeface="Arial Narrow" pitchFamily="34" charset="0"/>
              </a:rPr>
              <a:t>Diverse economy and customer mix</a:t>
            </a:r>
          </a:p>
          <a:p>
            <a:pPr marL="231775" indent="-231775">
              <a:spcAft>
                <a:spcPts val="1800"/>
              </a:spcAft>
              <a:buFont typeface="Arial" pitchFamily="34" charset="0"/>
              <a:buChar char="•"/>
            </a:pPr>
            <a:endParaRPr lang="en-US" sz="2800">
              <a:latin typeface="Arial Narrow" pitchFamily="34" charset="0"/>
            </a:endParaRPr>
          </a:p>
          <a:p>
            <a:pPr marL="231775" indent="-231775">
              <a:spcAft>
                <a:spcPts val="1800"/>
              </a:spcAft>
              <a:buFont typeface="Arial" pitchFamily="34" charset="0"/>
              <a:buChar char="•"/>
            </a:pPr>
            <a:endParaRPr lang="en-US" sz="2800">
              <a:latin typeface="Arial Narrow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itle 8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customer-focused business model…</a:t>
            </a:r>
            <a:endParaRPr 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C04B6D-20B5-4AF2-95EF-74762970BA7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mtClean="0"/>
          </a:p>
        </p:txBody>
      </p:sp>
      <p:grpSp>
        <p:nvGrpSpPr>
          <p:cNvPr id="12292" name="Group 8"/>
          <p:cNvGrpSpPr>
            <a:grpSpLocks/>
          </p:cNvGrpSpPr>
          <p:nvPr/>
        </p:nvGrpSpPr>
        <p:grpSpPr bwMode="auto">
          <a:xfrm>
            <a:off x="609600" y="1066800"/>
            <a:ext cx="7675563" cy="5562600"/>
            <a:chOff x="609600" y="1066800"/>
            <a:chExt cx="7675449" cy="5562600"/>
          </a:xfrm>
        </p:grpSpPr>
        <p:graphicFrame>
          <p:nvGraphicFramePr>
            <p:cNvPr id="17" name="Diagram 16"/>
            <p:cNvGraphicFramePr/>
            <p:nvPr/>
          </p:nvGraphicFramePr>
          <p:xfrm>
            <a:off x="609600" y="1066800"/>
            <a:ext cx="7010400" cy="4699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3117942" y="2935069"/>
              <a:ext cx="259705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solidFill>
                    <a:srgbClr val="FF0000"/>
                  </a:solidFill>
                  <a:effectLst>
                    <a:outerShdw blurRad="139700" dist="50800" dir="1800000" algn="tl">
                      <a:schemeClr val="bg1">
                        <a:lumMod val="85000"/>
                        <a:alpha val="65000"/>
                      </a:schemeClr>
                    </a:outerShdw>
                  </a:effectLst>
                  <a:latin typeface="Arial Narrow" pitchFamily="34" charset="0"/>
                </a:rPr>
                <a:t>CUSTOMERS</a:t>
              </a:r>
            </a:p>
          </p:txBody>
        </p:sp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787763" y="1815405"/>
              <a:ext cx="1981633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chemeClr val="bg1"/>
                  </a:solidFill>
                  <a:effectLst>
                    <a:outerShdw blurRad="139700" dist="50800" dir="1800000" algn="tl">
                      <a:schemeClr val="bg1">
                        <a:lumMod val="85000"/>
                        <a:alpha val="65000"/>
                      </a:schemeClr>
                    </a:outerShdw>
                  </a:effectLst>
                  <a:latin typeface="Arial Narrow" pitchFamily="34" charset="0"/>
                </a:rPr>
                <a:t>Constructive</a:t>
              </a:r>
              <a:br>
                <a:rPr lang="en-US" sz="2800" b="1" dirty="0">
                  <a:solidFill>
                    <a:schemeClr val="bg1"/>
                  </a:solidFill>
                  <a:effectLst>
                    <a:outerShdw blurRad="139700" dist="50800" dir="1800000" algn="tl">
                      <a:schemeClr val="bg1">
                        <a:lumMod val="85000"/>
                        <a:alpha val="65000"/>
                      </a:schemeClr>
                    </a:outerShdw>
                  </a:effectLst>
                  <a:latin typeface="Arial Narrow" pitchFamily="34" charset="0"/>
                </a:rPr>
              </a:br>
              <a:r>
                <a:rPr lang="en-US" sz="2800" b="1" dirty="0">
                  <a:solidFill>
                    <a:schemeClr val="bg1"/>
                  </a:solidFill>
                  <a:effectLst>
                    <a:outerShdw blurRad="139700" dist="50800" dir="1800000" algn="tl">
                      <a:schemeClr val="bg1">
                        <a:lumMod val="85000"/>
                        <a:alpha val="65000"/>
                      </a:schemeClr>
                    </a:outerShdw>
                  </a:effectLst>
                  <a:latin typeface="Arial Narrow" pitchFamily="34" charset="0"/>
                </a:rPr>
                <a:t>Regulation</a:t>
              </a:r>
            </a:p>
          </p:txBody>
        </p:sp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2394489" y="5244405"/>
              <a:ext cx="4041492" cy="1384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chemeClr val="bg1"/>
                  </a:solidFill>
                  <a:effectLst>
                    <a:outerShdw blurRad="139700" dist="50800" dir="1800000" algn="tl">
                      <a:schemeClr val="bg1">
                        <a:lumMod val="85000"/>
                        <a:alpha val="65000"/>
                      </a:schemeClr>
                    </a:outerShdw>
                  </a:effectLst>
                  <a:latin typeface="Arial Narrow" pitchFamily="34" charset="0"/>
                </a:rPr>
                <a:t>High Reliability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chemeClr val="bg1"/>
                  </a:solidFill>
                  <a:effectLst>
                    <a:outerShdw blurRad="139700" dist="50800" dir="1800000" algn="tl">
                      <a:schemeClr val="bg1">
                        <a:lumMod val="85000"/>
                        <a:alpha val="65000"/>
                      </a:schemeClr>
                    </a:outerShdw>
                  </a:effectLst>
                  <a:latin typeface="Arial Narrow" pitchFamily="34" charset="0"/>
                </a:rPr>
                <a:t>Low Prices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chemeClr val="bg1"/>
                  </a:solidFill>
                  <a:effectLst>
                    <a:outerShdw blurRad="139700" dist="50800" dir="1800000" algn="tl">
                      <a:schemeClr val="bg1">
                        <a:lumMod val="85000"/>
                        <a:alpha val="65000"/>
                      </a:schemeClr>
                    </a:outerShdw>
                  </a:effectLst>
                  <a:latin typeface="Arial Narrow" pitchFamily="34" charset="0"/>
                </a:rPr>
                <a:t>High Customer Satisfaction</a:t>
              </a:r>
            </a:p>
          </p:txBody>
        </p:sp>
        <p:sp>
          <p:nvSpPr>
            <p:cNvPr id="15" name="Text Box 4"/>
            <p:cNvSpPr txBox="1">
              <a:spLocks noChangeArrowheads="1"/>
            </p:cNvSpPr>
            <p:nvPr/>
          </p:nvSpPr>
          <p:spPr bwMode="auto">
            <a:xfrm>
              <a:off x="5697481" y="1663005"/>
              <a:ext cx="2587568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chemeClr val="bg1"/>
                  </a:solidFill>
                  <a:effectLst>
                    <a:outerShdw blurRad="139700" dist="50800" dir="1800000" algn="tl">
                      <a:schemeClr val="bg1">
                        <a:lumMod val="85000"/>
                        <a:alpha val="65000"/>
                      </a:schemeClr>
                    </a:outerShdw>
                  </a:effectLst>
                  <a:latin typeface="Arial Narrow" pitchFamily="34" charset="0"/>
                </a:rPr>
                <a:t>Healthy</a:t>
              </a:r>
              <a:br>
                <a:rPr lang="en-US" sz="2800" b="1" dirty="0">
                  <a:solidFill>
                    <a:schemeClr val="bg1"/>
                  </a:solidFill>
                  <a:effectLst>
                    <a:outerShdw blurRad="139700" dist="50800" dir="1800000" algn="tl">
                      <a:schemeClr val="bg1">
                        <a:lumMod val="85000"/>
                        <a:alpha val="65000"/>
                      </a:schemeClr>
                    </a:outerShdw>
                  </a:effectLst>
                  <a:latin typeface="Arial Narrow" pitchFamily="34" charset="0"/>
                </a:rPr>
              </a:br>
              <a:r>
                <a:rPr lang="en-US" sz="2800" b="1" dirty="0">
                  <a:solidFill>
                    <a:schemeClr val="bg1"/>
                  </a:solidFill>
                  <a:effectLst>
                    <a:outerShdw blurRad="139700" dist="50800" dir="1800000" algn="tl">
                      <a:schemeClr val="bg1">
                        <a:lumMod val="85000"/>
                        <a:alpha val="65000"/>
                      </a:schemeClr>
                    </a:outerShdw>
                  </a:effectLst>
                  <a:latin typeface="Arial Narrow" pitchFamily="34" charset="0"/>
                </a:rPr>
                <a:t>Capital Spending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30"/>
          <p:cNvGrpSpPr>
            <a:grpSpLocks/>
          </p:cNvGrpSpPr>
          <p:nvPr/>
        </p:nvGrpSpPr>
        <p:grpSpPr bwMode="auto">
          <a:xfrm>
            <a:off x="0" y="1066800"/>
            <a:ext cx="9144000" cy="5791200"/>
            <a:chOff x="0" y="1066800"/>
            <a:chExt cx="9144000" cy="5791200"/>
          </a:xfrm>
        </p:grpSpPr>
        <p:sp>
          <p:nvSpPr>
            <p:cNvPr id="13320" name="AutoShape 2"/>
            <p:cNvSpPr>
              <a:spLocks noChangeAspect="1" noChangeArrowheads="1" noTextEdit="1"/>
            </p:cNvSpPr>
            <p:nvPr/>
          </p:nvSpPr>
          <p:spPr bwMode="auto">
            <a:xfrm>
              <a:off x="0" y="1066800"/>
              <a:ext cx="9144000" cy="579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3321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2325" y="1258888"/>
              <a:ext cx="8151813" cy="5118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2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2325" y="1258888"/>
              <a:ext cx="8151813" cy="5118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3" name="Rectangle 6"/>
            <p:cNvSpPr>
              <a:spLocks noChangeArrowheads="1"/>
            </p:cNvSpPr>
            <p:nvPr/>
          </p:nvSpPr>
          <p:spPr bwMode="auto">
            <a:xfrm>
              <a:off x="317500" y="6230938"/>
              <a:ext cx="25808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000000"/>
                  </a:solidFill>
                  <a:latin typeface="Arial Narrow" pitchFamily="34" charset="0"/>
                </a:rPr>
                <a:t>0%</a:t>
              </a:r>
              <a:endParaRPr lang="en-US">
                <a:latin typeface="Arial Narrow" pitchFamily="34" charset="0"/>
              </a:endParaRPr>
            </a:p>
          </p:txBody>
        </p:sp>
        <p:sp>
          <p:nvSpPr>
            <p:cNvPr id="13324" name="Rectangle 7"/>
            <p:cNvSpPr>
              <a:spLocks noChangeArrowheads="1"/>
            </p:cNvSpPr>
            <p:nvPr/>
          </p:nvSpPr>
          <p:spPr bwMode="auto">
            <a:xfrm>
              <a:off x="317500" y="5535613"/>
              <a:ext cx="25808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000000"/>
                  </a:solidFill>
                  <a:latin typeface="Arial Narrow" pitchFamily="34" charset="0"/>
                </a:rPr>
                <a:t>2%</a:t>
              </a:r>
              <a:endParaRPr lang="en-US">
                <a:latin typeface="Arial Narrow" pitchFamily="34" charset="0"/>
              </a:endParaRPr>
            </a:p>
          </p:txBody>
        </p:sp>
        <p:sp>
          <p:nvSpPr>
            <p:cNvPr id="13325" name="Rectangle 8"/>
            <p:cNvSpPr>
              <a:spLocks noChangeArrowheads="1"/>
            </p:cNvSpPr>
            <p:nvPr/>
          </p:nvSpPr>
          <p:spPr bwMode="auto">
            <a:xfrm>
              <a:off x="317500" y="4840288"/>
              <a:ext cx="25808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000000"/>
                  </a:solidFill>
                  <a:latin typeface="Arial Narrow" pitchFamily="34" charset="0"/>
                </a:rPr>
                <a:t>4%</a:t>
              </a:r>
              <a:endParaRPr lang="en-US">
                <a:latin typeface="Arial Narrow" pitchFamily="34" charset="0"/>
              </a:endParaRPr>
            </a:p>
          </p:txBody>
        </p:sp>
        <p:sp>
          <p:nvSpPr>
            <p:cNvPr id="13326" name="Rectangle 9"/>
            <p:cNvSpPr>
              <a:spLocks noChangeArrowheads="1"/>
            </p:cNvSpPr>
            <p:nvPr/>
          </p:nvSpPr>
          <p:spPr bwMode="auto">
            <a:xfrm>
              <a:off x="317500" y="4146550"/>
              <a:ext cx="25808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000000"/>
                  </a:solidFill>
                  <a:latin typeface="Arial Narrow" pitchFamily="34" charset="0"/>
                </a:rPr>
                <a:t>6%</a:t>
              </a:r>
              <a:endParaRPr lang="en-US">
                <a:latin typeface="Arial Narrow" pitchFamily="34" charset="0"/>
              </a:endParaRPr>
            </a:p>
          </p:txBody>
        </p:sp>
        <p:sp>
          <p:nvSpPr>
            <p:cNvPr id="13327" name="Rectangle 10"/>
            <p:cNvSpPr>
              <a:spLocks noChangeArrowheads="1"/>
            </p:cNvSpPr>
            <p:nvPr/>
          </p:nvSpPr>
          <p:spPr bwMode="auto">
            <a:xfrm>
              <a:off x="317500" y="3451225"/>
              <a:ext cx="25808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000000"/>
                  </a:solidFill>
                  <a:latin typeface="Arial Narrow" pitchFamily="34" charset="0"/>
                </a:rPr>
                <a:t>8%</a:t>
              </a:r>
              <a:endParaRPr lang="en-US">
                <a:latin typeface="Arial Narrow" pitchFamily="34" charset="0"/>
              </a:endParaRPr>
            </a:p>
          </p:txBody>
        </p:sp>
        <p:sp>
          <p:nvSpPr>
            <p:cNvPr id="13328" name="Rectangle 11"/>
            <p:cNvSpPr>
              <a:spLocks noChangeArrowheads="1"/>
            </p:cNvSpPr>
            <p:nvPr/>
          </p:nvSpPr>
          <p:spPr bwMode="auto">
            <a:xfrm>
              <a:off x="196850" y="2755900"/>
              <a:ext cx="35747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000000"/>
                  </a:solidFill>
                  <a:latin typeface="Arial Narrow" pitchFamily="34" charset="0"/>
                </a:rPr>
                <a:t>10%</a:t>
              </a:r>
              <a:endParaRPr lang="en-US">
                <a:latin typeface="Arial Narrow" pitchFamily="34" charset="0"/>
              </a:endParaRPr>
            </a:p>
          </p:txBody>
        </p:sp>
        <p:sp>
          <p:nvSpPr>
            <p:cNvPr id="13329" name="Rectangle 12"/>
            <p:cNvSpPr>
              <a:spLocks noChangeArrowheads="1"/>
            </p:cNvSpPr>
            <p:nvPr/>
          </p:nvSpPr>
          <p:spPr bwMode="auto">
            <a:xfrm>
              <a:off x="196850" y="2060575"/>
              <a:ext cx="35747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000000"/>
                  </a:solidFill>
                  <a:latin typeface="Arial Narrow" pitchFamily="34" charset="0"/>
                </a:rPr>
                <a:t>12%</a:t>
              </a:r>
              <a:endParaRPr lang="en-US">
                <a:latin typeface="Arial Narrow" pitchFamily="34" charset="0"/>
              </a:endParaRPr>
            </a:p>
          </p:txBody>
        </p:sp>
        <p:sp>
          <p:nvSpPr>
            <p:cNvPr id="13330" name="Rectangle 13"/>
            <p:cNvSpPr>
              <a:spLocks noChangeArrowheads="1"/>
            </p:cNvSpPr>
            <p:nvPr/>
          </p:nvSpPr>
          <p:spPr bwMode="auto">
            <a:xfrm>
              <a:off x="196850" y="1365250"/>
              <a:ext cx="35747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000000"/>
                  </a:solidFill>
                  <a:latin typeface="Arial Narrow" pitchFamily="34" charset="0"/>
                </a:rPr>
                <a:t>14%</a:t>
              </a:r>
              <a:endParaRPr lang="en-US">
                <a:latin typeface="Arial Narrow" pitchFamily="34" charset="0"/>
              </a:endParaRPr>
            </a:p>
          </p:txBody>
        </p:sp>
        <p:sp>
          <p:nvSpPr>
            <p:cNvPr id="13331" name="Rectangle 14"/>
            <p:cNvSpPr>
              <a:spLocks noChangeArrowheads="1"/>
            </p:cNvSpPr>
            <p:nvPr/>
          </p:nvSpPr>
          <p:spPr bwMode="auto">
            <a:xfrm>
              <a:off x="1024910" y="6481781"/>
              <a:ext cx="400751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 Narrow" pitchFamily="34" charset="0"/>
                </a:rPr>
                <a:t>2001A</a:t>
              </a:r>
              <a:endParaRPr lang="en-US">
                <a:latin typeface="Arial Narrow" pitchFamily="34" charset="0"/>
              </a:endParaRPr>
            </a:p>
          </p:txBody>
        </p:sp>
        <p:sp>
          <p:nvSpPr>
            <p:cNvPr id="13332" name="Rectangle 15"/>
            <p:cNvSpPr>
              <a:spLocks noChangeArrowheads="1"/>
            </p:cNvSpPr>
            <p:nvPr/>
          </p:nvSpPr>
          <p:spPr bwMode="auto">
            <a:xfrm>
              <a:off x="1623397" y="6481781"/>
              <a:ext cx="400751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 Narrow" pitchFamily="34" charset="0"/>
                </a:rPr>
                <a:t>2002A</a:t>
              </a:r>
              <a:endParaRPr lang="en-US">
                <a:latin typeface="Arial Narrow" pitchFamily="34" charset="0"/>
              </a:endParaRPr>
            </a:p>
          </p:txBody>
        </p:sp>
        <p:sp>
          <p:nvSpPr>
            <p:cNvPr id="13333" name="Rectangle 16"/>
            <p:cNvSpPr>
              <a:spLocks noChangeArrowheads="1"/>
            </p:cNvSpPr>
            <p:nvPr/>
          </p:nvSpPr>
          <p:spPr bwMode="auto">
            <a:xfrm>
              <a:off x="2223472" y="6481781"/>
              <a:ext cx="400751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 Narrow" pitchFamily="34" charset="0"/>
                </a:rPr>
                <a:t>2003A</a:t>
              </a:r>
              <a:endParaRPr lang="en-US">
                <a:latin typeface="Arial Narrow" pitchFamily="34" charset="0"/>
              </a:endParaRPr>
            </a:p>
          </p:txBody>
        </p:sp>
        <p:sp>
          <p:nvSpPr>
            <p:cNvPr id="13334" name="Rectangle 17"/>
            <p:cNvSpPr>
              <a:spLocks noChangeArrowheads="1"/>
            </p:cNvSpPr>
            <p:nvPr/>
          </p:nvSpPr>
          <p:spPr bwMode="auto">
            <a:xfrm>
              <a:off x="2821960" y="6481781"/>
              <a:ext cx="400751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 Narrow" pitchFamily="34" charset="0"/>
                </a:rPr>
                <a:t>2004A</a:t>
              </a:r>
              <a:endParaRPr lang="en-US">
                <a:latin typeface="Arial Narrow" pitchFamily="34" charset="0"/>
              </a:endParaRPr>
            </a:p>
          </p:txBody>
        </p:sp>
        <p:sp>
          <p:nvSpPr>
            <p:cNvPr id="13335" name="Rectangle 18"/>
            <p:cNvSpPr>
              <a:spLocks noChangeArrowheads="1"/>
            </p:cNvSpPr>
            <p:nvPr/>
          </p:nvSpPr>
          <p:spPr bwMode="auto">
            <a:xfrm>
              <a:off x="3422035" y="6481781"/>
              <a:ext cx="400751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 Narrow" pitchFamily="34" charset="0"/>
                </a:rPr>
                <a:t>2005A</a:t>
              </a:r>
              <a:endParaRPr lang="en-US">
                <a:latin typeface="Arial Narrow" pitchFamily="34" charset="0"/>
              </a:endParaRPr>
            </a:p>
          </p:txBody>
        </p:sp>
        <p:sp>
          <p:nvSpPr>
            <p:cNvPr id="13336" name="Rectangle 19"/>
            <p:cNvSpPr>
              <a:spLocks noChangeArrowheads="1"/>
            </p:cNvSpPr>
            <p:nvPr/>
          </p:nvSpPr>
          <p:spPr bwMode="auto">
            <a:xfrm>
              <a:off x="4020522" y="6481781"/>
              <a:ext cx="400751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 Narrow" pitchFamily="34" charset="0"/>
                </a:rPr>
                <a:t>2006A</a:t>
              </a:r>
              <a:endParaRPr lang="en-US">
                <a:latin typeface="Arial Narrow" pitchFamily="34" charset="0"/>
              </a:endParaRPr>
            </a:p>
          </p:txBody>
        </p:sp>
        <p:sp>
          <p:nvSpPr>
            <p:cNvPr id="13337" name="Rectangle 20"/>
            <p:cNvSpPr>
              <a:spLocks noChangeArrowheads="1"/>
            </p:cNvSpPr>
            <p:nvPr/>
          </p:nvSpPr>
          <p:spPr bwMode="auto">
            <a:xfrm>
              <a:off x="4619010" y="6481781"/>
              <a:ext cx="400751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 Narrow" pitchFamily="34" charset="0"/>
                </a:rPr>
                <a:t>2007A</a:t>
              </a:r>
              <a:endParaRPr lang="en-US">
                <a:latin typeface="Arial Narrow" pitchFamily="34" charset="0"/>
              </a:endParaRPr>
            </a:p>
          </p:txBody>
        </p:sp>
        <p:sp>
          <p:nvSpPr>
            <p:cNvPr id="13338" name="Rectangle 21"/>
            <p:cNvSpPr>
              <a:spLocks noChangeArrowheads="1"/>
            </p:cNvSpPr>
            <p:nvPr/>
          </p:nvSpPr>
          <p:spPr bwMode="auto">
            <a:xfrm>
              <a:off x="5219085" y="6481781"/>
              <a:ext cx="400751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 Narrow" pitchFamily="34" charset="0"/>
                </a:rPr>
                <a:t>2008A</a:t>
              </a:r>
              <a:endParaRPr lang="en-US">
                <a:latin typeface="Arial Narrow" pitchFamily="34" charset="0"/>
              </a:endParaRPr>
            </a:p>
          </p:txBody>
        </p:sp>
        <p:sp>
          <p:nvSpPr>
            <p:cNvPr id="13339" name="Rectangle 22"/>
            <p:cNvSpPr>
              <a:spLocks noChangeArrowheads="1"/>
            </p:cNvSpPr>
            <p:nvPr/>
          </p:nvSpPr>
          <p:spPr bwMode="auto">
            <a:xfrm>
              <a:off x="5817572" y="6481781"/>
              <a:ext cx="400751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 Narrow" pitchFamily="34" charset="0"/>
                </a:rPr>
                <a:t>2009A</a:t>
              </a:r>
              <a:endParaRPr lang="en-US">
                <a:latin typeface="Arial Narrow" pitchFamily="34" charset="0"/>
              </a:endParaRPr>
            </a:p>
          </p:txBody>
        </p:sp>
        <p:sp>
          <p:nvSpPr>
            <p:cNvPr id="13340" name="Rectangle 23"/>
            <p:cNvSpPr>
              <a:spLocks noChangeArrowheads="1"/>
            </p:cNvSpPr>
            <p:nvPr/>
          </p:nvSpPr>
          <p:spPr bwMode="auto">
            <a:xfrm>
              <a:off x="6417647" y="6481781"/>
              <a:ext cx="400751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 Narrow" pitchFamily="34" charset="0"/>
                </a:rPr>
                <a:t>2010A</a:t>
              </a:r>
              <a:endParaRPr lang="en-US">
                <a:latin typeface="Arial Narrow" pitchFamily="34" charset="0"/>
              </a:endParaRPr>
            </a:p>
          </p:txBody>
        </p:sp>
        <p:sp>
          <p:nvSpPr>
            <p:cNvPr id="13341" name="Rectangle 24"/>
            <p:cNvSpPr>
              <a:spLocks noChangeArrowheads="1"/>
            </p:cNvSpPr>
            <p:nvPr/>
          </p:nvSpPr>
          <p:spPr bwMode="auto">
            <a:xfrm>
              <a:off x="7076460" y="6481781"/>
              <a:ext cx="293863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 Narrow" pitchFamily="34" charset="0"/>
                </a:rPr>
                <a:t>2011</a:t>
              </a:r>
              <a:endParaRPr lang="en-US">
                <a:latin typeface="Arial Narrow" pitchFamily="34" charset="0"/>
              </a:endParaRPr>
            </a:p>
          </p:txBody>
        </p:sp>
        <p:sp>
          <p:nvSpPr>
            <p:cNvPr id="13342" name="Rectangle 25"/>
            <p:cNvSpPr>
              <a:spLocks noChangeArrowheads="1"/>
            </p:cNvSpPr>
            <p:nvPr/>
          </p:nvSpPr>
          <p:spPr bwMode="auto">
            <a:xfrm>
              <a:off x="7674947" y="6481781"/>
              <a:ext cx="301365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 Narrow" pitchFamily="34" charset="0"/>
                </a:rPr>
                <a:t>2012</a:t>
              </a:r>
              <a:endParaRPr lang="en-US">
                <a:latin typeface="Arial Narrow" pitchFamily="34" charset="0"/>
              </a:endParaRPr>
            </a:p>
          </p:txBody>
        </p:sp>
        <p:sp>
          <p:nvSpPr>
            <p:cNvPr id="13343" name="Rectangle 26"/>
            <p:cNvSpPr>
              <a:spLocks noChangeArrowheads="1"/>
            </p:cNvSpPr>
            <p:nvPr/>
          </p:nvSpPr>
          <p:spPr bwMode="auto">
            <a:xfrm>
              <a:off x="8275022" y="6481781"/>
              <a:ext cx="301365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 Narrow" pitchFamily="34" charset="0"/>
                </a:rPr>
                <a:t>2013</a:t>
              </a:r>
              <a:endParaRPr lang="en-US">
                <a:latin typeface="Arial Narrow" pitchFamily="34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…that continues to deliver top quartile ROE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3429000"/>
            <a:ext cx="4114800" cy="70788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 Narrow" pitchFamily="34" charset="0"/>
              </a:rPr>
              <a:t>Weighted Average Return on Equity</a:t>
            </a:r>
            <a:br>
              <a:rPr lang="en-US" sz="2000" dirty="0">
                <a:latin typeface="Arial Narrow" pitchFamily="34" charset="0"/>
              </a:rPr>
            </a:br>
            <a:r>
              <a:rPr lang="en-US" sz="2000" dirty="0">
                <a:latin typeface="Arial Narrow" pitchFamily="34" charset="0"/>
              </a:rPr>
              <a:t>(4 Traditional OpCo’s)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148668" y="2209800"/>
            <a:ext cx="1691489" cy="1555909"/>
          </a:xfrm>
          <a:prstGeom prst="upArrowCallou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Arial Narrow" pitchFamily="34" charset="0"/>
              </a:rPr>
              <a:t>Targeting</a:t>
            </a:r>
            <a:br>
              <a:rPr lang="en-US" sz="2000" b="1" dirty="0">
                <a:solidFill>
                  <a:srgbClr val="FF0000"/>
                </a:solidFill>
                <a:latin typeface="Arial Narrow" pitchFamily="34" charset="0"/>
              </a:rPr>
            </a:br>
            <a:r>
              <a:rPr lang="en-US" sz="2000" b="1" dirty="0">
                <a:solidFill>
                  <a:srgbClr val="FF0000"/>
                </a:solidFill>
                <a:latin typeface="Arial Narrow" pitchFamily="34" charset="0"/>
              </a:rPr>
              <a:t>12.4% to 13.0%</a:t>
            </a:r>
            <a:br>
              <a:rPr lang="en-US" sz="2000" b="1" dirty="0">
                <a:solidFill>
                  <a:srgbClr val="FF0000"/>
                </a:solidFill>
                <a:latin typeface="Arial Narrow" pitchFamily="34" charset="0"/>
              </a:rPr>
            </a:br>
            <a:r>
              <a:rPr lang="en-US" sz="2000" b="1" dirty="0">
                <a:solidFill>
                  <a:srgbClr val="FF0000"/>
                </a:solidFill>
                <a:latin typeface="Arial Narrow" pitchFamily="34" charset="0"/>
              </a:rPr>
              <a:t>for 2011-2013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62075" y="3867150"/>
            <a:ext cx="6400800" cy="17526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 Crosswhite, President &amp; CEO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1" name="Picture 4" descr="Gulf_CMYK 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0038" y="862013"/>
            <a:ext cx="3414712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5"/>
          <p:cNvSpPr>
            <a:spLocks noGrp="1"/>
          </p:cNvSpPr>
          <p:nvPr>
            <p:ph type="title" idx="4294967295"/>
          </p:nvPr>
        </p:nvSpPr>
        <p:spPr>
          <a:xfrm>
            <a:off x="457200" y="46038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Gulf Power </a:t>
            </a:r>
          </a:p>
        </p:txBody>
      </p:sp>
      <p:sp>
        <p:nvSpPr>
          <p:cNvPr id="33795" name="Content Placeholder 6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3200" smtClean="0"/>
              <a:t>Florida PSC Update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 smtClean="0"/>
              <a:t>Regulatory Update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 smtClean="0"/>
              <a:t>Economic Development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 smtClean="0"/>
              <a:t>Economic Outlook For Northwest Florida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endParaRPr lang="en-US" sz="32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6F916-BD66-4EA5-91C9-F6203FE91A88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 idx="4294967295"/>
          </p:nvPr>
        </p:nvSpPr>
        <p:spPr>
          <a:xfrm>
            <a:off x="457200" y="104775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Florida Public Service Commission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4294967295"/>
          </p:nvPr>
        </p:nvSpPr>
        <p:spPr>
          <a:xfrm>
            <a:off x="414338" y="1601788"/>
            <a:ext cx="8259762" cy="4525962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3200" dirty="0" smtClean="0"/>
              <a:t>Five members appointed by Governor</a:t>
            </a:r>
          </a:p>
          <a:p>
            <a:pPr eaLnBrk="1" fontAlgn="auto" hangingPunct="1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3200" dirty="0" smtClean="0"/>
              <a:t>4 of 5 commissioners were appointed by Governor Crist within the last 12 months</a:t>
            </a:r>
          </a:p>
          <a:p>
            <a:pPr eaLnBrk="1" fontAlgn="auto" hangingPunct="1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3200" dirty="0" smtClean="0"/>
              <a:t>All four were withdrawn and reappointed by Governor Scott and are awaiting senate confirmation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532DC5-EAA4-48CF-9BE0-52839E9D94F8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06363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Regulatory Framework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4488" y="1612900"/>
            <a:ext cx="4178300" cy="5181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Retail Base Rates</a:t>
            </a:r>
          </a:p>
          <a:p>
            <a:pPr eaLnBrk="1" hangingPunct="1"/>
            <a:r>
              <a:rPr lang="en-US" sz="2400" smtClean="0"/>
              <a:t>10.75% - 12.75% authorized retail ROE </a:t>
            </a:r>
          </a:p>
          <a:p>
            <a:pPr eaLnBrk="1" hangingPunct="1"/>
            <a:r>
              <a:rPr lang="en-US" sz="2400" smtClean="0"/>
              <a:t>Rates set on 12% ROE</a:t>
            </a:r>
          </a:p>
          <a:p>
            <a:pPr eaLnBrk="1" hangingPunct="1">
              <a:buFont typeface="Arial" pitchFamily="34" charset="0"/>
              <a:buNone/>
            </a:pPr>
            <a:endParaRPr lang="en-US" sz="2400" smtClean="0"/>
          </a:p>
          <a:p>
            <a:pPr eaLnBrk="1" hangingPunct="1">
              <a:lnSpc>
                <a:spcPct val="80000"/>
              </a:lnSpc>
              <a:buClr>
                <a:srgbClr val="000000"/>
              </a:buClr>
              <a:buFont typeface="Symbol" pitchFamily="18" charset="2"/>
              <a:buNone/>
            </a:pPr>
            <a:r>
              <a:rPr kumimoji="1" lang="en-US" smtClean="0"/>
              <a:t>Four Retail Recovery Clauses</a:t>
            </a:r>
          </a:p>
          <a:p>
            <a:pPr eaLnBrk="1" hangingPunct="1">
              <a:lnSpc>
                <a:spcPct val="80000"/>
              </a:lnSpc>
              <a:buClr>
                <a:srgbClr val="000000"/>
              </a:buClr>
            </a:pPr>
            <a:r>
              <a:rPr kumimoji="1" lang="en-US" sz="2400" smtClean="0"/>
              <a:t>Fuel &amp; Purchased Energy Costs</a:t>
            </a:r>
          </a:p>
          <a:p>
            <a:pPr eaLnBrk="1" hangingPunct="1">
              <a:lnSpc>
                <a:spcPct val="80000"/>
              </a:lnSpc>
              <a:buClr>
                <a:srgbClr val="000000"/>
              </a:buClr>
            </a:pPr>
            <a:r>
              <a:rPr kumimoji="1" lang="en-US" sz="2400" smtClean="0"/>
              <a:t>Purchased Power Capacity Costs</a:t>
            </a:r>
          </a:p>
          <a:p>
            <a:pPr eaLnBrk="1" hangingPunct="1">
              <a:lnSpc>
                <a:spcPct val="80000"/>
              </a:lnSpc>
              <a:buClr>
                <a:srgbClr val="000000"/>
              </a:buClr>
            </a:pPr>
            <a:r>
              <a:rPr kumimoji="1" lang="en-US" sz="2400" smtClean="0"/>
              <a:t>Environmental Costs</a:t>
            </a:r>
          </a:p>
          <a:p>
            <a:pPr eaLnBrk="1" hangingPunct="1">
              <a:lnSpc>
                <a:spcPct val="80000"/>
              </a:lnSpc>
              <a:buClr>
                <a:srgbClr val="000000"/>
              </a:buClr>
            </a:pPr>
            <a:r>
              <a:rPr kumimoji="1" lang="en-US" sz="2400" smtClean="0"/>
              <a:t>Energy Conservation Costs</a:t>
            </a:r>
          </a:p>
          <a:p>
            <a:pPr eaLnBrk="1" hangingPunct="1">
              <a:lnSpc>
                <a:spcPct val="80000"/>
              </a:lnSpc>
              <a:buClr>
                <a:srgbClr val="000000"/>
              </a:buClr>
              <a:buFont typeface="Arial" pitchFamily="34" charset="0"/>
              <a:buNone/>
            </a:pPr>
            <a:endParaRPr kumimoji="1" lang="en-US" smtClean="0"/>
          </a:p>
          <a:p>
            <a:pPr eaLnBrk="1" hangingPunct="1">
              <a:lnSpc>
                <a:spcPct val="80000"/>
              </a:lnSpc>
              <a:buClr>
                <a:srgbClr val="000000"/>
              </a:buClr>
              <a:buFont typeface="Arial" pitchFamily="34" charset="0"/>
              <a:buNone/>
            </a:pPr>
            <a:endParaRPr kumimoji="1" lang="en-US" smtClean="0"/>
          </a:p>
          <a:p>
            <a:pPr eaLnBrk="1" hangingPunct="1">
              <a:buFont typeface="Arial" pitchFamily="34" charset="0"/>
              <a:buNone/>
            </a:pPr>
            <a:endParaRPr 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619987-F24E-4321-A490-F40325830B8C}" type="slidenum">
              <a:rPr lang="en-US"/>
              <a:pPr>
                <a:defRPr/>
              </a:pPr>
              <a:t>9</a:t>
            </a:fld>
            <a:endParaRPr lang="en-US"/>
          </a:p>
        </p:txBody>
      </p:sp>
      <p:grpSp>
        <p:nvGrpSpPr>
          <p:cNvPr id="35845" name="Group 26"/>
          <p:cNvGrpSpPr>
            <a:grpSpLocks/>
          </p:cNvGrpSpPr>
          <p:nvPr/>
        </p:nvGrpSpPr>
        <p:grpSpPr bwMode="auto">
          <a:xfrm>
            <a:off x="3841750" y="2097088"/>
            <a:ext cx="6361113" cy="3549650"/>
            <a:chOff x="3841750" y="2379663"/>
            <a:chExt cx="6361113" cy="3549650"/>
          </a:xfrm>
        </p:grpSpPr>
        <p:sp>
          <p:nvSpPr>
            <p:cNvPr id="35846" name="AutoShape 2"/>
            <p:cNvSpPr>
              <a:spLocks noChangeAspect="1" noChangeArrowheads="1" noTextEdit="1"/>
            </p:cNvSpPr>
            <p:nvPr/>
          </p:nvSpPr>
          <p:spPr bwMode="auto">
            <a:xfrm>
              <a:off x="3841750" y="2379663"/>
              <a:ext cx="6361113" cy="3549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47" name="Freeform 4"/>
            <p:cNvSpPr>
              <a:spLocks/>
            </p:cNvSpPr>
            <p:nvPr/>
          </p:nvSpPr>
          <p:spPr bwMode="auto">
            <a:xfrm>
              <a:off x="7023100" y="3257551"/>
              <a:ext cx="1300163" cy="1824038"/>
            </a:xfrm>
            <a:custGeom>
              <a:avLst/>
              <a:gdLst>
                <a:gd name="T0" fmla="*/ 927593 w 1696"/>
                <a:gd name="T1" fmla="*/ 1824038 h 2376"/>
                <a:gd name="T2" fmla="*/ 674613 w 1696"/>
                <a:gd name="T3" fmla="*/ 220328 h 2376"/>
                <a:gd name="T4" fmla="*/ 0 w 1696"/>
                <a:gd name="T5" fmla="*/ 0 h 2376"/>
                <a:gd name="T6" fmla="*/ 0 w 1696"/>
                <a:gd name="T7" fmla="*/ 1148468 h 2376"/>
                <a:gd name="T8" fmla="*/ 927593 w 1696"/>
                <a:gd name="T9" fmla="*/ 1824038 h 2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6"/>
                <a:gd name="T16" fmla="*/ 0 h 2376"/>
                <a:gd name="T17" fmla="*/ 1696 w 1696"/>
                <a:gd name="T18" fmla="*/ 2376 h 23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6" h="2376">
                  <a:moveTo>
                    <a:pt x="1210" y="2376"/>
                  </a:moveTo>
                  <a:cubicBezTo>
                    <a:pt x="1696" y="1708"/>
                    <a:pt x="1549" y="773"/>
                    <a:pt x="880" y="287"/>
                  </a:cubicBezTo>
                  <a:cubicBezTo>
                    <a:pt x="625" y="101"/>
                    <a:pt x="317" y="0"/>
                    <a:pt x="0" y="0"/>
                  </a:cubicBezTo>
                  <a:lnTo>
                    <a:pt x="0" y="1496"/>
                  </a:lnTo>
                  <a:lnTo>
                    <a:pt x="1210" y="2376"/>
                  </a:lnTo>
                  <a:close/>
                </a:path>
              </a:pathLst>
            </a:cu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48" name="Freeform 5"/>
            <p:cNvSpPr>
              <a:spLocks/>
            </p:cNvSpPr>
            <p:nvPr/>
          </p:nvSpPr>
          <p:spPr bwMode="auto">
            <a:xfrm>
              <a:off x="5711825" y="3862388"/>
              <a:ext cx="2238375" cy="1827213"/>
            </a:xfrm>
            <a:custGeom>
              <a:avLst/>
              <a:gdLst>
                <a:gd name="T0" fmla="*/ 299933 w 2918"/>
                <a:gd name="T1" fmla="*/ 0 h 2380"/>
                <a:gd name="T2" fmla="*/ 767092 w 2918"/>
                <a:gd name="T3" fmla="*/ 1555434 h 2380"/>
                <a:gd name="T4" fmla="*/ 2238375 w 2918"/>
                <a:gd name="T5" fmla="*/ 1219166 h 2380"/>
                <a:gd name="T6" fmla="*/ 1310193 w 2918"/>
                <a:gd name="T7" fmla="*/ 543557 h 2380"/>
                <a:gd name="T8" fmla="*/ 299933 w 2918"/>
                <a:gd name="T9" fmla="*/ 0 h 23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8"/>
                <a:gd name="T16" fmla="*/ 0 h 2380"/>
                <a:gd name="T17" fmla="*/ 2918 w 2918"/>
                <a:gd name="T18" fmla="*/ 2380 h 23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8" h="2380">
                  <a:moveTo>
                    <a:pt x="391" y="0"/>
                  </a:moveTo>
                  <a:cubicBezTo>
                    <a:pt x="0" y="728"/>
                    <a:pt x="272" y="1635"/>
                    <a:pt x="1000" y="2026"/>
                  </a:cubicBezTo>
                  <a:cubicBezTo>
                    <a:pt x="1659" y="2380"/>
                    <a:pt x="2478" y="2193"/>
                    <a:pt x="2918" y="1588"/>
                  </a:cubicBezTo>
                  <a:lnTo>
                    <a:pt x="1708" y="708"/>
                  </a:lnTo>
                  <a:lnTo>
                    <a:pt x="391" y="0"/>
                  </a:lnTo>
                  <a:close/>
                </a:path>
              </a:pathLst>
            </a:cu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49" name="Freeform 6"/>
            <p:cNvSpPr>
              <a:spLocks/>
            </p:cNvSpPr>
            <p:nvPr/>
          </p:nvSpPr>
          <p:spPr bwMode="auto">
            <a:xfrm>
              <a:off x="6011863" y="3311526"/>
              <a:ext cx="1011238" cy="1095375"/>
            </a:xfrm>
            <a:custGeom>
              <a:avLst/>
              <a:gdLst>
                <a:gd name="T0" fmla="*/ 668784 w 1317"/>
                <a:gd name="T1" fmla="*/ 0 h 1427"/>
                <a:gd name="T2" fmla="*/ 0 w 1317"/>
                <a:gd name="T3" fmla="*/ 551909 h 1427"/>
                <a:gd name="T4" fmla="*/ 1011238 w 1317"/>
                <a:gd name="T5" fmla="*/ 1095375 h 1427"/>
                <a:gd name="T6" fmla="*/ 668784 w 1317"/>
                <a:gd name="T7" fmla="*/ 0 h 14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17"/>
                <a:gd name="T13" fmla="*/ 0 h 1427"/>
                <a:gd name="T14" fmla="*/ 1317 w 1317"/>
                <a:gd name="T15" fmla="*/ 1427 h 14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17" h="1427">
                  <a:moveTo>
                    <a:pt x="871" y="0"/>
                  </a:moveTo>
                  <a:cubicBezTo>
                    <a:pt x="498" y="116"/>
                    <a:pt x="185" y="375"/>
                    <a:pt x="0" y="719"/>
                  </a:cubicBezTo>
                  <a:lnTo>
                    <a:pt x="1317" y="1427"/>
                  </a:lnTo>
                  <a:lnTo>
                    <a:pt x="871" y="0"/>
                  </a:lnTo>
                  <a:close/>
                </a:path>
              </a:pathLst>
            </a:cu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0" name="Freeform 7"/>
            <p:cNvSpPr>
              <a:spLocks/>
            </p:cNvSpPr>
            <p:nvPr/>
          </p:nvSpPr>
          <p:spPr bwMode="auto">
            <a:xfrm>
              <a:off x="6680200" y="3260726"/>
              <a:ext cx="342900" cy="1146175"/>
            </a:xfrm>
            <a:custGeom>
              <a:avLst/>
              <a:gdLst>
                <a:gd name="T0" fmla="*/ 272936 w 446"/>
                <a:gd name="T1" fmla="*/ 0 h 1493"/>
                <a:gd name="T2" fmla="*/ 0 w 446"/>
                <a:gd name="T3" fmla="*/ 50668 h 1493"/>
                <a:gd name="T4" fmla="*/ 342900 w 446"/>
                <a:gd name="T5" fmla="*/ 1146175 h 1493"/>
                <a:gd name="T6" fmla="*/ 272936 w 446"/>
                <a:gd name="T7" fmla="*/ 0 h 14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6"/>
                <a:gd name="T13" fmla="*/ 0 h 1493"/>
                <a:gd name="T14" fmla="*/ 446 w 446"/>
                <a:gd name="T15" fmla="*/ 1493 h 14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6" h="1493">
                  <a:moveTo>
                    <a:pt x="355" y="0"/>
                  </a:moveTo>
                  <a:cubicBezTo>
                    <a:pt x="235" y="8"/>
                    <a:pt x="115" y="30"/>
                    <a:pt x="0" y="66"/>
                  </a:cubicBezTo>
                  <a:lnTo>
                    <a:pt x="446" y="1493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8064A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1" name="Freeform 8"/>
            <p:cNvSpPr>
              <a:spLocks/>
            </p:cNvSpPr>
            <p:nvPr/>
          </p:nvSpPr>
          <p:spPr bwMode="auto">
            <a:xfrm>
              <a:off x="6953250" y="3257551"/>
              <a:ext cx="69850" cy="1149350"/>
            </a:xfrm>
            <a:custGeom>
              <a:avLst/>
              <a:gdLst>
                <a:gd name="T0" fmla="*/ 69850 w 91"/>
                <a:gd name="T1" fmla="*/ 0 h 1496"/>
                <a:gd name="T2" fmla="*/ 0 w 91"/>
                <a:gd name="T3" fmla="*/ 2305 h 1496"/>
                <a:gd name="T4" fmla="*/ 69850 w 91"/>
                <a:gd name="T5" fmla="*/ 1149350 h 1496"/>
                <a:gd name="T6" fmla="*/ 69850 w 91"/>
                <a:gd name="T7" fmla="*/ 0 h 14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"/>
                <a:gd name="T13" fmla="*/ 0 h 1496"/>
                <a:gd name="T14" fmla="*/ 91 w 91"/>
                <a:gd name="T15" fmla="*/ 1496 h 14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" h="1496">
                  <a:moveTo>
                    <a:pt x="91" y="0"/>
                  </a:moveTo>
                  <a:cubicBezTo>
                    <a:pt x="61" y="0"/>
                    <a:pt x="31" y="1"/>
                    <a:pt x="0" y="3"/>
                  </a:cubicBezTo>
                  <a:lnTo>
                    <a:pt x="91" y="149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4BACC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2" name="Freeform 9"/>
            <p:cNvSpPr>
              <a:spLocks/>
            </p:cNvSpPr>
            <p:nvPr/>
          </p:nvSpPr>
          <p:spPr bwMode="auto">
            <a:xfrm>
              <a:off x="5745163" y="3529013"/>
              <a:ext cx="557213" cy="355600"/>
            </a:xfrm>
            <a:custGeom>
              <a:avLst/>
              <a:gdLst>
                <a:gd name="T0" fmla="*/ 557213 w 725"/>
                <a:gd name="T1" fmla="*/ 10006 h 462"/>
                <a:gd name="T2" fmla="*/ 77626 w 725"/>
                <a:gd name="T3" fmla="*/ 354830 h 462"/>
                <a:gd name="T4" fmla="*/ 73783 w 725"/>
                <a:gd name="T5" fmla="*/ 355600 h 462"/>
                <a:gd name="T6" fmla="*/ 0 w 725"/>
                <a:gd name="T7" fmla="*/ 355600 h 462"/>
                <a:gd name="T8" fmla="*/ 0 w 725"/>
                <a:gd name="T9" fmla="*/ 343285 h 462"/>
                <a:gd name="T10" fmla="*/ 73783 w 725"/>
                <a:gd name="T11" fmla="*/ 343285 h 462"/>
                <a:gd name="T12" fmla="*/ 69940 w 725"/>
                <a:gd name="T13" fmla="*/ 344824 h 462"/>
                <a:gd name="T14" fmla="*/ 550296 w 725"/>
                <a:gd name="T15" fmla="*/ 0 h 462"/>
                <a:gd name="T16" fmla="*/ 557213 w 725"/>
                <a:gd name="T17" fmla="*/ 10006 h 4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5"/>
                <a:gd name="T28" fmla="*/ 0 h 462"/>
                <a:gd name="T29" fmla="*/ 725 w 725"/>
                <a:gd name="T30" fmla="*/ 462 h 4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5" h="462">
                  <a:moveTo>
                    <a:pt x="725" y="13"/>
                  </a:moveTo>
                  <a:lnTo>
                    <a:pt x="101" y="461"/>
                  </a:lnTo>
                  <a:cubicBezTo>
                    <a:pt x="99" y="462"/>
                    <a:pt x="98" y="462"/>
                    <a:pt x="96" y="462"/>
                  </a:cubicBezTo>
                  <a:lnTo>
                    <a:pt x="0" y="462"/>
                  </a:lnTo>
                  <a:lnTo>
                    <a:pt x="0" y="446"/>
                  </a:lnTo>
                  <a:lnTo>
                    <a:pt x="96" y="446"/>
                  </a:lnTo>
                  <a:lnTo>
                    <a:pt x="91" y="448"/>
                  </a:lnTo>
                  <a:lnTo>
                    <a:pt x="716" y="0"/>
                  </a:lnTo>
                  <a:lnTo>
                    <a:pt x="725" y="13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3" name="Freeform 10"/>
            <p:cNvSpPr>
              <a:spLocks/>
            </p:cNvSpPr>
            <p:nvPr/>
          </p:nvSpPr>
          <p:spPr bwMode="auto">
            <a:xfrm>
              <a:off x="5646738" y="3049588"/>
              <a:ext cx="1181100" cy="244475"/>
            </a:xfrm>
            <a:custGeom>
              <a:avLst/>
              <a:gdLst>
                <a:gd name="T0" fmla="*/ 1178796 w 1538"/>
                <a:gd name="T1" fmla="*/ 244475 h 320"/>
                <a:gd name="T2" fmla="*/ 72955 w 1538"/>
                <a:gd name="T3" fmla="*/ 12224 h 320"/>
                <a:gd name="T4" fmla="*/ 74491 w 1538"/>
                <a:gd name="T5" fmla="*/ 12224 h 320"/>
                <a:gd name="T6" fmla="*/ 0 w 1538"/>
                <a:gd name="T7" fmla="*/ 12224 h 320"/>
                <a:gd name="T8" fmla="*/ 0 w 1538"/>
                <a:gd name="T9" fmla="*/ 0 h 320"/>
                <a:gd name="T10" fmla="*/ 74491 w 1538"/>
                <a:gd name="T11" fmla="*/ 0 h 320"/>
                <a:gd name="T12" fmla="*/ 76027 w 1538"/>
                <a:gd name="T13" fmla="*/ 764 h 320"/>
                <a:gd name="T14" fmla="*/ 1181100 w 1538"/>
                <a:gd name="T15" fmla="*/ 233015 h 320"/>
                <a:gd name="T16" fmla="*/ 1178796 w 1538"/>
                <a:gd name="T17" fmla="*/ 244475 h 3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38"/>
                <a:gd name="T28" fmla="*/ 0 h 320"/>
                <a:gd name="T29" fmla="*/ 1538 w 1538"/>
                <a:gd name="T30" fmla="*/ 320 h 3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38" h="320">
                  <a:moveTo>
                    <a:pt x="1535" y="320"/>
                  </a:moveTo>
                  <a:lnTo>
                    <a:pt x="95" y="16"/>
                  </a:lnTo>
                  <a:lnTo>
                    <a:pt x="97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97" y="0"/>
                  </a:lnTo>
                  <a:cubicBezTo>
                    <a:pt x="98" y="0"/>
                    <a:pt x="98" y="1"/>
                    <a:pt x="99" y="1"/>
                  </a:cubicBezTo>
                  <a:lnTo>
                    <a:pt x="1538" y="305"/>
                  </a:lnTo>
                  <a:lnTo>
                    <a:pt x="1535" y="32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4" name="Freeform 11"/>
            <p:cNvSpPr>
              <a:spLocks/>
            </p:cNvSpPr>
            <p:nvPr/>
          </p:nvSpPr>
          <p:spPr bwMode="auto">
            <a:xfrm>
              <a:off x="6997700" y="3122613"/>
              <a:ext cx="884238" cy="147638"/>
            </a:xfrm>
            <a:custGeom>
              <a:avLst/>
              <a:gdLst>
                <a:gd name="T0" fmla="*/ 0 w 1153"/>
                <a:gd name="T1" fmla="*/ 136104 h 192"/>
                <a:gd name="T2" fmla="*/ 810615 w 1153"/>
                <a:gd name="T3" fmla="*/ 769 h 192"/>
                <a:gd name="T4" fmla="*/ 811382 w 1153"/>
                <a:gd name="T5" fmla="*/ 0 h 192"/>
                <a:gd name="T6" fmla="*/ 884238 w 1153"/>
                <a:gd name="T7" fmla="*/ 0 h 192"/>
                <a:gd name="T8" fmla="*/ 884238 w 1153"/>
                <a:gd name="T9" fmla="*/ 12303 h 192"/>
                <a:gd name="T10" fmla="*/ 811382 w 1153"/>
                <a:gd name="T11" fmla="*/ 12303 h 192"/>
                <a:gd name="T12" fmla="*/ 812149 w 1153"/>
                <a:gd name="T13" fmla="*/ 12303 h 192"/>
                <a:gd name="T14" fmla="*/ 2301 w 1153"/>
                <a:gd name="T15" fmla="*/ 147638 h 192"/>
                <a:gd name="T16" fmla="*/ 0 w 1153"/>
                <a:gd name="T17" fmla="*/ 136104 h 1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53"/>
                <a:gd name="T28" fmla="*/ 0 h 192"/>
                <a:gd name="T29" fmla="*/ 1153 w 1153"/>
                <a:gd name="T30" fmla="*/ 192 h 19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53" h="192">
                  <a:moveTo>
                    <a:pt x="0" y="177"/>
                  </a:moveTo>
                  <a:lnTo>
                    <a:pt x="1057" y="1"/>
                  </a:lnTo>
                  <a:cubicBezTo>
                    <a:pt x="1057" y="0"/>
                    <a:pt x="1058" y="0"/>
                    <a:pt x="1058" y="0"/>
                  </a:cubicBezTo>
                  <a:lnTo>
                    <a:pt x="1153" y="0"/>
                  </a:lnTo>
                  <a:lnTo>
                    <a:pt x="1153" y="16"/>
                  </a:lnTo>
                  <a:lnTo>
                    <a:pt x="1058" y="16"/>
                  </a:lnTo>
                  <a:lnTo>
                    <a:pt x="1059" y="16"/>
                  </a:lnTo>
                  <a:lnTo>
                    <a:pt x="3" y="192"/>
                  </a:lnTo>
                  <a:lnTo>
                    <a:pt x="0" y="17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5" name="Rectangle 12"/>
            <p:cNvSpPr>
              <a:spLocks noChangeArrowheads="1"/>
            </p:cNvSpPr>
            <p:nvPr/>
          </p:nvSpPr>
          <p:spPr bwMode="auto">
            <a:xfrm>
              <a:off x="7499350" y="3756026"/>
              <a:ext cx="378309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Arial Narrow" pitchFamily="34" charset="0"/>
                </a:rPr>
                <a:t>Base</a:t>
              </a:r>
              <a:endParaRPr lang="en-US">
                <a:latin typeface="Arial Narrow" pitchFamily="34" charset="0"/>
              </a:endParaRPr>
            </a:p>
          </p:txBody>
        </p:sp>
        <p:sp>
          <p:nvSpPr>
            <p:cNvPr id="35856" name="Rectangle 13"/>
            <p:cNvSpPr>
              <a:spLocks noChangeArrowheads="1"/>
            </p:cNvSpPr>
            <p:nvPr/>
          </p:nvSpPr>
          <p:spPr bwMode="auto">
            <a:xfrm>
              <a:off x="7523163" y="3976688"/>
              <a:ext cx="315792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Arial Narrow" pitchFamily="34" charset="0"/>
                </a:rPr>
                <a:t>35%</a:t>
              </a:r>
              <a:endParaRPr lang="en-US">
                <a:latin typeface="Arial Narrow" pitchFamily="34" charset="0"/>
              </a:endParaRPr>
            </a:p>
          </p:txBody>
        </p:sp>
        <p:sp>
          <p:nvSpPr>
            <p:cNvPr id="35857" name="Rectangle 14"/>
            <p:cNvSpPr>
              <a:spLocks noChangeArrowheads="1"/>
            </p:cNvSpPr>
            <p:nvPr/>
          </p:nvSpPr>
          <p:spPr bwMode="auto">
            <a:xfrm>
              <a:off x="6411913" y="4884738"/>
              <a:ext cx="323807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Arial Narrow" pitchFamily="34" charset="0"/>
                </a:rPr>
                <a:t>Fuel</a:t>
              </a:r>
              <a:endParaRPr lang="en-US">
                <a:latin typeface="Arial Narrow" pitchFamily="34" charset="0"/>
              </a:endParaRPr>
            </a:p>
          </p:txBody>
        </p:sp>
        <p:sp>
          <p:nvSpPr>
            <p:cNvPr id="35858" name="Rectangle 15"/>
            <p:cNvSpPr>
              <a:spLocks noChangeArrowheads="1"/>
            </p:cNvSpPr>
            <p:nvPr/>
          </p:nvSpPr>
          <p:spPr bwMode="auto">
            <a:xfrm>
              <a:off x="6424613" y="5106988"/>
              <a:ext cx="315792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Arial Narrow" pitchFamily="34" charset="0"/>
                </a:rPr>
                <a:t>48%</a:t>
              </a:r>
              <a:endParaRPr lang="en-US">
                <a:latin typeface="Arial Narrow" pitchFamily="34" charset="0"/>
              </a:endParaRPr>
            </a:p>
          </p:txBody>
        </p:sp>
        <p:sp>
          <p:nvSpPr>
            <p:cNvPr id="35859" name="Rectangle 16"/>
            <p:cNvSpPr>
              <a:spLocks noChangeArrowheads="1"/>
            </p:cNvSpPr>
            <p:nvPr/>
          </p:nvSpPr>
          <p:spPr bwMode="auto">
            <a:xfrm>
              <a:off x="4608513" y="3711576"/>
              <a:ext cx="1094852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Arial Narrow" pitchFamily="34" charset="0"/>
                </a:rPr>
                <a:t>Environmental</a:t>
              </a:r>
              <a:endParaRPr lang="en-US">
                <a:latin typeface="Arial Narrow" pitchFamily="34" charset="0"/>
              </a:endParaRPr>
            </a:p>
          </p:txBody>
        </p:sp>
        <p:sp>
          <p:nvSpPr>
            <p:cNvPr id="35860" name="Rectangle 17"/>
            <p:cNvSpPr>
              <a:spLocks noChangeArrowheads="1"/>
            </p:cNvSpPr>
            <p:nvPr/>
          </p:nvSpPr>
          <p:spPr bwMode="auto">
            <a:xfrm>
              <a:off x="5013325" y="3932238"/>
              <a:ext cx="315792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Arial Narrow" pitchFamily="34" charset="0"/>
                </a:rPr>
                <a:t>12%</a:t>
              </a:r>
              <a:endParaRPr lang="en-US">
                <a:latin typeface="Arial Narrow" pitchFamily="34" charset="0"/>
              </a:endParaRPr>
            </a:p>
          </p:txBody>
        </p:sp>
        <p:sp>
          <p:nvSpPr>
            <p:cNvPr id="35861" name="Rectangle 18"/>
            <p:cNvSpPr>
              <a:spLocks noChangeArrowheads="1"/>
            </p:cNvSpPr>
            <p:nvPr/>
          </p:nvSpPr>
          <p:spPr bwMode="auto">
            <a:xfrm>
              <a:off x="4979988" y="2882901"/>
              <a:ext cx="658835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Arial Narrow" pitchFamily="34" charset="0"/>
                </a:rPr>
                <a:t>Capacity</a:t>
              </a:r>
              <a:endParaRPr lang="en-US">
                <a:latin typeface="Arial Narrow" pitchFamily="34" charset="0"/>
              </a:endParaRPr>
            </a:p>
          </p:txBody>
        </p:sp>
        <p:sp>
          <p:nvSpPr>
            <p:cNvPr id="35862" name="Rectangle 19"/>
            <p:cNvSpPr>
              <a:spLocks noChangeArrowheads="1"/>
            </p:cNvSpPr>
            <p:nvPr/>
          </p:nvSpPr>
          <p:spPr bwMode="auto">
            <a:xfrm>
              <a:off x="5187950" y="3105151"/>
              <a:ext cx="227626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Arial Narrow" pitchFamily="34" charset="0"/>
                </a:rPr>
                <a:t>4%</a:t>
              </a:r>
              <a:endParaRPr lang="en-US">
                <a:latin typeface="Arial Narrow" pitchFamily="34" charset="0"/>
              </a:endParaRPr>
            </a:p>
          </p:txBody>
        </p:sp>
        <p:sp>
          <p:nvSpPr>
            <p:cNvPr id="35863" name="Rectangle 20"/>
            <p:cNvSpPr>
              <a:spLocks noChangeArrowheads="1"/>
            </p:cNvSpPr>
            <p:nvPr/>
          </p:nvSpPr>
          <p:spPr bwMode="auto">
            <a:xfrm>
              <a:off x="7889875" y="2954338"/>
              <a:ext cx="1008289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Arial Narrow" pitchFamily="34" charset="0"/>
                </a:rPr>
                <a:t>Conservation</a:t>
              </a:r>
              <a:endParaRPr lang="en-US">
                <a:latin typeface="Arial Narrow" pitchFamily="34" charset="0"/>
              </a:endParaRPr>
            </a:p>
          </p:txBody>
        </p:sp>
        <p:sp>
          <p:nvSpPr>
            <p:cNvPr id="35864" name="Rectangle 21"/>
            <p:cNvSpPr>
              <a:spLocks noChangeArrowheads="1"/>
            </p:cNvSpPr>
            <p:nvPr/>
          </p:nvSpPr>
          <p:spPr bwMode="auto">
            <a:xfrm>
              <a:off x="8283575" y="3175001"/>
              <a:ext cx="227626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Arial Narrow" pitchFamily="34" charset="0"/>
                </a:rPr>
                <a:t>1%</a:t>
              </a:r>
              <a:endParaRPr lang="en-US">
                <a:latin typeface="Arial Narrow" pitchFamily="34" charset="0"/>
              </a:endParaRPr>
            </a:p>
          </p:txBody>
        </p:sp>
        <p:sp>
          <p:nvSpPr>
            <p:cNvPr id="35865" name="Rectangle 22"/>
            <p:cNvSpPr>
              <a:spLocks noChangeArrowheads="1"/>
            </p:cNvSpPr>
            <p:nvPr/>
          </p:nvSpPr>
          <p:spPr bwMode="auto">
            <a:xfrm>
              <a:off x="5729288" y="2514601"/>
              <a:ext cx="2475037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300" b="1">
                  <a:solidFill>
                    <a:srgbClr val="000000"/>
                  </a:solidFill>
                  <a:latin typeface="Arial Narrow" pitchFamily="34" charset="0"/>
                </a:rPr>
                <a:t>2010 Retail Revenues</a:t>
              </a:r>
              <a:endParaRPr lang="en-US">
                <a:latin typeface="Arial Narrow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</TotalTime>
  <Words>590</Words>
  <Application>Microsoft Office PowerPoint</Application>
  <PresentationFormat>On-screen Show (4:3)</PresentationFormat>
  <Paragraphs>190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Custom Design</vt:lpstr>
      <vt:lpstr>2_Custom Design</vt:lpstr>
      <vt:lpstr>3_Custom Design</vt:lpstr>
      <vt:lpstr>5_Custom Design</vt:lpstr>
      <vt:lpstr>4_Custom Design</vt:lpstr>
      <vt:lpstr>Building on the Past…Focused on the Future</vt:lpstr>
      <vt:lpstr>Slide 2</vt:lpstr>
      <vt:lpstr>Premier Utility Franchises</vt:lpstr>
      <vt:lpstr>A customer-focused business model…</vt:lpstr>
      <vt:lpstr>…that continues to deliver top quartile ROE</vt:lpstr>
      <vt:lpstr>Slide 6</vt:lpstr>
      <vt:lpstr>Gulf Power </vt:lpstr>
      <vt:lpstr>Florida Public Service Commission</vt:lpstr>
      <vt:lpstr>Regulatory Framework</vt:lpstr>
      <vt:lpstr>State Regulatory Environment</vt:lpstr>
      <vt:lpstr>’11-’13 Capital Expenditures = $1.2B - $1.3B</vt:lpstr>
      <vt:lpstr>Credit Ratings – Gulf Power</vt:lpstr>
      <vt:lpstr>Regional Economy</vt:lpstr>
      <vt:lpstr>Slide 14</vt:lpstr>
      <vt:lpstr>Slide 15</vt:lpstr>
      <vt:lpstr>2010 Successes</vt:lpstr>
      <vt:lpstr>Slide 17</vt:lpstr>
    </vt:vector>
  </TitlesOfParts>
  <Company>Information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x2bennet</dc:creator>
  <cp:lastModifiedBy>tadavis</cp:lastModifiedBy>
  <cp:revision>102</cp:revision>
  <dcterms:created xsi:type="dcterms:W3CDTF">2011-01-14T13:20:01Z</dcterms:created>
  <dcterms:modified xsi:type="dcterms:W3CDTF">2011-08-18T18:59:38Z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2031005511</vt:i4>
  </property>
  <property fmtid="{D5CDD505-2E9C-101B-9397-08002B2CF9AE}" pid="3" name="_NewReviewCycle">
    <vt:lpwstr/>
  </property>
  <property fmtid="{D5CDD505-2E9C-101B-9397-08002B2CF9AE}" pid="4" name="_EmailSubject">
    <vt:lpwstr>FEA POD 9 from OPC POD 53 &amp; 57 non-confidential</vt:lpwstr>
  </property>
  <property fmtid="{D5CDD505-2E9C-101B-9397-08002B2CF9AE}" pid="5" name="_AuthorEmail">
    <vt:lpwstr>TADAVIS@southernco.com</vt:lpwstr>
  </property>
  <property fmtid="{D5CDD505-2E9C-101B-9397-08002B2CF9AE}" pid="6" name="_AuthorEmailDisplayName">
    <vt:lpwstr>Davis, Terry A.</vt:lpwstr>
  </property>
</Properties>
</file>