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84" r:id="rId2"/>
    <p:sldMasterId id="2147483696" r:id="rId3"/>
    <p:sldMasterId id="2147483720" r:id="rId4"/>
    <p:sldMasterId id="2147483732" r:id="rId5"/>
  </p:sldMasterIdLst>
  <p:notesMasterIdLst>
    <p:notesMasterId r:id="rId12"/>
  </p:notesMasterIdLst>
  <p:sldIdLst>
    <p:sldId id="290" r:id="rId6"/>
    <p:sldId id="297" r:id="rId7"/>
    <p:sldId id="293" r:id="rId8"/>
    <p:sldId id="294" r:id="rId9"/>
    <p:sldId id="298" r:id="rId10"/>
    <p:sldId id="295" r:id="rId1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0099"/>
    <a:srgbClr val="000000"/>
    <a:srgbClr val="BE4B48"/>
    <a:srgbClr val="4A7EBB"/>
    <a:srgbClr val="0066CC"/>
    <a:srgbClr val="000066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77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-1694" y="-77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D07188-2E1D-4E67-B990-85703A2818BB}" type="doc">
      <dgm:prSet loTypeId="urn:microsoft.com/office/officeart/2005/8/layout/cycle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03AB18-7AE1-44D1-B833-BFCC2AC153D5}">
      <dgm:prSet phldrT="[Text]" phldr="1"/>
      <dgm:spPr/>
      <dgm:t>
        <a:bodyPr/>
        <a:lstStyle/>
        <a:p>
          <a:endParaRPr lang="en-US" dirty="0"/>
        </a:p>
      </dgm:t>
    </dgm:pt>
    <dgm:pt modelId="{141C10A6-EA5B-458D-A14A-4B071A6DF1B3}" type="parTrans" cxnId="{0CFF4025-DA6D-468F-BAA6-D43FDB5E898F}">
      <dgm:prSet/>
      <dgm:spPr/>
      <dgm:t>
        <a:bodyPr/>
        <a:lstStyle/>
        <a:p>
          <a:endParaRPr lang="en-US"/>
        </a:p>
      </dgm:t>
    </dgm:pt>
    <dgm:pt modelId="{1E7BD321-F0B9-4C5F-B1B9-8788770A0896}" type="sibTrans" cxnId="{0CFF4025-DA6D-468F-BAA6-D43FDB5E898F}">
      <dgm:prSet/>
      <dgm:spPr/>
      <dgm:t>
        <a:bodyPr/>
        <a:lstStyle/>
        <a:p>
          <a:endParaRPr lang="en-US"/>
        </a:p>
      </dgm:t>
    </dgm:pt>
    <dgm:pt modelId="{76F345F9-1AFA-4567-A9EE-EBBFDBF02352}">
      <dgm:prSet phldrT="[Text]" phldr="1"/>
      <dgm:spPr/>
      <dgm:t>
        <a:bodyPr/>
        <a:lstStyle/>
        <a:p>
          <a:endParaRPr lang="en-US" dirty="0"/>
        </a:p>
      </dgm:t>
    </dgm:pt>
    <dgm:pt modelId="{DC6C6416-EE44-4526-873E-EF92BA52F6DA}" type="parTrans" cxnId="{DE75678A-A462-4A5D-BA86-2B8DF8CA50D7}">
      <dgm:prSet/>
      <dgm:spPr/>
      <dgm:t>
        <a:bodyPr/>
        <a:lstStyle/>
        <a:p>
          <a:endParaRPr lang="en-US"/>
        </a:p>
      </dgm:t>
    </dgm:pt>
    <dgm:pt modelId="{07C996BA-C99B-43BD-9BCB-9E308C3C184E}" type="sibTrans" cxnId="{DE75678A-A462-4A5D-BA86-2B8DF8CA50D7}">
      <dgm:prSet/>
      <dgm:spPr/>
      <dgm:t>
        <a:bodyPr/>
        <a:lstStyle/>
        <a:p>
          <a:endParaRPr lang="en-US"/>
        </a:p>
      </dgm:t>
    </dgm:pt>
    <dgm:pt modelId="{F6C9E0C7-8748-45AD-8FAE-B2943178EE6C}">
      <dgm:prSet phldrT="[Text]" phldr="1"/>
      <dgm:spPr/>
      <dgm:t>
        <a:bodyPr/>
        <a:lstStyle/>
        <a:p>
          <a:endParaRPr lang="en-US" dirty="0"/>
        </a:p>
      </dgm:t>
    </dgm:pt>
    <dgm:pt modelId="{D798913C-FEBD-48EB-9E39-40687772F7D9}" type="sibTrans" cxnId="{321B25A6-7B8B-444D-B2C9-060E8A9AA79E}">
      <dgm:prSet/>
      <dgm:spPr/>
      <dgm:t>
        <a:bodyPr/>
        <a:lstStyle/>
        <a:p>
          <a:endParaRPr lang="en-US"/>
        </a:p>
      </dgm:t>
    </dgm:pt>
    <dgm:pt modelId="{0EDE6119-82CB-4423-AAD7-5110EE4F41C5}" type="parTrans" cxnId="{321B25A6-7B8B-444D-B2C9-060E8A9AA79E}">
      <dgm:prSet/>
      <dgm:spPr/>
      <dgm:t>
        <a:bodyPr/>
        <a:lstStyle/>
        <a:p>
          <a:endParaRPr lang="en-US"/>
        </a:p>
      </dgm:t>
    </dgm:pt>
    <dgm:pt modelId="{BDE5DFC7-AFEB-4E43-AB9D-D304A213751B}" type="pres">
      <dgm:prSet presAssocID="{39D07188-2E1D-4E67-B990-85703A2818B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6975E4-725F-4A0C-9B14-6ECE2BC82A89}" type="pres">
      <dgm:prSet presAssocID="{4103AB18-7AE1-44D1-B833-BFCC2AC153D5}" presName="dummy" presStyleCnt="0"/>
      <dgm:spPr/>
      <dgm:t>
        <a:bodyPr/>
        <a:lstStyle/>
        <a:p>
          <a:endParaRPr lang="en-US"/>
        </a:p>
      </dgm:t>
    </dgm:pt>
    <dgm:pt modelId="{BC25F7DA-D025-4AD9-918E-F5FB7F3AC15D}" type="pres">
      <dgm:prSet presAssocID="{4103AB18-7AE1-44D1-B833-BFCC2AC153D5}" presName="node" presStyleLbl="revTx" presStyleIdx="0" presStyleCnt="3" custScaleX="18929" custScaleY="230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BEFD4-0B58-4178-8891-AB2BD29D5BA3}" type="pres">
      <dgm:prSet presAssocID="{1E7BD321-F0B9-4C5F-B1B9-8788770A0896}" presName="sibTrans" presStyleLbl="node1" presStyleIdx="0" presStyleCnt="3"/>
      <dgm:spPr/>
      <dgm:t>
        <a:bodyPr/>
        <a:lstStyle/>
        <a:p>
          <a:endParaRPr lang="en-US"/>
        </a:p>
      </dgm:t>
    </dgm:pt>
    <dgm:pt modelId="{05A46167-ADE0-459B-A085-1204B8308C6E}" type="pres">
      <dgm:prSet presAssocID="{76F345F9-1AFA-4567-A9EE-EBBFDBF02352}" presName="dummy" presStyleCnt="0"/>
      <dgm:spPr/>
      <dgm:t>
        <a:bodyPr/>
        <a:lstStyle/>
        <a:p>
          <a:endParaRPr lang="en-US"/>
        </a:p>
      </dgm:t>
    </dgm:pt>
    <dgm:pt modelId="{0AED6F85-4643-4582-A841-B7542E2FF05C}" type="pres">
      <dgm:prSet presAssocID="{76F345F9-1AFA-4567-A9EE-EBBFDBF02352}" presName="node" presStyleLbl="revTx" presStyleIdx="1" presStyleCnt="3" custScaleX="29000" custScaleY="556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EAD1D7-954E-4D17-BF8F-1A638B6A0BCD}" type="pres">
      <dgm:prSet presAssocID="{07C996BA-C99B-43BD-9BCB-9E308C3C184E}" presName="sibTrans" presStyleLbl="node1" presStyleIdx="1" presStyleCnt="3"/>
      <dgm:spPr/>
      <dgm:t>
        <a:bodyPr/>
        <a:lstStyle/>
        <a:p>
          <a:endParaRPr lang="en-US"/>
        </a:p>
      </dgm:t>
    </dgm:pt>
    <dgm:pt modelId="{64511BBE-88A1-4375-B951-BC6D7934185E}" type="pres">
      <dgm:prSet presAssocID="{F6C9E0C7-8748-45AD-8FAE-B2943178EE6C}" presName="dummy" presStyleCnt="0"/>
      <dgm:spPr/>
      <dgm:t>
        <a:bodyPr/>
        <a:lstStyle/>
        <a:p>
          <a:endParaRPr lang="en-US"/>
        </a:p>
      </dgm:t>
    </dgm:pt>
    <dgm:pt modelId="{42D36AD4-26A3-4FFE-B568-737B6E27C076}" type="pres">
      <dgm:prSet presAssocID="{F6C9E0C7-8748-45AD-8FAE-B2943178EE6C}" presName="node" presStyleLbl="revTx" presStyleIdx="2" presStyleCnt="3" custScaleX="20837" custScaleY="330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09FE99-4338-4178-BE3E-B7D36B5B046F}" type="pres">
      <dgm:prSet presAssocID="{D798913C-FEBD-48EB-9E39-40687772F7D9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BEAD0975-6B38-4337-B0AB-F73774FFBD7D}" type="presOf" srcId="{1E7BD321-F0B9-4C5F-B1B9-8788770A0896}" destId="{09CBEFD4-0B58-4178-8891-AB2BD29D5BA3}" srcOrd="0" destOrd="0" presId="urn:microsoft.com/office/officeart/2005/8/layout/cycle1"/>
    <dgm:cxn modelId="{AFADA33E-8F1C-4B3B-BAE3-C6C7A7936986}" type="presOf" srcId="{07C996BA-C99B-43BD-9BCB-9E308C3C184E}" destId="{D5EAD1D7-954E-4D17-BF8F-1A638B6A0BCD}" srcOrd="0" destOrd="0" presId="urn:microsoft.com/office/officeart/2005/8/layout/cycle1"/>
    <dgm:cxn modelId="{D3772AC5-0406-4986-A48C-1B50A3044C7B}" type="presOf" srcId="{39D07188-2E1D-4E67-B990-85703A2818BB}" destId="{BDE5DFC7-AFEB-4E43-AB9D-D304A213751B}" srcOrd="0" destOrd="0" presId="urn:microsoft.com/office/officeart/2005/8/layout/cycle1"/>
    <dgm:cxn modelId="{321B25A6-7B8B-444D-B2C9-060E8A9AA79E}" srcId="{39D07188-2E1D-4E67-B990-85703A2818BB}" destId="{F6C9E0C7-8748-45AD-8FAE-B2943178EE6C}" srcOrd="2" destOrd="0" parTransId="{0EDE6119-82CB-4423-AAD7-5110EE4F41C5}" sibTransId="{D798913C-FEBD-48EB-9E39-40687772F7D9}"/>
    <dgm:cxn modelId="{FD82A855-7E9E-460C-8600-38A3A515C706}" type="presOf" srcId="{76F345F9-1AFA-4567-A9EE-EBBFDBF02352}" destId="{0AED6F85-4643-4582-A841-B7542E2FF05C}" srcOrd="0" destOrd="0" presId="urn:microsoft.com/office/officeart/2005/8/layout/cycle1"/>
    <dgm:cxn modelId="{0019798E-D691-4239-8C8C-1260EEAFAC86}" type="presOf" srcId="{4103AB18-7AE1-44D1-B833-BFCC2AC153D5}" destId="{BC25F7DA-D025-4AD9-918E-F5FB7F3AC15D}" srcOrd="0" destOrd="0" presId="urn:microsoft.com/office/officeart/2005/8/layout/cycle1"/>
    <dgm:cxn modelId="{0CFF4025-DA6D-468F-BAA6-D43FDB5E898F}" srcId="{39D07188-2E1D-4E67-B990-85703A2818BB}" destId="{4103AB18-7AE1-44D1-B833-BFCC2AC153D5}" srcOrd="0" destOrd="0" parTransId="{141C10A6-EA5B-458D-A14A-4B071A6DF1B3}" sibTransId="{1E7BD321-F0B9-4C5F-B1B9-8788770A0896}"/>
    <dgm:cxn modelId="{DE75678A-A462-4A5D-BA86-2B8DF8CA50D7}" srcId="{39D07188-2E1D-4E67-B990-85703A2818BB}" destId="{76F345F9-1AFA-4567-A9EE-EBBFDBF02352}" srcOrd="1" destOrd="0" parTransId="{DC6C6416-EE44-4526-873E-EF92BA52F6DA}" sibTransId="{07C996BA-C99B-43BD-9BCB-9E308C3C184E}"/>
    <dgm:cxn modelId="{ABE6B356-FB88-455F-B232-D6457ADDB92B}" type="presOf" srcId="{D798913C-FEBD-48EB-9E39-40687772F7D9}" destId="{A009FE99-4338-4178-BE3E-B7D36B5B046F}" srcOrd="0" destOrd="0" presId="urn:microsoft.com/office/officeart/2005/8/layout/cycle1"/>
    <dgm:cxn modelId="{D10B1847-3589-4788-BC33-78A826676667}" type="presOf" srcId="{F6C9E0C7-8748-45AD-8FAE-B2943178EE6C}" destId="{42D36AD4-26A3-4FFE-B568-737B6E27C076}" srcOrd="0" destOrd="0" presId="urn:microsoft.com/office/officeart/2005/8/layout/cycle1"/>
    <dgm:cxn modelId="{4825A1DD-0ED4-4BB7-9C2B-A9E8F67B95BF}" type="presParOf" srcId="{BDE5DFC7-AFEB-4E43-AB9D-D304A213751B}" destId="{096975E4-725F-4A0C-9B14-6ECE2BC82A89}" srcOrd="0" destOrd="0" presId="urn:microsoft.com/office/officeart/2005/8/layout/cycle1"/>
    <dgm:cxn modelId="{5176FC1B-2D77-43C8-B0AD-F0AF41D7E147}" type="presParOf" srcId="{BDE5DFC7-AFEB-4E43-AB9D-D304A213751B}" destId="{BC25F7DA-D025-4AD9-918E-F5FB7F3AC15D}" srcOrd="1" destOrd="0" presId="urn:microsoft.com/office/officeart/2005/8/layout/cycle1"/>
    <dgm:cxn modelId="{361EB9C7-042E-421B-A2A3-91E1CEFB3B15}" type="presParOf" srcId="{BDE5DFC7-AFEB-4E43-AB9D-D304A213751B}" destId="{09CBEFD4-0B58-4178-8891-AB2BD29D5BA3}" srcOrd="2" destOrd="0" presId="urn:microsoft.com/office/officeart/2005/8/layout/cycle1"/>
    <dgm:cxn modelId="{AB542379-B49E-449E-A1A4-F601B56E9364}" type="presParOf" srcId="{BDE5DFC7-AFEB-4E43-AB9D-D304A213751B}" destId="{05A46167-ADE0-459B-A085-1204B8308C6E}" srcOrd="3" destOrd="0" presId="urn:microsoft.com/office/officeart/2005/8/layout/cycle1"/>
    <dgm:cxn modelId="{A1E0E756-BE12-4ED1-BD73-C766414AF4FC}" type="presParOf" srcId="{BDE5DFC7-AFEB-4E43-AB9D-D304A213751B}" destId="{0AED6F85-4643-4582-A841-B7542E2FF05C}" srcOrd="4" destOrd="0" presId="urn:microsoft.com/office/officeart/2005/8/layout/cycle1"/>
    <dgm:cxn modelId="{F9A02905-6924-4F3F-BC3B-F231EEE5840C}" type="presParOf" srcId="{BDE5DFC7-AFEB-4E43-AB9D-D304A213751B}" destId="{D5EAD1D7-954E-4D17-BF8F-1A638B6A0BCD}" srcOrd="5" destOrd="0" presId="urn:microsoft.com/office/officeart/2005/8/layout/cycle1"/>
    <dgm:cxn modelId="{7EB18BB7-0D49-4D05-8ABD-2342907DFE1E}" type="presParOf" srcId="{BDE5DFC7-AFEB-4E43-AB9D-D304A213751B}" destId="{64511BBE-88A1-4375-B951-BC6D7934185E}" srcOrd="6" destOrd="0" presId="urn:microsoft.com/office/officeart/2005/8/layout/cycle1"/>
    <dgm:cxn modelId="{C83D4E41-558B-4E5F-BAEF-CD61A7ECB2FF}" type="presParOf" srcId="{BDE5DFC7-AFEB-4E43-AB9D-D304A213751B}" destId="{42D36AD4-26A3-4FFE-B568-737B6E27C076}" srcOrd="7" destOrd="0" presId="urn:microsoft.com/office/officeart/2005/8/layout/cycle1"/>
    <dgm:cxn modelId="{D39E0AEE-C93F-474A-9AE4-90AD223ED397}" type="presParOf" srcId="{BDE5DFC7-AFEB-4E43-AB9D-D304A213751B}" destId="{A009FE99-4338-4178-BE3E-B7D36B5B046F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25F7DA-D025-4AD9-918E-F5FB7F3AC15D}">
      <dsp:nvSpPr>
        <dsp:cNvPr id="0" name=""/>
        <dsp:cNvSpPr/>
      </dsp:nvSpPr>
      <dsp:spPr>
        <a:xfrm>
          <a:off x="2542053" y="639465"/>
          <a:ext cx="175247" cy="213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2542053" y="639465"/>
        <a:ext cx="175247" cy="213854"/>
      </dsp:txXfrm>
    </dsp:sp>
    <dsp:sp modelId="{09CBEFD4-0B58-4178-8891-AB2BD29D5BA3}">
      <dsp:nvSpPr>
        <dsp:cNvPr id="0" name=""/>
        <dsp:cNvSpPr/>
      </dsp:nvSpPr>
      <dsp:spPr>
        <a:xfrm>
          <a:off x="757788" y="101647"/>
          <a:ext cx="2187820" cy="2187820"/>
        </a:xfrm>
        <a:prstGeom prst="circularArrow">
          <a:avLst>
            <a:gd name="adj1" fmla="val 8252"/>
            <a:gd name="adj2" fmla="val 576400"/>
            <a:gd name="adj3" fmla="val 4307944"/>
            <a:gd name="adj4" fmla="val 20256368"/>
            <a:gd name="adj5" fmla="val 962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ED6F85-4643-4582-A841-B7542E2FF05C}">
      <dsp:nvSpPr>
        <dsp:cNvPr id="0" name=""/>
        <dsp:cNvSpPr/>
      </dsp:nvSpPr>
      <dsp:spPr>
        <a:xfrm>
          <a:off x="1717456" y="1836073"/>
          <a:ext cx="268486" cy="515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717456" y="1836073"/>
        <a:ext cx="268486" cy="515633"/>
      </dsp:txXfrm>
    </dsp:sp>
    <dsp:sp modelId="{D5EAD1D7-954E-4D17-BF8F-1A638B6A0BCD}">
      <dsp:nvSpPr>
        <dsp:cNvPr id="0" name=""/>
        <dsp:cNvSpPr/>
      </dsp:nvSpPr>
      <dsp:spPr>
        <a:xfrm>
          <a:off x="757788" y="101647"/>
          <a:ext cx="2187820" cy="2187820"/>
        </a:xfrm>
        <a:prstGeom prst="circularArrow">
          <a:avLst>
            <a:gd name="adj1" fmla="val 8252"/>
            <a:gd name="adj2" fmla="val 576400"/>
            <a:gd name="adj3" fmla="val 11378782"/>
            <a:gd name="adj4" fmla="val 5915656"/>
            <a:gd name="adj5" fmla="val 962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D36AD4-26A3-4FFE-B568-737B6E27C076}">
      <dsp:nvSpPr>
        <dsp:cNvPr id="0" name=""/>
        <dsp:cNvSpPr/>
      </dsp:nvSpPr>
      <dsp:spPr>
        <a:xfrm>
          <a:off x="977265" y="593443"/>
          <a:ext cx="192912" cy="305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977265" y="593443"/>
        <a:ext cx="192912" cy="305898"/>
      </dsp:txXfrm>
    </dsp:sp>
    <dsp:sp modelId="{A009FE99-4338-4178-BE3E-B7D36B5B046F}">
      <dsp:nvSpPr>
        <dsp:cNvPr id="0" name=""/>
        <dsp:cNvSpPr/>
      </dsp:nvSpPr>
      <dsp:spPr>
        <a:xfrm>
          <a:off x="757788" y="101647"/>
          <a:ext cx="2187820" cy="2187820"/>
        </a:xfrm>
        <a:prstGeom prst="circularArrow">
          <a:avLst>
            <a:gd name="adj1" fmla="val 8252"/>
            <a:gd name="adj2" fmla="val 576400"/>
            <a:gd name="adj3" fmla="val 18728886"/>
            <a:gd name="adj4" fmla="val 13239265"/>
            <a:gd name="adj5" fmla="val 962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94B48C6-5EA9-4B94-858C-7B2739132D55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2382" tIns="46191" rIns="92382" bIns="4619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DF3AADD-4283-4622-838D-2ECE40FB0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F3AADD-4283-4622-838D-2ECE40FB03A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F3AADD-4283-4622-838D-2ECE40FB03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04508C-312B-4C87-9DD8-D60F45F37B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7950" y="354013"/>
            <a:ext cx="6643688" cy="49831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5416550"/>
            <a:ext cx="5486400" cy="318293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A4E76-0D16-4723-9073-753B054F39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F3AADD-4283-4622-838D-2ECE40FB03A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66EEF-946B-4A9A-97C0-D00D5B6DEE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21637-0B44-4085-B39E-D0E4871F2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BDFD6-496C-410F-897F-2CB28E279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861BD-63C4-45C1-96FB-2ADB8ACAA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1A3B9-4A30-4A57-A152-AF5B085B3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2CC73-8B25-4EF9-9685-E605C5957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360" y="1594336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0D0C2-9563-43E9-A8DB-673B5B9B7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F8961-B1C1-484A-96A9-CA719DEC0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1A359-F6F2-4B16-B98A-32E4FF880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B8F18-DC79-47B8-9967-12907E4B1D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71600"/>
            <a:ext cx="91440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634B-C4BA-415C-99B8-1012EEAAA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7927B-2692-4F00-B469-3C1048991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6AEB-9500-4EEF-A481-1435A5AB6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06E8D-8C53-4DC9-B864-26CC658D7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44001-0C24-49DF-9E02-7FF642C2F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36F02-D0E5-4FAB-8822-2E6DDDDD2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39D81-B736-44D6-9AD8-5113F5658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7843-925C-40D4-8851-1B1E25684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.jpe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jpe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" y="84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 Narrow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71600"/>
            <a:ext cx="91440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44500" y="46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5600" y="15240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885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E3B2AD77-747F-4B40-A023-875B63C50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09" r:id="rId2"/>
    <p:sldLayoutId id="2147483810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 Narrow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4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76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885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1636A7F3-D1E0-4B17-B2F9-47A4C360E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SoCo_485 white logo.pn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32700" y="6232525"/>
            <a:ext cx="1300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4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76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83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810CEC1B-01A1-487E-AC3F-8ED42D9A3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71600"/>
            <a:ext cx="91440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444500" y="46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5600" y="15240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885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D416C1A5-B3D1-4CF6-AD48-C952A84DE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6" name="Picture 7" descr="SoCo_CMYK logo.pn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64450" y="6248400"/>
            <a:ext cx="12668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 Narrow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62075" y="3867150"/>
            <a:ext cx="6400800" cy="17526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Scott Teel, Vice President &amp; CFO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1" name="Picture 4" descr="Gulf_CMYK 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0038" y="862013"/>
            <a:ext cx="3414712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ChangeArrowheads="1"/>
          </p:cNvSpPr>
          <p:nvPr/>
        </p:nvSpPr>
        <p:spPr bwMode="auto">
          <a:xfrm>
            <a:off x="366713" y="2578100"/>
            <a:ext cx="8418512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>
              <a:spcBef>
                <a:spcPct val="35000"/>
              </a:spcBef>
              <a:spcAft>
                <a:spcPct val="35000"/>
              </a:spcAft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Strong regulatory framework</a:t>
            </a:r>
          </a:p>
          <a:p>
            <a:pPr marL="230188" indent="-230188">
              <a:spcBef>
                <a:spcPct val="35000"/>
              </a:spcBef>
              <a:spcAft>
                <a:spcPct val="35000"/>
              </a:spcAft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Successfully navigating FL political and regulatory environments</a:t>
            </a:r>
          </a:p>
          <a:p>
            <a:pPr marL="230188" indent="-230188">
              <a:spcBef>
                <a:spcPct val="35000"/>
              </a:spcBef>
              <a:spcAft>
                <a:spcPct val="35000"/>
              </a:spcAft>
              <a:buFont typeface="Arial" charset="0"/>
              <a:buChar char="•"/>
            </a:pPr>
            <a:r>
              <a:rPr lang="en-US" sz="2800">
                <a:latin typeface="Arial Narrow" pitchFamily="34" charset="0"/>
              </a:rPr>
              <a:t>Economic recovery is slow, but steady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B6B88D-46E2-4928-9D40-46F4AF4D3C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mtClean="0"/>
          </a:p>
        </p:txBody>
      </p:sp>
      <p:grpSp>
        <p:nvGrpSpPr>
          <p:cNvPr id="8196" name="Group 6"/>
          <p:cNvGrpSpPr>
            <a:grpSpLocks/>
          </p:cNvGrpSpPr>
          <p:nvPr/>
        </p:nvGrpSpPr>
        <p:grpSpPr bwMode="auto">
          <a:xfrm>
            <a:off x="4933950" y="0"/>
            <a:ext cx="3821113" cy="2921000"/>
            <a:chOff x="609600" y="1066800"/>
            <a:chExt cx="7798607" cy="5592061"/>
          </a:xfrm>
        </p:grpSpPr>
        <p:graphicFrame>
          <p:nvGraphicFramePr>
            <p:cNvPr id="8" name="Diagram 7"/>
            <p:cNvGraphicFramePr/>
            <p:nvPr/>
          </p:nvGraphicFramePr>
          <p:xfrm>
            <a:off x="609600" y="1066800"/>
            <a:ext cx="7010400" cy="4699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2997958" y="2935069"/>
              <a:ext cx="2837025" cy="707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>
              <a:sp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FF0000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CUSTOMERS</a:t>
              </a:r>
            </a:p>
          </p:txBody>
        </p:sp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670807" y="1815403"/>
              <a:ext cx="2215546" cy="1001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>
              <a:sp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Constructive</a:t>
              </a:r>
              <a:b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Regulation</a:t>
              </a: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252363" y="5244404"/>
              <a:ext cx="4325745" cy="1414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>
              <a:sp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High Reliability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Low Prices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High Customer Satisfaction</a:t>
              </a: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5574323" y="1663005"/>
              <a:ext cx="2833884" cy="1001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>
              <a:sp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Healthy</a:t>
              </a:r>
              <a:b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effectLst>
                    <a:outerShdw blurRad="139700" dist="50800" dir="1800000" algn="tl">
                      <a:schemeClr val="bg1">
                        <a:lumMod val="85000"/>
                        <a:alpha val="65000"/>
                      </a:schemeClr>
                    </a:outerShdw>
                  </a:effectLst>
                  <a:latin typeface="Arial Narrow" pitchFamily="34" charset="0"/>
                </a:rPr>
                <a:t>Capital Spending</a:t>
              </a:r>
            </a:p>
          </p:txBody>
        </p:sp>
      </p:grpSp>
      <p:pic>
        <p:nvPicPr>
          <p:cNvPr id="8197" name="Picture 13" descr="Gulf_CMYK Logo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9775" y="298450"/>
            <a:ext cx="2305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363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Regulatory Framework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4488" y="1612900"/>
            <a:ext cx="41783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Retail Base Rates</a:t>
            </a:r>
          </a:p>
          <a:p>
            <a:pPr eaLnBrk="1" hangingPunct="1"/>
            <a:r>
              <a:rPr lang="en-US" sz="2400" smtClean="0"/>
              <a:t>10.75% - 12.75% authorized retail ROE </a:t>
            </a:r>
          </a:p>
          <a:p>
            <a:pPr eaLnBrk="1" hangingPunct="1"/>
            <a:r>
              <a:rPr lang="en-US" sz="2400" smtClean="0"/>
              <a:t>Rates set on 12% ROE</a:t>
            </a:r>
          </a:p>
          <a:p>
            <a:pPr eaLnBrk="1" hangingPunct="1">
              <a:buFont typeface="Arial" charset="0"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 typeface="Symbol" pitchFamily="18" charset="2"/>
              <a:buNone/>
            </a:pPr>
            <a:r>
              <a:rPr kumimoji="1" lang="en-US" smtClean="0"/>
              <a:t>Four Retail Recovery Clauses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1" lang="en-US" sz="2400" smtClean="0"/>
              <a:t>Fuel &amp; Purchased Energy Costs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1" lang="en-US" sz="2400" smtClean="0"/>
              <a:t>Purchased Power Capacity Costs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1" lang="en-US" sz="2400" smtClean="0"/>
              <a:t>Environmental Costs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1" lang="en-US" sz="2400" smtClean="0"/>
              <a:t>Energy Conservation Costs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kumimoji="1" lang="en-US" smtClean="0"/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kumimoji="1"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D6D10-4436-4B56-A82D-4036D7737C96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pSp>
        <p:nvGrpSpPr>
          <p:cNvPr id="9221" name="Group 26"/>
          <p:cNvGrpSpPr>
            <a:grpSpLocks/>
          </p:cNvGrpSpPr>
          <p:nvPr/>
        </p:nvGrpSpPr>
        <p:grpSpPr bwMode="auto">
          <a:xfrm>
            <a:off x="3841750" y="2097088"/>
            <a:ext cx="6361113" cy="3549650"/>
            <a:chOff x="3841750" y="2379663"/>
            <a:chExt cx="6361113" cy="3549650"/>
          </a:xfrm>
        </p:grpSpPr>
        <p:sp>
          <p:nvSpPr>
            <p:cNvPr id="9222" name="AutoShape 2"/>
            <p:cNvSpPr>
              <a:spLocks noChangeAspect="1" noChangeArrowheads="1" noTextEdit="1"/>
            </p:cNvSpPr>
            <p:nvPr/>
          </p:nvSpPr>
          <p:spPr bwMode="auto">
            <a:xfrm>
              <a:off x="3841750" y="2379663"/>
              <a:ext cx="6361113" cy="3549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Freeform 4"/>
            <p:cNvSpPr>
              <a:spLocks/>
            </p:cNvSpPr>
            <p:nvPr/>
          </p:nvSpPr>
          <p:spPr bwMode="auto">
            <a:xfrm>
              <a:off x="7023100" y="3257551"/>
              <a:ext cx="1300163" cy="1824038"/>
            </a:xfrm>
            <a:custGeom>
              <a:avLst/>
              <a:gdLst>
                <a:gd name="T0" fmla="*/ 2147483647 w 1696"/>
                <a:gd name="T1" fmla="*/ 2147483647 h 2376"/>
                <a:gd name="T2" fmla="*/ 2147483647 w 1696"/>
                <a:gd name="T3" fmla="*/ 2147483647 h 2376"/>
                <a:gd name="T4" fmla="*/ 0 w 1696"/>
                <a:gd name="T5" fmla="*/ 0 h 2376"/>
                <a:gd name="T6" fmla="*/ 0 w 1696"/>
                <a:gd name="T7" fmla="*/ 2147483647 h 2376"/>
                <a:gd name="T8" fmla="*/ 2147483647 w 1696"/>
                <a:gd name="T9" fmla="*/ 2147483647 h 23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6"/>
                <a:gd name="T16" fmla="*/ 0 h 2376"/>
                <a:gd name="T17" fmla="*/ 1696 w 1696"/>
                <a:gd name="T18" fmla="*/ 2376 h 23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6" h="2376">
                  <a:moveTo>
                    <a:pt x="1210" y="2376"/>
                  </a:moveTo>
                  <a:cubicBezTo>
                    <a:pt x="1696" y="1708"/>
                    <a:pt x="1549" y="773"/>
                    <a:pt x="880" y="287"/>
                  </a:cubicBezTo>
                  <a:cubicBezTo>
                    <a:pt x="625" y="101"/>
                    <a:pt x="317" y="0"/>
                    <a:pt x="0" y="0"/>
                  </a:cubicBezTo>
                  <a:lnTo>
                    <a:pt x="0" y="1496"/>
                  </a:lnTo>
                  <a:lnTo>
                    <a:pt x="1210" y="237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5"/>
            <p:cNvSpPr>
              <a:spLocks/>
            </p:cNvSpPr>
            <p:nvPr/>
          </p:nvSpPr>
          <p:spPr bwMode="auto">
            <a:xfrm>
              <a:off x="5711825" y="3862388"/>
              <a:ext cx="2238375" cy="1827213"/>
            </a:xfrm>
            <a:custGeom>
              <a:avLst/>
              <a:gdLst>
                <a:gd name="T0" fmla="*/ 2147483647 w 2918"/>
                <a:gd name="T1" fmla="*/ 0 h 2380"/>
                <a:gd name="T2" fmla="*/ 2147483647 w 2918"/>
                <a:gd name="T3" fmla="*/ 2147483647 h 2380"/>
                <a:gd name="T4" fmla="*/ 2147483647 w 2918"/>
                <a:gd name="T5" fmla="*/ 2147483647 h 2380"/>
                <a:gd name="T6" fmla="*/ 2147483647 w 2918"/>
                <a:gd name="T7" fmla="*/ 2147483647 h 2380"/>
                <a:gd name="T8" fmla="*/ 2147483647 w 2918"/>
                <a:gd name="T9" fmla="*/ 0 h 23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18"/>
                <a:gd name="T16" fmla="*/ 0 h 2380"/>
                <a:gd name="T17" fmla="*/ 2918 w 2918"/>
                <a:gd name="T18" fmla="*/ 2380 h 23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18" h="2380">
                  <a:moveTo>
                    <a:pt x="391" y="0"/>
                  </a:moveTo>
                  <a:cubicBezTo>
                    <a:pt x="0" y="728"/>
                    <a:pt x="272" y="1635"/>
                    <a:pt x="1000" y="2026"/>
                  </a:cubicBezTo>
                  <a:cubicBezTo>
                    <a:pt x="1659" y="2380"/>
                    <a:pt x="2478" y="2193"/>
                    <a:pt x="2918" y="1588"/>
                  </a:cubicBezTo>
                  <a:lnTo>
                    <a:pt x="1708" y="708"/>
                  </a:lnTo>
                  <a:lnTo>
                    <a:pt x="391" y="0"/>
                  </a:lnTo>
                  <a:close/>
                </a:path>
              </a:pathLst>
            </a:custGeom>
            <a:solidFill>
              <a:srgbClr val="C0504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6"/>
            <p:cNvSpPr>
              <a:spLocks/>
            </p:cNvSpPr>
            <p:nvPr/>
          </p:nvSpPr>
          <p:spPr bwMode="auto">
            <a:xfrm>
              <a:off x="6011863" y="3311526"/>
              <a:ext cx="1011238" cy="1095375"/>
            </a:xfrm>
            <a:custGeom>
              <a:avLst/>
              <a:gdLst>
                <a:gd name="T0" fmla="*/ 2147483647 w 1317"/>
                <a:gd name="T1" fmla="*/ 0 h 1427"/>
                <a:gd name="T2" fmla="*/ 0 w 1317"/>
                <a:gd name="T3" fmla="*/ 2147483647 h 1427"/>
                <a:gd name="T4" fmla="*/ 2147483647 w 1317"/>
                <a:gd name="T5" fmla="*/ 2147483647 h 1427"/>
                <a:gd name="T6" fmla="*/ 2147483647 w 1317"/>
                <a:gd name="T7" fmla="*/ 0 h 142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17"/>
                <a:gd name="T13" fmla="*/ 0 h 1427"/>
                <a:gd name="T14" fmla="*/ 1317 w 1317"/>
                <a:gd name="T15" fmla="*/ 1427 h 142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17" h="1427">
                  <a:moveTo>
                    <a:pt x="871" y="0"/>
                  </a:moveTo>
                  <a:cubicBezTo>
                    <a:pt x="498" y="116"/>
                    <a:pt x="185" y="375"/>
                    <a:pt x="0" y="719"/>
                  </a:cubicBezTo>
                  <a:lnTo>
                    <a:pt x="1317" y="1427"/>
                  </a:lnTo>
                  <a:lnTo>
                    <a:pt x="871" y="0"/>
                  </a:lnTo>
                  <a:close/>
                </a:path>
              </a:pathLst>
            </a:custGeom>
            <a:solidFill>
              <a:srgbClr val="9BBB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Freeform 7"/>
            <p:cNvSpPr>
              <a:spLocks/>
            </p:cNvSpPr>
            <p:nvPr/>
          </p:nvSpPr>
          <p:spPr bwMode="auto">
            <a:xfrm>
              <a:off x="6680200" y="3260726"/>
              <a:ext cx="342900" cy="1146175"/>
            </a:xfrm>
            <a:custGeom>
              <a:avLst/>
              <a:gdLst>
                <a:gd name="T0" fmla="*/ 2147483647 w 446"/>
                <a:gd name="T1" fmla="*/ 0 h 1493"/>
                <a:gd name="T2" fmla="*/ 0 w 446"/>
                <a:gd name="T3" fmla="*/ 2147483647 h 1493"/>
                <a:gd name="T4" fmla="*/ 2147483647 w 446"/>
                <a:gd name="T5" fmla="*/ 2147483647 h 1493"/>
                <a:gd name="T6" fmla="*/ 2147483647 w 446"/>
                <a:gd name="T7" fmla="*/ 0 h 14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6"/>
                <a:gd name="T13" fmla="*/ 0 h 1493"/>
                <a:gd name="T14" fmla="*/ 446 w 446"/>
                <a:gd name="T15" fmla="*/ 1493 h 14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6" h="1493">
                  <a:moveTo>
                    <a:pt x="355" y="0"/>
                  </a:moveTo>
                  <a:cubicBezTo>
                    <a:pt x="235" y="8"/>
                    <a:pt x="115" y="30"/>
                    <a:pt x="0" y="66"/>
                  </a:cubicBezTo>
                  <a:lnTo>
                    <a:pt x="446" y="1493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rgbClr val="8064A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8"/>
            <p:cNvSpPr>
              <a:spLocks/>
            </p:cNvSpPr>
            <p:nvPr/>
          </p:nvSpPr>
          <p:spPr bwMode="auto">
            <a:xfrm>
              <a:off x="6953250" y="3257551"/>
              <a:ext cx="69850" cy="1149350"/>
            </a:xfrm>
            <a:custGeom>
              <a:avLst/>
              <a:gdLst>
                <a:gd name="T0" fmla="*/ 2147483647 w 91"/>
                <a:gd name="T1" fmla="*/ 0 h 1496"/>
                <a:gd name="T2" fmla="*/ 0 w 91"/>
                <a:gd name="T3" fmla="*/ 1360543003 h 1496"/>
                <a:gd name="T4" fmla="*/ 2147483647 w 91"/>
                <a:gd name="T5" fmla="*/ 2147483647 h 1496"/>
                <a:gd name="T6" fmla="*/ 2147483647 w 91"/>
                <a:gd name="T7" fmla="*/ 0 h 14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1496"/>
                <a:gd name="T14" fmla="*/ 91 w 91"/>
                <a:gd name="T15" fmla="*/ 1496 h 14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1496">
                  <a:moveTo>
                    <a:pt x="91" y="0"/>
                  </a:moveTo>
                  <a:cubicBezTo>
                    <a:pt x="61" y="0"/>
                    <a:pt x="31" y="1"/>
                    <a:pt x="0" y="3"/>
                  </a:cubicBezTo>
                  <a:lnTo>
                    <a:pt x="91" y="1496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4BACC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9"/>
            <p:cNvSpPr>
              <a:spLocks/>
            </p:cNvSpPr>
            <p:nvPr/>
          </p:nvSpPr>
          <p:spPr bwMode="auto">
            <a:xfrm>
              <a:off x="5745163" y="3529013"/>
              <a:ext cx="557213" cy="355600"/>
            </a:xfrm>
            <a:custGeom>
              <a:avLst/>
              <a:gdLst>
                <a:gd name="T0" fmla="*/ 2147483647 w 725"/>
                <a:gd name="T1" fmla="*/ 2147483647 h 462"/>
                <a:gd name="T2" fmla="*/ 2147483647 w 725"/>
                <a:gd name="T3" fmla="*/ 2147483647 h 462"/>
                <a:gd name="T4" fmla="*/ 2147483647 w 725"/>
                <a:gd name="T5" fmla="*/ 2147483647 h 462"/>
                <a:gd name="T6" fmla="*/ 0 w 725"/>
                <a:gd name="T7" fmla="*/ 2147483647 h 462"/>
                <a:gd name="T8" fmla="*/ 0 w 725"/>
                <a:gd name="T9" fmla="*/ 2147483647 h 462"/>
                <a:gd name="T10" fmla="*/ 2147483647 w 725"/>
                <a:gd name="T11" fmla="*/ 2147483647 h 462"/>
                <a:gd name="T12" fmla="*/ 2147483647 w 725"/>
                <a:gd name="T13" fmla="*/ 2147483647 h 462"/>
                <a:gd name="T14" fmla="*/ 2147483647 w 725"/>
                <a:gd name="T15" fmla="*/ 0 h 462"/>
                <a:gd name="T16" fmla="*/ 2147483647 w 725"/>
                <a:gd name="T17" fmla="*/ 2147483647 h 46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25"/>
                <a:gd name="T28" fmla="*/ 0 h 462"/>
                <a:gd name="T29" fmla="*/ 725 w 725"/>
                <a:gd name="T30" fmla="*/ 462 h 46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25" h="462">
                  <a:moveTo>
                    <a:pt x="725" y="13"/>
                  </a:moveTo>
                  <a:lnTo>
                    <a:pt x="101" y="461"/>
                  </a:lnTo>
                  <a:cubicBezTo>
                    <a:pt x="99" y="462"/>
                    <a:pt x="98" y="462"/>
                    <a:pt x="96" y="462"/>
                  </a:cubicBezTo>
                  <a:lnTo>
                    <a:pt x="0" y="462"/>
                  </a:lnTo>
                  <a:lnTo>
                    <a:pt x="0" y="446"/>
                  </a:lnTo>
                  <a:lnTo>
                    <a:pt x="96" y="446"/>
                  </a:lnTo>
                  <a:lnTo>
                    <a:pt x="91" y="448"/>
                  </a:lnTo>
                  <a:lnTo>
                    <a:pt x="716" y="0"/>
                  </a:lnTo>
                  <a:lnTo>
                    <a:pt x="725" y="1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Freeform 10"/>
            <p:cNvSpPr>
              <a:spLocks/>
            </p:cNvSpPr>
            <p:nvPr/>
          </p:nvSpPr>
          <p:spPr bwMode="auto">
            <a:xfrm>
              <a:off x="5646738" y="3049588"/>
              <a:ext cx="1181100" cy="244475"/>
            </a:xfrm>
            <a:custGeom>
              <a:avLst/>
              <a:gdLst>
                <a:gd name="T0" fmla="*/ 2147483647 w 1538"/>
                <a:gd name="T1" fmla="*/ 2147483647 h 320"/>
                <a:gd name="T2" fmla="*/ 2147483647 w 1538"/>
                <a:gd name="T3" fmla="*/ 2147483647 h 320"/>
                <a:gd name="T4" fmla="*/ 2147483647 w 1538"/>
                <a:gd name="T5" fmla="*/ 2147483647 h 320"/>
                <a:gd name="T6" fmla="*/ 0 w 1538"/>
                <a:gd name="T7" fmla="*/ 2147483647 h 320"/>
                <a:gd name="T8" fmla="*/ 0 w 1538"/>
                <a:gd name="T9" fmla="*/ 0 h 320"/>
                <a:gd name="T10" fmla="*/ 2147483647 w 1538"/>
                <a:gd name="T11" fmla="*/ 0 h 320"/>
                <a:gd name="T12" fmla="*/ 2147483647 w 1538"/>
                <a:gd name="T13" fmla="*/ 445925477 h 320"/>
                <a:gd name="T14" fmla="*/ 2147483647 w 1538"/>
                <a:gd name="T15" fmla="*/ 2147483647 h 320"/>
                <a:gd name="T16" fmla="*/ 2147483647 w 1538"/>
                <a:gd name="T17" fmla="*/ 2147483647 h 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38"/>
                <a:gd name="T28" fmla="*/ 0 h 320"/>
                <a:gd name="T29" fmla="*/ 1538 w 1538"/>
                <a:gd name="T30" fmla="*/ 320 h 3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38" h="320">
                  <a:moveTo>
                    <a:pt x="1535" y="320"/>
                  </a:moveTo>
                  <a:lnTo>
                    <a:pt x="95" y="16"/>
                  </a:lnTo>
                  <a:lnTo>
                    <a:pt x="97" y="16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7" y="0"/>
                  </a:lnTo>
                  <a:cubicBezTo>
                    <a:pt x="98" y="0"/>
                    <a:pt x="98" y="1"/>
                    <a:pt x="99" y="1"/>
                  </a:cubicBezTo>
                  <a:lnTo>
                    <a:pt x="1538" y="305"/>
                  </a:lnTo>
                  <a:lnTo>
                    <a:pt x="1535" y="32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Freeform 11"/>
            <p:cNvSpPr>
              <a:spLocks/>
            </p:cNvSpPr>
            <p:nvPr/>
          </p:nvSpPr>
          <p:spPr bwMode="auto">
            <a:xfrm>
              <a:off x="6997700" y="3122613"/>
              <a:ext cx="884238" cy="147638"/>
            </a:xfrm>
            <a:custGeom>
              <a:avLst/>
              <a:gdLst>
                <a:gd name="T0" fmla="*/ 0 w 1153"/>
                <a:gd name="T1" fmla="*/ 2147483647 h 192"/>
                <a:gd name="T2" fmla="*/ 2147483647 w 1153"/>
                <a:gd name="T3" fmla="*/ 454695099 h 192"/>
                <a:gd name="T4" fmla="*/ 2147483647 w 1153"/>
                <a:gd name="T5" fmla="*/ 0 h 192"/>
                <a:gd name="T6" fmla="*/ 2147483647 w 1153"/>
                <a:gd name="T7" fmla="*/ 0 h 192"/>
                <a:gd name="T8" fmla="*/ 2147483647 w 1153"/>
                <a:gd name="T9" fmla="*/ 2147483647 h 192"/>
                <a:gd name="T10" fmla="*/ 2147483647 w 1153"/>
                <a:gd name="T11" fmla="*/ 2147483647 h 192"/>
                <a:gd name="T12" fmla="*/ 2147483647 w 1153"/>
                <a:gd name="T13" fmla="*/ 2147483647 h 192"/>
                <a:gd name="T14" fmla="*/ 1353306513 w 1153"/>
                <a:gd name="T15" fmla="*/ 2147483647 h 192"/>
                <a:gd name="T16" fmla="*/ 0 w 1153"/>
                <a:gd name="T17" fmla="*/ 2147483647 h 1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53"/>
                <a:gd name="T28" fmla="*/ 0 h 192"/>
                <a:gd name="T29" fmla="*/ 1153 w 1153"/>
                <a:gd name="T30" fmla="*/ 192 h 19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53" h="192">
                  <a:moveTo>
                    <a:pt x="0" y="177"/>
                  </a:moveTo>
                  <a:lnTo>
                    <a:pt x="1057" y="1"/>
                  </a:lnTo>
                  <a:cubicBezTo>
                    <a:pt x="1057" y="0"/>
                    <a:pt x="1058" y="0"/>
                    <a:pt x="1058" y="0"/>
                  </a:cubicBezTo>
                  <a:lnTo>
                    <a:pt x="1153" y="0"/>
                  </a:lnTo>
                  <a:lnTo>
                    <a:pt x="1153" y="16"/>
                  </a:lnTo>
                  <a:lnTo>
                    <a:pt x="1058" y="16"/>
                  </a:lnTo>
                  <a:lnTo>
                    <a:pt x="1059" y="16"/>
                  </a:lnTo>
                  <a:lnTo>
                    <a:pt x="3" y="192"/>
                  </a:lnTo>
                  <a:lnTo>
                    <a:pt x="0" y="17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7499350" y="3756026"/>
              <a:ext cx="378309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Base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2" name="Rectangle 13"/>
            <p:cNvSpPr>
              <a:spLocks noChangeArrowheads="1"/>
            </p:cNvSpPr>
            <p:nvPr/>
          </p:nvSpPr>
          <p:spPr bwMode="auto">
            <a:xfrm>
              <a:off x="7523163" y="3976688"/>
              <a:ext cx="31579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35%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3" name="Rectangle 14"/>
            <p:cNvSpPr>
              <a:spLocks noChangeArrowheads="1"/>
            </p:cNvSpPr>
            <p:nvPr/>
          </p:nvSpPr>
          <p:spPr bwMode="auto">
            <a:xfrm>
              <a:off x="6411913" y="4884738"/>
              <a:ext cx="323807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Fuel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4" name="Rectangle 15"/>
            <p:cNvSpPr>
              <a:spLocks noChangeArrowheads="1"/>
            </p:cNvSpPr>
            <p:nvPr/>
          </p:nvSpPr>
          <p:spPr bwMode="auto">
            <a:xfrm>
              <a:off x="6424613" y="5106988"/>
              <a:ext cx="31579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48%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5" name="Rectangle 16"/>
            <p:cNvSpPr>
              <a:spLocks noChangeArrowheads="1"/>
            </p:cNvSpPr>
            <p:nvPr/>
          </p:nvSpPr>
          <p:spPr bwMode="auto">
            <a:xfrm>
              <a:off x="4608513" y="3711576"/>
              <a:ext cx="109485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Environmental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6" name="Rectangle 17"/>
            <p:cNvSpPr>
              <a:spLocks noChangeArrowheads="1"/>
            </p:cNvSpPr>
            <p:nvPr/>
          </p:nvSpPr>
          <p:spPr bwMode="auto">
            <a:xfrm>
              <a:off x="5013325" y="3932238"/>
              <a:ext cx="31579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12%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7" name="Rectangle 18"/>
            <p:cNvSpPr>
              <a:spLocks noChangeArrowheads="1"/>
            </p:cNvSpPr>
            <p:nvPr/>
          </p:nvSpPr>
          <p:spPr bwMode="auto">
            <a:xfrm>
              <a:off x="4979988" y="2882901"/>
              <a:ext cx="658835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Capacity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8" name="Rectangle 19"/>
            <p:cNvSpPr>
              <a:spLocks noChangeArrowheads="1"/>
            </p:cNvSpPr>
            <p:nvPr/>
          </p:nvSpPr>
          <p:spPr bwMode="auto">
            <a:xfrm>
              <a:off x="5187950" y="3105151"/>
              <a:ext cx="22762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4%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39" name="Rectangle 20"/>
            <p:cNvSpPr>
              <a:spLocks noChangeArrowheads="1"/>
            </p:cNvSpPr>
            <p:nvPr/>
          </p:nvSpPr>
          <p:spPr bwMode="auto">
            <a:xfrm>
              <a:off x="7889875" y="2954338"/>
              <a:ext cx="1008289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Conservation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40" name="Rectangle 21"/>
            <p:cNvSpPr>
              <a:spLocks noChangeArrowheads="1"/>
            </p:cNvSpPr>
            <p:nvPr/>
          </p:nvSpPr>
          <p:spPr bwMode="auto">
            <a:xfrm>
              <a:off x="8283575" y="3175001"/>
              <a:ext cx="22762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00"/>
                  </a:solidFill>
                  <a:latin typeface="Arial Narrow" pitchFamily="34" charset="0"/>
                </a:rPr>
                <a:t>1%</a:t>
              </a:r>
              <a:endParaRPr lang="en-US">
                <a:latin typeface="Arial Narrow" pitchFamily="34" charset="0"/>
              </a:endParaRPr>
            </a:p>
          </p:txBody>
        </p:sp>
        <p:sp>
          <p:nvSpPr>
            <p:cNvPr id="9241" name="Rectangle 22"/>
            <p:cNvSpPr>
              <a:spLocks noChangeArrowheads="1"/>
            </p:cNvSpPr>
            <p:nvPr/>
          </p:nvSpPr>
          <p:spPr bwMode="auto">
            <a:xfrm>
              <a:off x="5729288" y="2514601"/>
              <a:ext cx="2475037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 b="1">
                  <a:solidFill>
                    <a:srgbClr val="000000"/>
                  </a:solidFill>
                  <a:latin typeface="Arial Narrow" pitchFamily="34" charset="0"/>
                </a:rPr>
                <a:t>2010 Retail Revenues</a:t>
              </a:r>
              <a:endParaRPr lang="en-US">
                <a:latin typeface="Arial Narrow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0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State Regulatory Environment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3700" y="1590675"/>
            <a:ext cx="7924800" cy="4465638"/>
          </a:xfrm>
        </p:spPr>
        <p:txBody>
          <a:bodyPr/>
          <a:lstStyle/>
          <a:p>
            <a:pPr eaLnBrk="1" hangingPunct="1">
              <a:spcBef>
                <a:spcPct val="35000"/>
              </a:spcBef>
              <a:buFont typeface="Arial" charset="0"/>
              <a:buNone/>
            </a:pPr>
            <a:r>
              <a:rPr lang="en-US" sz="2000" u="sng" smtClean="0"/>
              <a:t>Florida Public Service Commission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5 members appointed by Governor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4 of 5 commissioners awaiting Senate confirmation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z="2000" smtClean="0"/>
              <a:t>Appointed by former Governor Crist in 2010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z="2000" smtClean="0"/>
              <a:t>Withdrawn and re-appointed by Governor Scott</a:t>
            </a:r>
          </a:p>
          <a:p>
            <a:pPr eaLnBrk="1" hangingPunct="1">
              <a:spcBef>
                <a:spcPct val="35000"/>
              </a:spcBef>
              <a:buFont typeface="Arial" charset="0"/>
              <a:buNone/>
            </a:pPr>
            <a:r>
              <a:rPr lang="en-US" sz="2000" u="sng" smtClean="0"/>
              <a:t>Recent Successes</a:t>
            </a:r>
          </a:p>
          <a:p>
            <a:pPr eaLnBrk="1" hangingPunct="1">
              <a:spcBef>
                <a:spcPct val="35000"/>
              </a:spcBef>
            </a:pPr>
            <a:r>
              <a:rPr kumimoji="1" lang="en-US" sz="2000" smtClean="0"/>
              <a:t>Approval of Gulf’s Environmental Compliance Plan for CAIR, CAMR &amp; CAVR</a:t>
            </a:r>
          </a:p>
          <a:p>
            <a:pPr lvl="1" eaLnBrk="1" hangingPunct="1">
              <a:spcBef>
                <a:spcPct val="35000"/>
              </a:spcBef>
              <a:buFont typeface="Arial" charset="0"/>
              <a:buChar char="•"/>
            </a:pPr>
            <a:r>
              <a:rPr lang="en-US" sz="2000" smtClean="0"/>
              <a:t>Crist Scrubber (over $600M of investment)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Approval of 2011 Cost Recovery Clause Factors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Approval of updated depreciation rates and dismantlement costs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Approval  of Central Alabama PPA</a:t>
            </a:r>
          </a:p>
          <a:p>
            <a:pPr eaLnBrk="1" hangingPunct="1">
              <a:spcBef>
                <a:spcPct val="35000"/>
              </a:spcBef>
            </a:pPr>
            <a:r>
              <a:rPr lang="en-US" sz="2000" smtClean="0"/>
              <a:t>Approval of Gulf’s Demand Side Management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44AEC9-07EA-4B2C-A88C-0547488170F5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3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3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8" y="1371600"/>
            <a:ext cx="549592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43"/>
          <p:cNvSpPr/>
          <p:nvPr/>
        </p:nvSpPr>
        <p:spPr>
          <a:xfrm>
            <a:off x="0" y="1295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 Narrow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88900" y="304800"/>
            <a:ext cx="9232900" cy="627063"/>
          </a:xfrm>
        </p:spPr>
        <p:txBody>
          <a:bodyPr/>
          <a:lstStyle/>
          <a:p>
            <a:pPr eaLnBrk="1" hangingPunct="1"/>
            <a:r>
              <a:rPr lang="en-US" sz="4000" smtClean="0"/>
              <a:t>’11-’13 Capital Expenditures = $1.2B - $1.3B</a:t>
            </a:r>
          </a:p>
        </p:txBody>
      </p:sp>
      <p:sp>
        <p:nvSpPr>
          <p:cNvPr id="11269" name="TextBox 7"/>
          <p:cNvSpPr txBox="1">
            <a:spLocks noChangeArrowheads="1"/>
          </p:cNvSpPr>
          <p:nvPr/>
        </p:nvSpPr>
        <p:spPr bwMode="auto">
          <a:xfrm>
            <a:off x="395288" y="1968500"/>
            <a:ext cx="16383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$381M - $398M </a:t>
            </a:r>
          </a:p>
        </p:txBody>
      </p:sp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2060575" y="1568450"/>
            <a:ext cx="16383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$396M - $452M</a:t>
            </a:r>
          </a:p>
        </p:txBody>
      </p:sp>
      <p:sp>
        <p:nvSpPr>
          <p:cNvPr id="11271" name="TextBox 9"/>
          <p:cNvSpPr txBox="1">
            <a:spLocks noChangeArrowheads="1"/>
          </p:cNvSpPr>
          <p:nvPr/>
        </p:nvSpPr>
        <p:spPr bwMode="auto">
          <a:xfrm>
            <a:off x="3632200" y="1316038"/>
            <a:ext cx="16383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$384M - $491M</a:t>
            </a:r>
          </a:p>
        </p:txBody>
      </p:sp>
      <p:sp>
        <p:nvSpPr>
          <p:cNvPr id="11272" name="Line Callout 1 28"/>
          <p:cNvSpPr>
            <a:spLocks noChangeArrowheads="1"/>
          </p:cNvSpPr>
          <p:nvPr/>
        </p:nvSpPr>
        <p:spPr bwMode="auto">
          <a:xfrm>
            <a:off x="6019800" y="1749425"/>
            <a:ext cx="2768600" cy="612775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27432" rIns="27432" anchor="ctr"/>
          <a:lstStyle/>
          <a:p>
            <a:pPr algn="ctr"/>
            <a:r>
              <a:rPr lang="en-US" b="1">
                <a:latin typeface="Arial Narrow" pitchFamily="34" charset="0"/>
              </a:rPr>
              <a:t>Potential Compliance Investments up to $180M*</a:t>
            </a:r>
            <a:endParaRPr lang="en-US">
              <a:latin typeface="Arial Narrow" pitchFamily="34" charset="0"/>
            </a:endParaRPr>
          </a:p>
        </p:txBody>
      </p:sp>
      <p:sp>
        <p:nvSpPr>
          <p:cNvPr id="11273" name="AutoShape 7"/>
          <p:cNvSpPr>
            <a:spLocks noChangeAspect="1" noChangeArrowheads="1"/>
          </p:cNvSpPr>
          <p:nvPr/>
        </p:nvSpPr>
        <p:spPr bwMode="auto">
          <a:xfrm>
            <a:off x="252413" y="1690688"/>
            <a:ext cx="49657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1274" name="TextBox 7"/>
          <p:cNvSpPr txBox="1">
            <a:spLocks noChangeArrowheads="1"/>
          </p:cNvSpPr>
          <p:nvPr/>
        </p:nvSpPr>
        <p:spPr bwMode="auto">
          <a:xfrm>
            <a:off x="41275" y="2446338"/>
            <a:ext cx="1638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5F5F5F"/>
                </a:solidFill>
                <a:latin typeface="Arial Narrow" pitchFamily="34" charset="0"/>
              </a:rPr>
              <a:t>$0M - $17M </a:t>
            </a:r>
          </a:p>
        </p:txBody>
      </p:sp>
      <p:sp>
        <p:nvSpPr>
          <p:cNvPr id="11275" name="TextBox 8"/>
          <p:cNvSpPr txBox="1">
            <a:spLocks noChangeArrowheads="1"/>
          </p:cNvSpPr>
          <p:nvPr/>
        </p:nvSpPr>
        <p:spPr bwMode="auto">
          <a:xfrm>
            <a:off x="1701800" y="2209800"/>
            <a:ext cx="1638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5F5F5F"/>
                </a:solidFill>
                <a:latin typeface="Arial Narrow" pitchFamily="34" charset="0"/>
              </a:rPr>
              <a:t>$0M - $56M </a:t>
            </a:r>
          </a:p>
        </p:txBody>
      </p:sp>
      <p:sp>
        <p:nvSpPr>
          <p:cNvPr id="11276" name="TextBox 9"/>
          <p:cNvSpPr txBox="1">
            <a:spLocks noChangeArrowheads="1"/>
          </p:cNvSpPr>
          <p:nvPr/>
        </p:nvSpPr>
        <p:spPr bwMode="auto">
          <a:xfrm>
            <a:off x="3352800" y="2084388"/>
            <a:ext cx="1638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5F5F5F"/>
                </a:solidFill>
                <a:latin typeface="Arial Narrow" pitchFamily="34" charset="0"/>
              </a:rPr>
              <a:t>$0M - $107M</a:t>
            </a:r>
          </a:p>
        </p:txBody>
      </p:sp>
      <p:sp>
        <p:nvSpPr>
          <p:cNvPr id="11277" name="Line 23"/>
          <p:cNvSpPr>
            <a:spLocks noChangeShapeType="1"/>
          </p:cNvSpPr>
          <p:nvPr/>
        </p:nvSpPr>
        <p:spPr bwMode="auto">
          <a:xfrm>
            <a:off x="5208588" y="1931988"/>
            <a:ext cx="717550" cy="152400"/>
          </a:xfrm>
          <a:prstGeom prst="line">
            <a:avLst/>
          </a:prstGeom>
          <a:noFill/>
          <a:ln w="28575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Callout 1 28"/>
          <p:cNvSpPr>
            <a:spLocks noChangeArrowheads="1"/>
          </p:cNvSpPr>
          <p:nvPr/>
        </p:nvSpPr>
        <p:spPr bwMode="auto">
          <a:xfrm>
            <a:off x="381000" y="6002338"/>
            <a:ext cx="4968875" cy="700087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27432" rIns="27432" anchor="ctr"/>
          <a:lstStyle/>
          <a:p>
            <a:pPr algn="ctr"/>
            <a:r>
              <a:rPr lang="en-US" sz="1200">
                <a:latin typeface="Arial Narrow" pitchFamily="34" charset="0"/>
              </a:rPr>
              <a:t>*Potential environmental controls, replacement generation capacity, and/or transmission upgrades. Compliance strategy will be determined based on the nature of any final rules, compliance timeframes and cost.</a:t>
            </a:r>
          </a:p>
        </p:txBody>
      </p:sp>
      <p:sp>
        <p:nvSpPr>
          <p:cNvPr id="11279" name="Rectangle 34"/>
          <p:cNvSpPr>
            <a:spLocks noChangeArrowheads="1"/>
          </p:cNvSpPr>
          <p:nvPr/>
        </p:nvSpPr>
        <p:spPr bwMode="auto">
          <a:xfrm>
            <a:off x="5946775" y="3392488"/>
            <a:ext cx="1697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Base Environmental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0" name="Rectangle 39"/>
          <p:cNvSpPr>
            <a:spLocks noChangeArrowheads="1"/>
          </p:cNvSpPr>
          <p:nvPr/>
        </p:nvSpPr>
        <p:spPr bwMode="auto">
          <a:xfrm>
            <a:off x="5946775" y="3695700"/>
            <a:ext cx="104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T&amp;D Growth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1" name="Rectangle 44"/>
          <p:cNvSpPr>
            <a:spLocks noChangeArrowheads="1"/>
          </p:cNvSpPr>
          <p:nvPr/>
        </p:nvSpPr>
        <p:spPr bwMode="auto">
          <a:xfrm>
            <a:off x="5946775" y="3997325"/>
            <a:ext cx="19954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Maintenance (G, T &amp; D)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2" name="Rectangle 54"/>
          <p:cNvSpPr>
            <a:spLocks noChangeArrowheads="1"/>
          </p:cNvSpPr>
          <p:nvPr/>
        </p:nvSpPr>
        <p:spPr bwMode="auto">
          <a:xfrm>
            <a:off x="5946775" y="4316413"/>
            <a:ext cx="6746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General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3" name="Rectangle 61"/>
          <p:cNvSpPr>
            <a:spLocks noChangeArrowheads="1"/>
          </p:cNvSpPr>
          <p:nvPr/>
        </p:nvSpPr>
        <p:spPr bwMode="auto">
          <a:xfrm>
            <a:off x="8713788" y="4316413"/>
            <a:ext cx="2111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u="sng">
                <a:solidFill>
                  <a:srgbClr val="000099"/>
                </a:solidFill>
                <a:latin typeface="Arial Narrow" pitchFamily="34" charset="0"/>
              </a:rPr>
              <a:t>34</a:t>
            </a:r>
            <a:endParaRPr lang="en-US" sz="1400" u="sng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4" name="Rectangle 63"/>
          <p:cNvSpPr>
            <a:spLocks noChangeArrowheads="1"/>
          </p:cNvSpPr>
          <p:nvPr/>
        </p:nvSpPr>
        <p:spPr bwMode="auto">
          <a:xfrm>
            <a:off x="5946775" y="4618038"/>
            <a:ext cx="1000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 Narrow" pitchFamily="34" charset="0"/>
              </a:rPr>
              <a:t>Gulf Power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5" name="Rectangle 67"/>
          <p:cNvSpPr>
            <a:spLocks noChangeArrowheads="1"/>
          </p:cNvSpPr>
          <p:nvPr/>
        </p:nvSpPr>
        <p:spPr bwMode="auto">
          <a:xfrm>
            <a:off x="8302625" y="4618038"/>
            <a:ext cx="5826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 Narrow" pitchFamily="34" charset="0"/>
              </a:rPr>
              <a:t>$1,161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6" name="Rectangle 17"/>
          <p:cNvSpPr>
            <a:spLocks noChangeArrowheads="1"/>
          </p:cNvSpPr>
          <p:nvPr/>
        </p:nvSpPr>
        <p:spPr bwMode="auto">
          <a:xfrm>
            <a:off x="8299450" y="3114675"/>
            <a:ext cx="565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 u="sng">
                <a:solidFill>
                  <a:srgbClr val="000099"/>
                </a:solidFill>
                <a:latin typeface="Arial Narrow" pitchFamily="34" charset="0"/>
              </a:rPr>
              <a:t>'11-'13</a:t>
            </a:r>
            <a:endParaRPr lang="en-US" sz="1400" u="sng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8480425" y="3414713"/>
            <a:ext cx="4238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$618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8" name="Rectangle 43"/>
          <p:cNvSpPr>
            <a:spLocks noChangeArrowheads="1"/>
          </p:cNvSpPr>
          <p:nvPr/>
        </p:nvSpPr>
        <p:spPr bwMode="auto">
          <a:xfrm>
            <a:off x="8596313" y="3713163"/>
            <a:ext cx="317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109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89" name="Rectangle 48"/>
          <p:cNvSpPr>
            <a:spLocks noChangeArrowheads="1"/>
          </p:cNvSpPr>
          <p:nvPr/>
        </p:nvSpPr>
        <p:spPr bwMode="auto">
          <a:xfrm>
            <a:off x="8596313" y="4016375"/>
            <a:ext cx="317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99"/>
                </a:solidFill>
                <a:latin typeface="Arial Narrow" pitchFamily="34" charset="0"/>
              </a:rPr>
              <a:t>401</a:t>
            </a:r>
            <a:endParaRPr lang="en-US" sz="140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1290" name="Rectangle 19"/>
          <p:cNvSpPr>
            <a:spLocks noChangeArrowheads="1"/>
          </p:cNvSpPr>
          <p:nvPr/>
        </p:nvSpPr>
        <p:spPr bwMode="auto">
          <a:xfrm>
            <a:off x="5930900" y="3114675"/>
            <a:ext cx="18494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 u="sng">
                <a:solidFill>
                  <a:srgbClr val="000099"/>
                </a:solidFill>
                <a:latin typeface="Arial Narrow" pitchFamily="34" charset="0"/>
              </a:rPr>
              <a:t>Base Capex (M$)</a:t>
            </a:r>
            <a:endParaRPr lang="en-US" sz="1400" b="1" u="sng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51" name="Left Brace 50"/>
          <p:cNvSpPr/>
          <p:nvPr/>
        </p:nvSpPr>
        <p:spPr>
          <a:xfrm>
            <a:off x="5435600" y="2819400"/>
            <a:ext cx="282575" cy="2341563"/>
          </a:xfrm>
          <a:prstGeom prst="leftBrace">
            <a:avLst>
              <a:gd name="adj1" fmla="val 239103"/>
              <a:gd name="adj2" fmla="val 39015"/>
            </a:avLst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 Narrow" pitchFamily="34" charset="0"/>
            </a:endParaRPr>
          </a:p>
        </p:txBody>
      </p:sp>
      <p:sp>
        <p:nvSpPr>
          <p:cNvPr id="28" name="Line Callout 1 28"/>
          <p:cNvSpPr>
            <a:spLocks noChangeArrowheads="1"/>
          </p:cNvSpPr>
          <p:nvPr/>
        </p:nvSpPr>
        <p:spPr bwMode="auto">
          <a:xfrm>
            <a:off x="73025" y="1323975"/>
            <a:ext cx="1871663" cy="4762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27432" rIns="2743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Arial Narrow" pitchFamily="34" charset="0"/>
              </a:rPr>
              <a:t>Gulf Power</a:t>
            </a:r>
            <a:endParaRPr lang="en-US" sz="20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363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Regional Economy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92263"/>
            <a:ext cx="8229600" cy="45259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mtClean="0"/>
              <a:t>Slow-paced recovery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Predominately residential and commercial customer base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Unemployment and income growth expected to return to normal levels by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9D8F37-6AA6-43C0-BA97-6AF605ABC130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312</Words>
  <Application>Microsoft Office PowerPoint</Application>
  <PresentationFormat>On-screen Show (4:3)</PresentationFormat>
  <Paragraphs>81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Custom Design</vt:lpstr>
      <vt:lpstr>2_Custom Design</vt:lpstr>
      <vt:lpstr>3_Custom Design</vt:lpstr>
      <vt:lpstr>5_Custom Design</vt:lpstr>
      <vt:lpstr>4_Custom Design</vt:lpstr>
      <vt:lpstr>Slide 1</vt:lpstr>
      <vt:lpstr>Slide 2</vt:lpstr>
      <vt:lpstr>Regulatory Framework</vt:lpstr>
      <vt:lpstr>State Regulatory Environment</vt:lpstr>
      <vt:lpstr>’11-’13 Capital Expenditures = $1.2B - $1.3B</vt:lpstr>
      <vt:lpstr>Regional Economy</vt:lpstr>
    </vt:vector>
  </TitlesOfParts>
  <Company>Information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x2bennet</dc:creator>
  <cp:lastModifiedBy>tadavis</cp:lastModifiedBy>
  <cp:revision>103</cp:revision>
  <dcterms:created xsi:type="dcterms:W3CDTF">2011-01-14T13:20:01Z</dcterms:created>
  <dcterms:modified xsi:type="dcterms:W3CDTF">2011-08-19T15:00:53Z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684067429</vt:i4>
  </property>
  <property fmtid="{D5CDD505-2E9C-101B-9397-08002B2CF9AE}" pid="3" name="_NewReviewCycle">
    <vt:lpwstr/>
  </property>
  <property fmtid="{D5CDD505-2E9C-101B-9397-08002B2CF9AE}" pid="4" name="_EmailSubject">
    <vt:lpwstr>FEA POD 9 from OPC POD 53 &amp; 57 non-confidential</vt:lpwstr>
  </property>
  <property fmtid="{D5CDD505-2E9C-101B-9397-08002B2CF9AE}" pid="5" name="_AuthorEmail">
    <vt:lpwstr>TADAVIS@southernco.com</vt:lpwstr>
  </property>
  <property fmtid="{D5CDD505-2E9C-101B-9397-08002B2CF9AE}" pid="6" name="_AuthorEmailDisplayName">
    <vt:lpwstr>Davis, Terry A.</vt:lpwstr>
  </property>
</Properties>
</file>