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0" r:id="rId3"/>
    <p:sldId id="259" r:id="rId4"/>
    <p:sldId id="260" r:id="rId5"/>
    <p:sldId id="273" r:id="rId6"/>
    <p:sldId id="276" r:id="rId7"/>
    <p:sldId id="261" r:id="rId8"/>
    <p:sldId id="278" r:id="rId9"/>
    <p:sldId id="266" r:id="rId10"/>
    <p:sldId id="258" r:id="rId11"/>
    <p:sldId id="275" r:id="rId12"/>
    <p:sldId id="279" r:id="rId13"/>
    <p:sldId id="27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93" autoAdjust="0"/>
  </p:normalViewPr>
  <p:slideViewPr>
    <p:cSldViewPr>
      <p:cViewPr varScale="1">
        <p:scale>
          <a:sx n="92" d="100"/>
          <a:sy n="92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6F29E-A0DD-4B7E-A9AE-3A10724FF6DD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3E195-71B7-45C7-81FA-705F5935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B5E18-F823-4A81-BC31-E7E530F125F5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2F239-5C99-4640-A717-72C56BB801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2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753CE7A-FCE9-4AEA-9B6A-7C57996EE6C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72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72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72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72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161DF9-70BF-4E1C-AEE0-F6705BDA977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45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4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4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42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04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0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2F239-5C99-4640-A717-72C56BB8010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5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317-CC1D-417B-BC21-40B90F6065E4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6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5880-0F85-4745-8682-A3523CF1F170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4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6E1E-B4AE-4666-BCB6-5CB827449017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2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9CF-41EE-4155-ABD7-A11F896AE5B3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1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19D4-7DEA-4495-A4D7-6A84C56948B4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9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9973-232D-4C72-AAD2-4A9811C045E6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9B2B-F3FB-4F36-917D-ACF763D9F2F8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3CC1-1918-419E-A7DB-1F75BA370815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1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8F55-BC84-4AC7-9F2D-11DC8321930E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0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7542-8852-4203-A74D-73620286AD64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B393-FEC8-4F8B-9A11-1932C1D6853C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6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51EC-E411-46A0-9A65-A142E450359A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565C-6331-433B-8F5D-5BAED9C0C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7772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Storm Protection Rule Development Workshop </a:t>
            </a:r>
            <a:endParaRPr lang="en-US" altLang="en-US" sz="2800" b="1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cs typeface="Arial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828800" y="5029200"/>
            <a:ext cx="5486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cs typeface="Arial" charset="0"/>
              </a:rPr>
              <a:t>Robert Graves</a:t>
            </a:r>
            <a:endParaRPr lang="en-US" altLang="en-US" sz="2000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cs typeface="Arial" charset="0"/>
              </a:rPr>
              <a:t>Division </a:t>
            </a:r>
            <a:r>
              <a:rPr lang="en-US" altLang="en-US" sz="2000" dirty="0">
                <a:cs typeface="Arial" charset="0"/>
              </a:rPr>
              <a:t>of </a:t>
            </a:r>
            <a:r>
              <a:rPr lang="en-US" altLang="en-US" sz="2000" dirty="0" smtClean="0">
                <a:cs typeface="Arial" charset="0"/>
              </a:rPr>
              <a:t>Engineering</a:t>
            </a:r>
            <a:endParaRPr lang="en-US" altLang="en-US" sz="2000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charset="0"/>
              </a:rPr>
              <a:t>Florida Public Service Commission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cs typeface="Arial" charset="0"/>
              </a:rPr>
              <a:t>June 25, 2019</a:t>
            </a:r>
            <a:endParaRPr lang="en-US" altLang="en-US" sz="2000" dirty="0">
              <a:cs typeface="Arial" charset="0"/>
            </a:endParaRPr>
          </a:p>
        </p:txBody>
      </p:sp>
      <p:pic>
        <p:nvPicPr>
          <p:cNvPr id="2052" name="Picture 5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8813"/>
            <a:ext cx="2057400" cy="208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0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93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Summary of Draft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25-6.030 Storm Protection Plan</a:t>
            </a:r>
          </a:p>
          <a:p>
            <a:pPr lvl="1"/>
            <a:r>
              <a:rPr lang="en-US" sz="2600" dirty="0" smtClean="0"/>
              <a:t>Minimum filing requirements to meet criteria in </a:t>
            </a:r>
            <a:r>
              <a:rPr lang="en-US" sz="2600" dirty="0" smtClean="0"/>
              <a:t>Sections 366.96(3),(4), F.S.</a:t>
            </a:r>
          </a:p>
          <a:p>
            <a:r>
              <a:rPr lang="en-US" dirty="0" smtClean="0"/>
              <a:t>25-6.031 Storm Protection Plan Cost Recovery Clause</a:t>
            </a:r>
          </a:p>
          <a:p>
            <a:pPr lvl="1"/>
            <a:r>
              <a:rPr lang="en-US" sz="2600" dirty="0" smtClean="0"/>
              <a:t>Mechanics </a:t>
            </a:r>
            <a:r>
              <a:rPr lang="en-US" sz="2600" dirty="0"/>
              <a:t>and filing requirements for annual clause proceedings</a:t>
            </a:r>
          </a:p>
          <a:p>
            <a:pPr lvl="1"/>
            <a:endParaRPr lang="en-US" dirty="0" smtClean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5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9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93" y="152400"/>
            <a:ext cx="8229600" cy="1143000"/>
          </a:xfrm>
        </p:spPr>
        <p:txBody>
          <a:bodyPr/>
          <a:lstStyle/>
          <a:p>
            <a:r>
              <a:rPr lang="en-US" dirty="0" smtClean="0"/>
              <a:t>Existing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comments on existing Commission rules that may be impacted by the new rules</a:t>
            </a:r>
          </a:p>
          <a:p>
            <a:endParaRPr lang="en-US" dirty="0" smtClean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5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06501"/>
              </p:ext>
            </p:extLst>
          </p:nvPr>
        </p:nvGraphicFramePr>
        <p:xfrm>
          <a:off x="2057400" y="2971800"/>
          <a:ext cx="4969236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4618"/>
                <a:gridCol w="2484618"/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25-6.0455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25-6.061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25-6.064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25-6.077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25-6.078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25-6.081</a:t>
                      </a: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Rule 25-6.115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29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93" y="152400"/>
            <a:ext cx="8229600" cy="1143000"/>
          </a:xfrm>
        </p:spPr>
        <p:txBody>
          <a:bodyPr/>
          <a:lstStyle/>
          <a:p>
            <a:r>
              <a:rPr lang="en-US" dirty="0" smtClean="0"/>
              <a:t>Additional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comments on additional topics identified in the Commission Notice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5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9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93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Written Comments</a:t>
            </a:r>
          </a:p>
          <a:p>
            <a:endParaRPr lang="en-US" dirty="0" smtClean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5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6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Outline</a:t>
            </a:r>
          </a:p>
        </p:txBody>
      </p:sp>
      <p:sp>
        <p:nvSpPr>
          <p:cNvPr id="3075" name="Content Placeholder 1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Summary of Senate Bill 796 </a:t>
            </a:r>
          </a:p>
          <a:p>
            <a:pPr lvl="1"/>
            <a:r>
              <a:rPr lang="en-US" altLang="en-US" sz="2600" dirty="0"/>
              <a:t>Senate Bill 796 would establish Section 366.96 Florida Statutes (F.S.)</a:t>
            </a:r>
          </a:p>
          <a:p>
            <a:r>
              <a:rPr lang="en-US" altLang="en-US" dirty="0" smtClean="0"/>
              <a:t>Summary of Draft Rules</a:t>
            </a:r>
            <a:endParaRPr lang="en-US" altLang="en-US" dirty="0"/>
          </a:p>
          <a:p>
            <a:pPr lvl="1"/>
            <a:r>
              <a:rPr lang="en-US" altLang="en-US" sz="2600" dirty="0" smtClean="0"/>
              <a:t>Stakeholder Comments on Draft Rules</a:t>
            </a:r>
          </a:p>
          <a:p>
            <a:r>
              <a:rPr lang="en-US" altLang="en-US" dirty="0" smtClean="0"/>
              <a:t>Stakeholder Comments on Existing Rules</a:t>
            </a:r>
          </a:p>
          <a:p>
            <a:r>
              <a:rPr lang="en-US" altLang="en-US" dirty="0" smtClean="0"/>
              <a:t>Additional Topics</a:t>
            </a:r>
          </a:p>
          <a:p>
            <a:r>
              <a:rPr lang="en-US" altLang="en-US" dirty="0" smtClean="0"/>
              <a:t>Next Steps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07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C45A5C-3E5B-4E54-B781-E50C19193618}" type="slidenum">
              <a:rPr lang="en-US" altLang="en-US" sz="1200" smtClean="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 smtClean="0">
              <a:latin typeface="+mn-lt"/>
            </a:endParaRP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533400" y="1600200"/>
            <a:ext cx="7848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	</a:t>
            </a: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3080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838200" y="533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u="sng" dirty="0">
              <a:solidFill>
                <a:schemeClr val="tx2"/>
              </a:solidFill>
            </a:endParaRPr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762000" y="1524000"/>
            <a:ext cx="7620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3083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1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Summary of Senate Bill 796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Section 366.96(1), F.S.</a:t>
            </a:r>
            <a:endParaRPr lang="en-US" sz="3200" dirty="0" smtClean="0"/>
          </a:p>
          <a:p>
            <a:r>
              <a:rPr lang="en-US" dirty="0" smtClean="0"/>
              <a:t>It </a:t>
            </a:r>
            <a:r>
              <a:rPr lang="en-US" dirty="0"/>
              <a:t>is in the </a:t>
            </a:r>
            <a:r>
              <a:rPr lang="en-US" dirty="0" smtClean="0"/>
              <a:t>state’s interest to strengthen electric utility infrastructure to withstand extreme weather conditions. </a:t>
            </a:r>
          </a:p>
          <a:p>
            <a:pPr lvl="1"/>
            <a:r>
              <a:rPr lang="en-US" sz="2600" dirty="0" smtClean="0"/>
              <a:t>Overhead hardening</a:t>
            </a:r>
          </a:p>
          <a:p>
            <a:pPr lvl="1"/>
            <a:r>
              <a:rPr lang="en-US" sz="2600" dirty="0" smtClean="0"/>
              <a:t>Undergrounding of certain </a:t>
            </a:r>
            <a:r>
              <a:rPr lang="en-US" sz="2600" dirty="0"/>
              <a:t>d</a:t>
            </a:r>
            <a:r>
              <a:rPr lang="en-US" sz="2600" dirty="0" smtClean="0"/>
              <a:t>istribution </a:t>
            </a:r>
            <a:r>
              <a:rPr lang="en-US" sz="2600" dirty="0"/>
              <a:t>f</a:t>
            </a:r>
            <a:r>
              <a:rPr lang="en-US" sz="2600" dirty="0" smtClean="0"/>
              <a:t>acilities</a:t>
            </a:r>
          </a:p>
          <a:p>
            <a:pPr lvl="1"/>
            <a:r>
              <a:rPr lang="en-US" sz="2600" dirty="0" smtClean="0"/>
              <a:t>Vegetation management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3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Section </a:t>
            </a:r>
            <a:r>
              <a:rPr lang="en-US" altLang="en-US" sz="3200" dirty="0" smtClean="0"/>
              <a:t>366.96(3), </a:t>
            </a:r>
            <a:r>
              <a:rPr lang="en-US" altLang="en-US" sz="3200" dirty="0"/>
              <a:t>F.S</a:t>
            </a:r>
            <a:r>
              <a:rPr lang="en-US" altLang="en-US" sz="3200" dirty="0" smtClean="0"/>
              <a:t>.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public utility </a:t>
            </a:r>
            <a:r>
              <a:rPr lang="en-US" dirty="0" smtClean="0"/>
              <a:t>shall file a storm </a:t>
            </a:r>
            <a:r>
              <a:rPr lang="en-US" dirty="0"/>
              <a:t>protection plan that covers the utility’s immediate 10-year planning period. </a:t>
            </a:r>
            <a:endParaRPr lang="en-US" dirty="0" smtClean="0"/>
          </a:p>
          <a:p>
            <a:pPr lvl="1"/>
            <a:r>
              <a:rPr lang="en-US" sz="2600" dirty="0" smtClean="0"/>
              <a:t>The Commission shall adopt rules to specify the elements that must be included in a utility’s filing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8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500" dirty="0"/>
              <a:t>Section </a:t>
            </a:r>
            <a:r>
              <a:rPr lang="en-US" altLang="en-US" sz="3500" dirty="0" smtClean="0"/>
              <a:t>366.96(4), </a:t>
            </a:r>
            <a:r>
              <a:rPr lang="en-US" altLang="en-US" sz="3500" dirty="0"/>
              <a:t>F.S</a:t>
            </a:r>
            <a:r>
              <a:rPr lang="en-US" altLang="en-US" sz="3500" dirty="0" smtClean="0"/>
              <a:t>.</a:t>
            </a:r>
            <a:endParaRPr lang="en-US" sz="3500" dirty="0" smtClean="0"/>
          </a:p>
          <a:p>
            <a:r>
              <a:rPr lang="en-US" sz="3500" dirty="0" smtClean="0"/>
              <a:t>In </a:t>
            </a:r>
            <a:r>
              <a:rPr lang="en-US" sz="3500" dirty="0"/>
              <a:t>its review of each plan the Commission shall </a:t>
            </a:r>
            <a:r>
              <a:rPr lang="en-US" sz="3500" dirty="0" smtClean="0"/>
              <a:t>consider </a:t>
            </a:r>
          </a:p>
          <a:p>
            <a:pPr lvl="1"/>
            <a:r>
              <a:rPr lang="en-US" dirty="0" smtClean="0"/>
              <a:t>The extent to which the plan is expected to reduce restoration costs and outage times associated with extreme weather events and enhance reliability</a:t>
            </a:r>
          </a:p>
          <a:p>
            <a:pPr lvl="1"/>
            <a:r>
              <a:rPr lang="en-US" dirty="0" smtClean="0"/>
              <a:t>The extent to which storm protection is feasible in certain areas</a:t>
            </a:r>
          </a:p>
          <a:p>
            <a:pPr lvl="1"/>
            <a:r>
              <a:rPr lang="en-US" dirty="0" smtClean="0"/>
              <a:t>Estimated costs and benefits</a:t>
            </a:r>
          </a:p>
          <a:p>
            <a:pPr lvl="1"/>
            <a:r>
              <a:rPr lang="en-US" dirty="0" smtClean="0"/>
              <a:t>Estimated annual rate impact for the first 3 years of the plan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Sections 366.96(5),(6), </a:t>
            </a:r>
            <a:r>
              <a:rPr lang="en-US" altLang="en-US" sz="3200" dirty="0"/>
              <a:t>F.S</a:t>
            </a:r>
            <a:r>
              <a:rPr lang="en-US" altLang="en-US" sz="3200" dirty="0" smtClean="0"/>
              <a:t>.</a:t>
            </a: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No later than 180 days after a plan </a:t>
            </a:r>
            <a:r>
              <a:rPr lang="en-US" sz="3200" dirty="0"/>
              <a:t>is filed </a:t>
            </a:r>
            <a:r>
              <a:rPr lang="en-US" sz="3200" dirty="0" smtClean="0"/>
              <a:t>the Commission shall </a:t>
            </a:r>
            <a:r>
              <a:rPr lang="en-US" sz="3200" dirty="0"/>
              <a:t>approve, approve with modification, or deny the </a:t>
            </a:r>
            <a:r>
              <a:rPr lang="en-US" sz="3200" dirty="0" smtClean="0"/>
              <a:t>plan</a:t>
            </a:r>
            <a:endParaRPr lang="en-US" sz="32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At least every three years after approval a utility must file an updated plan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8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Section </a:t>
            </a:r>
            <a:r>
              <a:rPr lang="en-US" altLang="en-US" sz="3200" dirty="0" smtClean="0"/>
              <a:t>366.96(7), </a:t>
            </a:r>
            <a:r>
              <a:rPr lang="en-US" altLang="en-US" sz="3200" dirty="0"/>
              <a:t>F.S</a:t>
            </a:r>
            <a:r>
              <a:rPr lang="en-US" altLang="en-US" sz="3200" dirty="0" smtClean="0"/>
              <a:t>.</a:t>
            </a:r>
            <a:endParaRPr lang="en-US" sz="3200" dirty="0" smtClean="0"/>
          </a:p>
          <a:p>
            <a:r>
              <a:rPr lang="en-US" dirty="0" smtClean="0"/>
              <a:t>The Commission shall conduct an annual proceeding to determine prudently incurred storm protection plan costs </a:t>
            </a:r>
          </a:p>
          <a:p>
            <a:pPr lvl="1"/>
            <a:r>
              <a:rPr lang="en-US" sz="2600" dirty="0" smtClean="0"/>
              <a:t>Costs are allowed to be recovered through a charge separate from base rates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2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Sections 366.96(8),(9), </a:t>
            </a:r>
            <a:r>
              <a:rPr lang="en-US" altLang="en-US" sz="3200" dirty="0"/>
              <a:t>F.S</a:t>
            </a:r>
            <a:r>
              <a:rPr lang="en-US" altLang="en-US" sz="3200" dirty="0" smtClean="0"/>
              <a:t>.</a:t>
            </a:r>
            <a:endParaRPr lang="en-US" dirty="0"/>
          </a:p>
          <a:p>
            <a:r>
              <a:rPr lang="en-US" dirty="0" smtClean="0"/>
              <a:t>Storm </a:t>
            </a:r>
            <a:r>
              <a:rPr lang="en-US" dirty="0"/>
              <a:t>protection plan costs may not include costs recovered through base rates and must be allocated to customers based on the last rate design</a:t>
            </a:r>
          </a:p>
          <a:p>
            <a:r>
              <a:rPr lang="en-US" dirty="0"/>
              <a:t>A utility may recover annual depreciation and a return on the undepreciated balance using the utility’s last approved return on equity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5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Summary of Senate Bill 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Section </a:t>
            </a:r>
            <a:r>
              <a:rPr lang="en-US" altLang="en-US" sz="3200" dirty="0" smtClean="0"/>
              <a:t>366.96(11), </a:t>
            </a:r>
            <a:r>
              <a:rPr lang="en-US" altLang="en-US" sz="3200" dirty="0"/>
              <a:t>F.S</a:t>
            </a:r>
            <a:r>
              <a:rPr lang="en-US" altLang="en-US" sz="3200" dirty="0" smtClean="0"/>
              <a:t>.</a:t>
            </a: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The Commission shall adopt </a:t>
            </a:r>
            <a:r>
              <a:rPr lang="en-US" sz="3200" dirty="0"/>
              <a:t>rules to implement and administer S</a:t>
            </a:r>
            <a:r>
              <a:rPr lang="en-US" sz="3200" dirty="0" smtClean="0"/>
              <a:t>ection 366.96</a:t>
            </a:r>
            <a:endParaRPr lang="en-US" sz="3200" dirty="0"/>
          </a:p>
          <a:p>
            <a:pPr lvl="1"/>
            <a:r>
              <a:rPr lang="en-US" sz="2600" dirty="0" smtClean="0"/>
              <a:t>Rules must be proposed no </a:t>
            </a:r>
            <a:r>
              <a:rPr lang="en-US" sz="2600" dirty="0"/>
              <a:t>later than October 31, </a:t>
            </a:r>
            <a:r>
              <a:rPr lang="en-US" sz="2600" dirty="0" smtClean="0"/>
              <a:t>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65C-6331-433B-8F5D-5BAED9C0C8A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6172200"/>
            <a:ext cx="7239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  <p:pic>
        <p:nvPicPr>
          <p:cNvPr id="7" name="Picture 13" descr="C:\Users\jharlow\AppData\Local\Microsoft\Windows\Temporary Internet Files\Content.Outlook\WGWWDA5H\Color PSC logo with text a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5643563"/>
            <a:ext cx="1066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382000" y="6172200"/>
            <a:ext cx="762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33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5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</TotalTime>
  <Words>503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Outline</vt:lpstr>
      <vt:lpstr>Summary of Senate Bill 796</vt:lpstr>
      <vt:lpstr>Summary of Senate Bill 796</vt:lpstr>
      <vt:lpstr>Summary of Senate Bill 796</vt:lpstr>
      <vt:lpstr>Summary of Senate Bill 796</vt:lpstr>
      <vt:lpstr>Summary of Senate Bill 796</vt:lpstr>
      <vt:lpstr>Summary of Senate Bill 796</vt:lpstr>
      <vt:lpstr>Summary of Senate Bill 796</vt:lpstr>
      <vt:lpstr>Summary of Draft Rules</vt:lpstr>
      <vt:lpstr>Existing Rules</vt:lpstr>
      <vt:lpstr>Additional Topics</vt:lpstr>
      <vt:lpstr>Next Steps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Rule 25-6.0426, F.A.C., Recovery of Economic Development Expenses</dc:title>
  <dc:creator>Elisabeth Draper</dc:creator>
  <cp:lastModifiedBy>Robert Graves</cp:lastModifiedBy>
  <cp:revision>107</cp:revision>
  <cp:lastPrinted>2019-06-21T12:12:17Z</cp:lastPrinted>
  <dcterms:created xsi:type="dcterms:W3CDTF">2018-12-27T13:38:53Z</dcterms:created>
  <dcterms:modified xsi:type="dcterms:W3CDTF">2019-06-24T13:28:34Z</dcterms:modified>
</cp:coreProperties>
</file>