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054" r:id="rId4"/>
    <p:sldMasterId id="2147484069" r:id="rId5"/>
  </p:sldMasterIdLst>
  <p:notesMasterIdLst>
    <p:notesMasterId r:id="rId15"/>
  </p:notesMasterIdLst>
  <p:handoutMasterIdLst>
    <p:handoutMasterId r:id="rId16"/>
  </p:handoutMasterIdLst>
  <p:sldIdLst>
    <p:sldId id="423" r:id="rId6"/>
    <p:sldId id="424" r:id="rId7"/>
    <p:sldId id="426" r:id="rId8"/>
    <p:sldId id="427" r:id="rId9"/>
    <p:sldId id="428" r:id="rId10"/>
    <p:sldId id="425" r:id="rId11"/>
    <p:sldId id="429" r:id="rId12"/>
    <p:sldId id="430" r:id="rId13"/>
    <p:sldId id="431" r:id="rId1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eff" initials="PDC" lastIdx="2" clrIdx="0"/>
  <p:cmAuthor id="1" name="PPL" initials="P" lastIdx="2" clrIdx="1"/>
  <p:cmAuthor id="2" name="DLK" initials="P" lastIdx="1" clrIdx="2"/>
  <p:cmAuthor id="3" name="other authors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3366FF"/>
    <a:srgbClr val="0099FF"/>
    <a:srgbClr val="003399"/>
    <a:srgbClr val="009900"/>
    <a:srgbClr val="FF0066"/>
    <a:srgbClr val="00CC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5789" autoAdjust="0"/>
  </p:normalViewPr>
  <p:slideViewPr>
    <p:cSldViewPr>
      <p:cViewPr varScale="1">
        <p:scale>
          <a:sx n="75" d="100"/>
          <a:sy n="75" d="100"/>
        </p:scale>
        <p:origin x="1008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138"/>
    </p:cViewPr>
  </p:sorterViewPr>
  <p:notesViewPr>
    <p:cSldViewPr>
      <p:cViewPr>
        <p:scale>
          <a:sx n="100" d="100"/>
          <a:sy n="100" d="100"/>
        </p:scale>
        <p:origin x="-1584" y="-7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E0780391-4D1A-4F29-B476-464B1631F1E8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80A7AF20-88D5-4A46-B5A2-36A628244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33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9F6EC75C-4E5A-4E9F-ABD6-BD7C5BA1273A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1A24D868-E97F-49EB-A505-8C411463B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0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400800" y="62103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B7728B0-890E-43B1-9ACE-BAA53F87844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0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990B0-6383-4630-BCE6-8145C2C5D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4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990B0-6383-4630-BCE6-8145C2C5D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94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990B0-6383-4630-BCE6-8145C2C5D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4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990B0-6383-4630-BCE6-8145C2C5D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52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46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1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90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1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65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9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400800" y="62103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B7728B0-890E-43B1-9ACE-BAA53F87844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04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685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197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86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13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400800" y="62103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B7728B0-890E-43B1-9ACE-BAA53F87844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3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990B0-6383-4630-BCE6-8145C2C5D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2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990B0-6383-4630-BCE6-8145C2C5D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0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990B0-6383-4630-BCE6-8145C2C5D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6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990B0-6383-4630-BCE6-8145C2C5D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2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990B0-6383-4630-BCE6-8145C2C5D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5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990B0-6383-4630-BCE6-8145C2C5D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2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dirty="0">
              <a:latin typeface="Arial" charset="0"/>
            </a:endParaRPr>
          </a:p>
        </p:txBody>
      </p:sp>
      <p:pic>
        <p:nvPicPr>
          <p:cNvPr id="1027" name="Picture 15" descr="PPL EU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334963"/>
            <a:ext cx="1389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BB8990B0-6383-4630-BCE6-8145C2C5D9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etriscari@pa.gov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2000" b="1" dirty="0" smtClean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NATIONAL CONFERENCE OF REGULATORY ATTORNEYS</a:t>
            </a:r>
          </a:p>
          <a:p>
            <a:pPr marL="0" indent="0" algn="ctr">
              <a:buNone/>
            </a:pPr>
            <a:r>
              <a:rPr lang="en-US" sz="2000" b="1" cap="small" dirty="0" smtClean="0">
                <a:solidFill>
                  <a:srgbClr val="0033CC"/>
                </a:solidFill>
              </a:rPr>
              <a:t>Unlocking the Treasures of Utility Regulation</a:t>
            </a:r>
          </a:p>
          <a:p>
            <a:pPr marL="0" indent="0" algn="ctr">
              <a:buNone/>
            </a:pPr>
            <a:endParaRPr lang="en-US" sz="1600" b="1" cap="small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0000CC"/>
                </a:solidFill>
              </a:rPr>
              <a:t>Parlay – Interplay between Consumer Advocates and Public Utility Commissions</a:t>
            </a:r>
            <a:endParaRPr lang="en-US" sz="2800" i="1" cap="small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endParaRPr lang="en-US" sz="1600" b="1" cap="small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endParaRPr lang="en-US" sz="1600" b="1" cap="small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en-US" sz="2400" b="1" cap="small" dirty="0" smtClean="0">
                <a:solidFill>
                  <a:srgbClr val="0000CC"/>
                </a:solidFill>
              </a:rPr>
              <a:t>ELIZABETH ROSE TRISCARI</a:t>
            </a:r>
          </a:p>
          <a:p>
            <a:pPr marL="0" indent="0" algn="ctr">
              <a:buNone/>
            </a:pPr>
            <a:r>
              <a:rPr lang="en-US" sz="2400" b="1" cap="small" dirty="0" smtClean="0">
                <a:solidFill>
                  <a:srgbClr val="0000CC"/>
                </a:solidFill>
              </a:rPr>
              <a:t>Deputy Small Business Advocate</a:t>
            </a:r>
          </a:p>
          <a:p>
            <a:pPr marL="0" indent="0" algn="ctr">
              <a:buNone/>
            </a:pPr>
            <a:endParaRPr lang="en-US" sz="1600" b="1" cap="small" dirty="0"/>
          </a:p>
        </p:txBody>
      </p:sp>
      <p:pic>
        <p:nvPicPr>
          <p:cNvPr id="1026" name="Picture 2" descr="R:\SBA\Office Operations\OSBA Web Page\Web Site\SBA Logo (Lef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91200"/>
            <a:ext cx="2130136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:\SBA\Office Operations\OSBA Web Page\Web Site\2015 OSBA Website\OSBA Website Banner Proposal_0925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1337"/>
            <a:ext cx="8610600" cy="12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PENNSYLVANIA OFFICE OF SMALL BUSINESS ADVOCATE</a:t>
            </a:r>
          </a:p>
          <a:p>
            <a:pPr marL="0" indent="0" algn="ctr">
              <a:buNone/>
            </a:pPr>
            <a:endParaRPr lang="en-US" sz="1000" b="1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The PA OSBA is the only one of its kind nationally; and, thus, serves </a:t>
            </a:r>
            <a:r>
              <a:rPr lang="en-US" sz="1600" dirty="0">
                <a:solidFill>
                  <a:srgbClr val="0033CC"/>
                </a:solidFill>
              </a:rPr>
              <a:t>as a benchmark of excellence for other states endeavoring to equitably represent the interests of their own small </a:t>
            </a:r>
            <a:r>
              <a:rPr lang="en-US" sz="1600" dirty="0" smtClean="0">
                <a:solidFill>
                  <a:srgbClr val="0033CC"/>
                </a:solidFill>
              </a:rPr>
              <a:t>business ratepayers </a:t>
            </a:r>
            <a:r>
              <a:rPr lang="en-US" sz="1600" dirty="0">
                <a:solidFill>
                  <a:srgbClr val="0033CC"/>
                </a:solidFill>
              </a:rPr>
              <a:t>relative to utility and energy matters. </a:t>
            </a:r>
            <a:endParaRPr lang="en-US" sz="1600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OSBA was created by the PA Legislature in 1988, to represent the interests of PA’s small business utility consumers in matters before the PA PUC, state/national regulatory agencies, and in the courts.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PA OSBA is a 7-member team: Small Business Advocate (John R; Evans</a:t>
            </a:r>
            <a:r>
              <a:rPr lang="en-US" sz="1600" dirty="0" smtClean="0">
                <a:solidFill>
                  <a:srgbClr val="0033CC"/>
                </a:solidFill>
              </a:rPr>
              <a:t>), </a:t>
            </a:r>
            <a:r>
              <a:rPr lang="en-US" sz="1600" dirty="0" smtClean="0">
                <a:solidFill>
                  <a:srgbClr val="0033CC"/>
                </a:solidFill>
              </a:rPr>
              <a:t>Deputy Small Business Advocate, 3 Assistant Small Business </a:t>
            </a:r>
            <a:r>
              <a:rPr lang="en-US" sz="1600" dirty="0" smtClean="0">
                <a:solidFill>
                  <a:srgbClr val="0033CC"/>
                </a:solidFill>
              </a:rPr>
              <a:t>Advocates, </a:t>
            </a:r>
            <a:r>
              <a:rPr lang="en-US" sz="1600" dirty="0" smtClean="0">
                <a:solidFill>
                  <a:srgbClr val="0033CC"/>
                </a:solidFill>
              </a:rPr>
              <a:t>Administrator, and Legal Assistant. Expert witnesses/consultants are also contracted to support operations.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OSBA operates on a $1.7 million/year budget - fully funded by annual assessments on PA’s public </a:t>
            </a:r>
            <a:r>
              <a:rPr lang="en-US" sz="1600" dirty="0" smtClean="0">
                <a:solidFill>
                  <a:srgbClr val="0033CC"/>
                </a:solidFill>
              </a:rPr>
              <a:t>utilities. </a:t>
            </a:r>
            <a:r>
              <a:rPr lang="en-US" sz="1600" dirty="0" smtClean="0">
                <a:solidFill>
                  <a:srgbClr val="0033CC"/>
                </a:solidFill>
              </a:rPr>
              <a:t>No General Fund </a:t>
            </a:r>
            <a:r>
              <a:rPr lang="en-US" sz="1600" dirty="0" smtClean="0">
                <a:solidFill>
                  <a:srgbClr val="0033CC"/>
                </a:solidFill>
              </a:rPr>
              <a:t>tax monies </a:t>
            </a:r>
            <a:r>
              <a:rPr lang="en-US" sz="1600" dirty="0" smtClean="0">
                <a:solidFill>
                  <a:srgbClr val="0033CC"/>
                </a:solidFill>
              </a:rPr>
              <a:t>are utilized for </a:t>
            </a:r>
            <a:r>
              <a:rPr lang="en-US" sz="1600" dirty="0" smtClean="0">
                <a:solidFill>
                  <a:srgbClr val="0033CC"/>
                </a:solidFill>
              </a:rPr>
              <a:t>OSBA operations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en-US" sz="1800" dirty="0" smtClean="0">
              <a:solidFill>
                <a:srgbClr val="0033C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b="1" cap="small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endParaRPr lang="en-US" sz="1600" b="1" cap="small" dirty="0"/>
          </a:p>
        </p:txBody>
      </p:sp>
      <p:pic>
        <p:nvPicPr>
          <p:cNvPr id="1027" name="Picture 3" descr="R:\SBA\Office Operations\OSBA Web Page\Web Site\2015 OSBA Website\OSBA Website Banner Proposal_0925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3632"/>
            <a:ext cx="8610600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:\SBA\Office Operations\OSBA Web Page\Web Site\SBA Logo (Left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20514"/>
            <a:ext cx="2130136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PENNSYLVANIA OFFICE OF SMALL BUSINESS ADVOCATE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Each year, </a:t>
            </a:r>
            <a:r>
              <a:rPr lang="en-US" sz="1600" dirty="0">
                <a:solidFill>
                  <a:srgbClr val="0033CC"/>
                </a:solidFill>
              </a:rPr>
              <a:t>the OSBA conducts comprehensive reviews of thousands of utility-related proceedings filed with the PA </a:t>
            </a:r>
            <a:r>
              <a:rPr lang="en-US" sz="1600" dirty="0" smtClean="0">
                <a:solidFill>
                  <a:srgbClr val="0033CC"/>
                </a:solidFill>
              </a:rPr>
              <a:t>PUC. OSBA also acts as legal advisor for small business consumer issues/complaints relative to the utility/energy arena.</a:t>
            </a:r>
            <a:endParaRPr lang="en-US" sz="1600" dirty="0">
              <a:solidFill>
                <a:srgbClr val="0033CC"/>
              </a:solidFill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Currently</a:t>
            </a:r>
            <a:r>
              <a:rPr lang="en-US" sz="1600" dirty="0">
                <a:solidFill>
                  <a:srgbClr val="0033CC"/>
                </a:solidFill>
              </a:rPr>
              <a:t>, the OSBA is </a:t>
            </a:r>
            <a:r>
              <a:rPr lang="en-US" sz="1600" dirty="0" smtClean="0">
                <a:solidFill>
                  <a:srgbClr val="0033CC"/>
                </a:solidFill>
              </a:rPr>
              <a:t>actively engaged </a:t>
            </a:r>
            <a:r>
              <a:rPr lang="en-US" sz="1600" dirty="0">
                <a:solidFill>
                  <a:srgbClr val="0033CC"/>
                </a:solidFill>
              </a:rPr>
              <a:t>in more than </a:t>
            </a:r>
            <a:r>
              <a:rPr lang="en-US" sz="1600" dirty="0" smtClean="0">
                <a:solidFill>
                  <a:srgbClr val="0033CC"/>
                </a:solidFill>
              </a:rPr>
              <a:t>120 legal </a:t>
            </a:r>
            <a:r>
              <a:rPr lang="en-US" sz="1600" dirty="0">
                <a:solidFill>
                  <a:srgbClr val="0033CC"/>
                </a:solidFill>
              </a:rPr>
              <a:t>proceedings before the PA </a:t>
            </a:r>
            <a:r>
              <a:rPr lang="en-US" sz="1600" dirty="0" smtClean="0">
                <a:solidFill>
                  <a:srgbClr val="0033CC"/>
                </a:solidFill>
              </a:rPr>
              <a:t>PUC, </a:t>
            </a:r>
            <a:r>
              <a:rPr lang="en-US" sz="1600" dirty="0">
                <a:solidFill>
                  <a:srgbClr val="0033CC"/>
                </a:solidFill>
              </a:rPr>
              <a:t>and in the courts.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In 2015, </a:t>
            </a:r>
            <a:r>
              <a:rPr lang="en-US" sz="1600" dirty="0">
                <a:solidFill>
                  <a:srgbClr val="0033CC"/>
                </a:solidFill>
              </a:rPr>
              <a:t>the OSBA </a:t>
            </a:r>
            <a:r>
              <a:rPr lang="en-US" sz="1600" dirty="0" smtClean="0">
                <a:solidFill>
                  <a:srgbClr val="0033CC"/>
                </a:solidFill>
              </a:rPr>
              <a:t>intervened in 55 </a:t>
            </a:r>
            <a:r>
              <a:rPr lang="en-US" sz="1600" dirty="0">
                <a:solidFill>
                  <a:srgbClr val="0033CC"/>
                </a:solidFill>
              </a:rPr>
              <a:t>new litigation </a:t>
            </a:r>
            <a:r>
              <a:rPr lang="en-US" sz="1600" dirty="0" smtClean="0">
                <a:solidFill>
                  <a:srgbClr val="0033CC"/>
                </a:solidFill>
              </a:rPr>
              <a:t>proceedings, </a:t>
            </a:r>
            <a:r>
              <a:rPr lang="en-US" sz="1600" dirty="0">
                <a:solidFill>
                  <a:srgbClr val="0033CC"/>
                </a:solidFill>
              </a:rPr>
              <a:t>involving a variety of transactions across the electric, gas, telecommunication, and water </a:t>
            </a:r>
            <a:r>
              <a:rPr lang="en-US" sz="1600" dirty="0" smtClean="0">
                <a:solidFill>
                  <a:srgbClr val="0033CC"/>
                </a:solidFill>
              </a:rPr>
              <a:t>arenas.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33CC"/>
                </a:solidFill>
              </a:rPr>
              <a:t>Savings of </a:t>
            </a:r>
            <a:r>
              <a:rPr lang="en-US" sz="1600" dirty="0" smtClean="0">
                <a:solidFill>
                  <a:srgbClr val="0033CC"/>
                </a:solidFill>
              </a:rPr>
              <a:t>nearly $80 million, in </a:t>
            </a:r>
            <a:r>
              <a:rPr lang="en-US" sz="1600" dirty="0">
                <a:solidFill>
                  <a:srgbClr val="0033CC"/>
                </a:solidFill>
              </a:rPr>
              <a:t>estimated potential annual cost </a:t>
            </a:r>
            <a:r>
              <a:rPr lang="en-US" sz="1600" dirty="0" smtClean="0">
                <a:solidFill>
                  <a:srgbClr val="0033CC"/>
                </a:solidFill>
              </a:rPr>
              <a:t>increases for our small business ratepayers, </a:t>
            </a:r>
            <a:r>
              <a:rPr lang="en-US" sz="1600" dirty="0">
                <a:solidFill>
                  <a:srgbClr val="0033CC"/>
                </a:solidFill>
              </a:rPr>
              <a:t>can be attributed to </a:t>
            </a:r>
            <a:r>
              <a:rPr lang="en-US" sz="1600" dirty="0" smtClean="0">
                <a:solidFill>
                  <a:srgbClr val="0033CC"/>
                </a:solidFill>
              </a:rPr>
              <a:t>OSBA’s </a:t>
            </a:r>
            <a:r>
              <a:rPr lang="en-US" sz="1600" dirty="0">
                <a:solidFill>
                  <a:srgbClr val="0033CC"/>
                </a:solidFill>
              </a:rPr>
              <a:t>legal participation in </a:t>
            </a:r>
            <a:r>
              <a:rPr lang="en-US" sz="1600" dirty="0" smtClean="0">
                <a:solidFill>
                  <a:srgbClr val="0033CC"/>
                </a:solidFill>
              </a:rPr>
              <a:t>just nine (9) of these 55 separate </a:t>
            </a:r>
            <a:r>
              <a:rPr lang="en-US" sz="1600" dirty="0">
                <a:solidFill>
                  <a:srgbClr val="0033CC"/>
                </a:solidFill>
              </a:rPr>
              <a:t>utility base rate </a:t>
            </a:r>
            <a:r>
              <a:rPr lang="en-US" sz="1600" dirty="0" smtClean="0">
                <a:solidFill>
                  <a:srgbClr val="0033CC"/>
                </a:solidFill>
              </a:rPr>
              <a:t>proceedings in 2015.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Cumulatively, </a:t>
            </a:r>
            <a:r>
              <a:rPr lang="en-US" sz="1600" i="1" dirty="0" smtClean="0">
                <a:solidFill>
                  <a:srgbClr val="0033CC"/>
                </a:solidFill>
              </a:rPr>
              <a:t>based solely upon our intervention in just these 9 cases</a:t>
            </a:r>
            <a:r>
              <a:rPr lang="en-US" sz="1600" dirty="0" smtClean="0">
                <a:solidFill>
                  <a:srgbClr val="0033CC"/>
                </a:solidFill>
              </a:rPr>
              <a:t>, we </a:t>
            </a:r>
            <a:r>
              <a:rPr lang="en-US" sz="1600" dirty="0">
                <a:solidFill>
                  <a:srgbClr val="0033CC"/>
                </a:solidFill>
              </a:rPr>
              <a:t>estimate that PA’s small business ratepayers will save more than </a:t>
            </a:r>
            <a:r>
              <a:rPr lang="en-US" sz="1600" b="1" dirty="0">
                <a:solidFill>
                  <a:srgbClr val="0033CC"/>
                </a:solidFill>
              </a:rPr>
              <a:t>$</a:t>
            </a:r>
            <a:r>
              <a:rPr lang="en-US" sz="1600" b="1" dirty="0" smtClean="0">
                <a:solidFill>
                  <a:srgbClr val="0033CC"/>
                </a:solidFill>
              </a:rPr>
              <a:t>222.5 million </a:t>
            </a:r>
            <a:r>
              <a:rPr lang="en-US" sz="1600" dirty="0">
                <a:solidFill>
                  <a:srgbClr val="0033CC"/>
                </a:solidFill>
              </a:rPr>
              <a:t>over the next three </a:t>
            </a:r>
            <a:r>
              <a:rPr lang="en-US" sz="1600" dirty="0" smtClean="0">
                <a:solidFill>
                  <a:srgbClr val="0033CC"/>
                </a:solidFill>
              </a:rPr>
              <a:t>years!</a:t>
            </a:r>
            <a:endParaRPr lang="en-US" sz="1600" dirty="0">
              <a:solidFill>
                <a:srgbClr val="0033C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srgbClr val="0033C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srgbClr val="0033C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b="1" cap="small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endParaRPr lang="en-US" sz="1600" b="1" cap="small" dirty="0"/>
          </a:p>
        </p:txBody>
      </p:sp>
      <p:pic>
        <p:nvPicPr>
          <p:cNvPr id="1027" name="Picture 3" descr="R:\SBA\Office Operations\OSBA Web Page\Web Site\2015 OSBA Website\OSBA Website Banner Proposal_0925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3632"/>
            <a:ext cx="8610600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:\SBA\Office Operations\OSBA Web Page\Web Site\SBA Logo (Left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64" y="6049114"/>
            <a:ext cx="2130136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b="1" dirty="0" smtClean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PENNSYLVANIA OFFICE OF SMALL BUSINESS ADVOCATE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33CC"/>
                </a:solidFill>
              </a:rPr>
              <a:t>As state, national, and global utility and energy-related industries continually evolve, so does Pennsylvania and its Office of Small Business </a:t>
            </a:r>
            <a:r>
              <a:rPr lang="en-US" sz="1600" dirty="0" smtClean="0">
                <a:solidFill>
                  <a:srgbClr val="0033CC"/>
                </a:solidFill>
              </a:rPr>
              <a:t>Advocate ~ to </a:t>
            </a:r>
            <a:r>
              <a:rPr lang="en-US" sz="1600" dirty="0">
                <a:solidFill>
                  <a:srgbClr val="0033CC"/>
                </a:solidFill>
              </a:rPr>
              <a:t>ensure </a:t>
            </a:r>
            <a:r>
              <a:rPr lang="en-US" sz="1600" dirty="0" smtClean="0">
                <a:solidFill>
                  <a:srgbClr val="0033CC"/>
                </a:solidFill>
              </a:rPr>
              <a:t>constant </a:t>
            </a:r>
            <a:r>
              <a:rPr lang="en-US" sz="1600" dirty="0">
                <a:solidFill>
                  <a:srgbClr val="0033CC"/>
                </a:solidFill>
              </a:rPr>
              <a:t>representation and protection of our small business utility ratepayers. 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As PA’s </a:t>
            </a:r>
            <a:r>
              <a:rPr lang="en-US" sz="1600" dirty="0">
                <a:solidFill>
                  <a:srgbClr val="0033CC"/>
                </a:solidFill>
              </a:rPr>
              <a:t>utility/energy companies </a:t>
            </a:r>
            <a:r>
              <a:rPr lang="en-US" sz="1600" dirty="0" smtClean="0">
                <a:solidFill>
                  <a:srgbClr val="0033CC"/>
                </a:solidFill>
              </a:rPr>
              <a:t>plan </a:t>
            </a:r>
            <a:r>
              <a:rPr lang="en-US" sz="1600" dirty="0">
                <a:solidFill>
                  <a:srgbClr val="0033CC"/>
                </a:solidFill>
              </a:rPr>
              <a:t>for necessary improvements in their respective utility </a:t>
            </a:r>
            <a:r>
              <a:rPr lang="en-US" sz="1600" dirty="0" smtClean="0">
                <a:solidFill>
                  <a:srgbClr val="0033CC"/>
                </a:solidFill>
              </a:rPr>
              <a:t>infrastructures, </a:t>
            </a:r>
            <a:r>
              <a:rPr lang="en-US" sz="1600" dirty="0">
                <a:solidFill>
                  <a:srgbClr val="0033CC"/>
                </a:solidFill>
              </a:rPr>
              <a:t>and respond to legislatively-mandated energy conservation plans, etc., the OSBA anticipates a continuing high level of activity before the </a:t>
            </a:r>
            <a:r>
              <a:rPr lang="en-US" sz="1600" dirty="0" smtClean="0">
                <a:solidFill>
                  <a:srgbClr val="0033CC"/>
                </a:solidFill>
              </a:rPr>
              <a:t>PA PUC </a:t>
            </a:r>
            <a:r>
              <a:rPr lang="en-US" sz="1600" dirty="0" smtClean="0">
                <a:solidFill>
                  <a:srgbClr val="0033CC"/>
                </a:solidFill>
              </a:rPr>
              <a:t>and in the courts </a:t>
            </a:r>
            <a:r>
              <a:rPr lang="en-US" sz="1600" dirty="0">
                <a:solidFill>
                  <a:srgbClr val="0033CC"/>
                </a:solidFill>
              </a:rPr>
              <a:t>during the next several years.  </a:t>
            </a:r>
            <a:endParaRPr lang="en-US" sz="1600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A critical goal of the OSBA </a:t>
            </a:r>
            <a:r>
              <a:rPr lang="en-US" sz="1600" dirty="0">
                <a:solidFill>
                  <a:srgbClr val="0033CC"/>
                </a:solidFill>
              </a:rPr>
              <a:t>is to ensure that </a:t>
            </a:r>
            <a:r>
              <a:rPr lang="en-US" sz="1600" dirty="0" smtClean="0">
                <a:solidFill>
                  <a:srgbClr val="0033CC"/>
                </a:solidFill>
              </a:rPr>
              <a:t>any new “alternative” regulatory </a:t>
            </a:r>
            <a:r>
              <a:rPr lang="en-US" sz="1600" dirty="0">
                <a:solidFill>
                  <a:srgbClr val="0033CC"/>
                </a:solidFill>
              </a:rPr>
              <a:t>approaches guarantee that the utility services required by PA’s small business owners continue to be available and accessible, as and when they are needed, and at fair prices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en-US" sz="1600" dirty="0">
              <a:solidFill>
                <a:srgbClr val="0033C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srgbClr val="0033C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srgbClr val="0033C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b="1" cap="small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endParaRPr lang="en-US" sz="1600" b="1" cap="small" dirty="0"/>
          </a:p>
        </p:txBody>
      </p:sp>
      <p:pic>
        <p:nvPicPr>
          <p:cNvPr id="1027" name="Picture 3" descr="R:\SBA\Office Operations\OSBA Web Page\Web Site\2015 OSBA Website\OSBA Website Banner Proposal_0925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3632"/>
            <a:ext cx="8610600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:\SBA\Office Operations\OSBA Web Page\Web Site\SBA Logo (Left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91200"/>
            <a:ext cx="2130136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b="1" dirty="0" smtClean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PENNSYLVANIA’S </a:t>
            </a:r>
            <a:r>
              <a:rPr lang="en-US" sz="2000" b="1" cap="all" dirty="0" smtClean="0">
                <a:solidFill>
                  <a:srgbClr val="0033CC"/>
                </a:solidFill>
              </a:rPr>
              <a:t>PUC-OCA-OSBA </a:t>
            </a:r>
            <a:r>
              <a:rPr lang="en-US" sz="2000" b="1" cap="all" dirty="0">
                <a:solidFill>
                  <a:srgbClr val="0033CC"/>
                </a:solidFill>
              </a:rPr>
              <a:t>Outreach </a:t>
            </a:r>
            <a:r>
              <a:rPr lang="en-US" sz="2000" b="1" cap="all" dirty="0" smtClean="0">
                <a:solidFill>
                  <a:srgbClr val="0033CC"/>
                </a:solidFill>
              </a:rPr>
              <a:t>Initiative</a:t>
            </a:r>
          </a:p>
          <a:p>
            <a:pPr marL="0" indent="0" algn="ctr">
              <a:buNone/>
            </a:pPr>
            <a:endParaRPr lang="en-US" sz="1000" b="1" cap="all" dirty="0" smtClean="0">
              <a:solidFill>
                <a:srgbClr val="0033CC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Initiative </a:t>
            </a:r>
            <a:r>
              <a:rPr lang="en-US" sz="1600" dirty="0" smtClean="0">
                <a:solidFill>
                  <a:srgbClr val="0033CC"/>
                </a:solidFill>
              </a:rPr>
              <a:t>is the “brain child” </a:t>
            </a:r>
            <a:r>
              <a:rPr lang="en-US" sz="1600" dirty="0">
                <a:solidFill>
                  <a:srgbClr val="0033CC"/>
                </a:solidFill>
              </a:rPr>
              <a:t>of former PA PUC Commissioner Pamela </a:t>
            </a:r>
            <a:r>
              <a:rPr lang="en-US" sz="1600" dirty="0" smtClean="0">
                <a:solidFill>
                  <a:srgbClr val="0033CC"/>
                </a:solidFill>
              </a:rPr>
              <a:t>Witmer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rgbClr val="0033CC"/>
                </a:solidFill>
              </a:rPr>
              <a:t>Note: Former Commission Witmer remains active </a:t>
            </a:r>
            <a:r>
              <a:rPr lang="en-US" sz="1400" i="1" dirty="0">
                <a:solidFill>
                  <a:srgbClr val="0033CC"/>
                </a:solidFill>
              </a:rPr>
              <a:t>in the </a:t>
            </a:r>
            <a:r>
              <a:rPr lang="en-US" sz="1400" i="1" dirty="0" smtClean="0">
                <a:solidFill>
                  <a:srgbClr val="0033CC"/>
                </a:solidFill>
              </a:rPr>
              <a:t>NARUC - recently appointed </a:t>
            </a:r>
            <a:r>
              <a:rPr lang="en-US" sz="1400" i="1" dirty="0">
                <a:solidFill>
                  <a:srgbClr val="0033CC"/>
                </a:solidFill>
              </a:rPr>
              <a:t>to </a:t>
            </a:r>
            <a:r>
              <a:rPr lang="en-US" sz="1400" i="1" dirty="0" smtClean="0">
                <a:solidFill>
                  <a:srgbClr val="0033CC"/>
                </a:solidFill>
              </a:rPr>
              <a:t>NARUC’s Department </a:t>
            </a:r>
            <a:r>
              <a:rPr lang="en-US" sz="1400" i="1" dirty="0">
                <a:solidFill>
                  <a:srgbClr val="0033CC"/>
                </a:solidFill>
              </a:rPr>
              <a:t>of Energy </a:t>
            </a:r>
            <a:r>
              <a:rPr lang="en-US" sz="1400" i="1" dirty="0" smtClean="0">
                <a:solidFill>
                  <a:srgbClr val="0033CC"/>
                </a:solidFill>
              </a:rPr>
              <a:t>Natural Gas </a:t>
            </a:r>
            <a:r>
              <a:rPr lang="en-US" sz="1400" i="1" dirty="0">
                <a:solidFill>
                  <a:srgbClr val="0033CC"/>
                </a:solidFill>
              </a:rPr>
              <a:t>I</a:t>
            </a:r>
            <a:r>
              <a:rPr lang="en-US" sz="1400" i="1" dirty="0" smtClean="0">
                <a:solidFill>
                  <a:srgbClr val="0033CC"/>
                </a:solidFill>
              </a:rPr>
              <a:t>nfrastructure Technical Partnership. She is also an accomplished member </a:t>
            </a:r>
            <a:r>
              <a:rPr lang="en-US" sz="1400" i="1" dirty="0">
                <a:solidFill>
                  <a:srgbClr val="0033CC"/>
                </a:solidFill>
              </a:rPr>
              <a:t>of the </a:t>
            </a:r>
            <a:r>
              <a:rPr lang="en-US" sz="1400" i="1" dirty="0" smtClean="0">
                <a:solidFill>
                  <a:srgbClr val="0033CC"/>
                </a:solidFill>
              </a:rPr>
              <a:t>NARUC Energy </a:t>
            </a:r>
            <a:r>
              <a:rPr lang="en-US" sz="1400" i="1" dirty="0">
                <a:solidFill>
                  <a:srgbClr val="0033CC"/>
                </a:solidFill>
              </a:rPr>
              <a:t>Resources &amp; Environment and Critical Infrastructure Committees</a:t>
            </a:r>
            <a:endParaRPr lang="en-US" sz="1400" i="1" dirty="0" smtClean="0">
              <a:solidFill>
                <a:srgbClr val="0033CC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Quarterly, </a:t>
            </a:r>
            <a:r>
              <a:rPr lang="en-US" sz="1600" dirty="0">
                <a:solidFill>
                  <a:srgbClr val="0033CC"/>
                </a:solidFill>
              </a:rPr>
              <a:t>informal </a:t>
            </a:r>
            <a:r>
              <a:rPr lang="en-US" sz="1600" dirty="0" smtClean="0">
                <a:solidFill>
                  <a:srgbClr val="0033CC"/>
                </a:solidFill>
              </a:rPr>
              <a:t>2-hour collaborations </a:t>
            </a:r>
            <a:r>
              <a:rPr lang="en-US" sz="1600" dirty="0">
                <a:solidFill>
                  <a:srgbClr val="0033CC"/>
                </a:solidFill>
              </a:rPr>
              <a:t>with PUC staff and statutory </a:t>
            </a:r>
            <a:r>
              <a:rPr lang="en-US" sz="1600" dirty="0" smtClean="0">
                <a:solidFill>
                  <a:srgbClr val="0033CC"/>
                </a:solidFill>
              </a:rPr>
              <a:t>advocates, including: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33CC"/>
                </a:solidFill>
              </a:rPr>
              <a:t>PA Office of Consumer Advocate (OCA); and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33CC"/>
                </a:solidFill>
              </a:rPr>
              <a:t>PA OSBA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Practical discussions </a:t>
            </a:r>
            <a:r>
              <a:rPr lang="en-US" sz="1600" dirty="0">
                <a:solidFill>
                  <a:srgbClr val="0033CC"/>
                </a:solidFill>
              </a:rPr>
              <a:t>on procedural issues </a:t>
            </a:r>
            <a:r>
              <a:rPr lang="en-US" sz="1600" dirty="0" smtClean="0">
                <a:solidFill>
                  <a:srgbClr val="0033CC"/>
                </a:solidFill>
              </a:rPr>
              <a:t>and substantive </a:t>
            </a:r>
            <a:r>
              <a:rPr lang="en-US" sz="1600" dirty="0">
                <a:solidFill>
                  <a:srgbClr val="0033CC"/>
                </a:solidFill>
              </a:rPr>
              <a:t>policy </a:t>
            </a:r>
            <a:r>
              <a:rPr lang="en-US" sz="1600" dirty="0" smtClean="0">
                <a:solidFill>
                  <a:srgbClr val="0033CC"/>
                </a:solidFill>
              </a:rPr>
              <a:t>issues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Provides statutory advocates </a:t>
            </a:r>
            <a:r>
              <a:rPr lang="en-US" sz="1600" dirty="0">
                <a:solidFill>
                  <a:srgbClr val="0033CC"/>
                </a:solidFill>
              </a:rPr>
              <a:t>with </a:t>
            </a:r>
            <a:r>
              <a:rPr lang="en-US" sz="1600" dirty="0" smtClean="0">
                <a:solidFill>
                  <a:srgbClr val="0033CC"/>
                </a:solidFill>
              </a:rPr>
              <a:t>direct access to the PUC (</a:t>
            </a:r>
            <a:r>
              <a:rPr lang="en-US" sz="1600" i="1" dirty="0" smtClean="0">
                <a:solidFill>
                  <a:srgbClr val="0033CC"/>
                </a:solidFill>
              </a:rPr>
              <a:t>similar to utility company government affairs professionals</a:t>
            </a:r>
            <a:r>
              <a:rPr lang="en-US" sz="1600" dirty="0" smtClean="0">
                <a:solidFill>
                  <a:srgbClr val="0033CC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srgbClr val="0033C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srgbClr val="0033C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b="1" cap="small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endParaRPr lang="en-US" sz="1600" b="1" cap="small" dirty="0"/>
          </a:p>
        </p:txBody>
      </p:sp>
      <p:pic>
        <p:nvPicPr>
          <p:cNvPr id="1027" name="Picture 3" descr="R:\SBA\Office Operations\OSBA Web Page\Web Site\2015 OSBA Website\OSBA Website Banner Proposal_0925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3632"/>
            <a:ext cx="8610600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:\SBA\Office Operations\OSBA Web Page\Web Site\SBA Logo (Left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96714"/>
            <a:ext cx="2130136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33CC"/>
                </a:solidFill>
              </a:rPr>
              <a:t>PENNSYLVANIA’S </a:t>
            </a:r>
            <a:r>
              <a:rPr lang="en-US" sz="2000" b="1" cap="all" dirty="0">
                <a:solidFill>
                  <a:srgbClr val="0033CC"/>
                </a:solidFill>
              </a:rPr>
              <a:t>PUC-OCA-OSBA Outreach Initiative</a:t>
            </a:r>
          </a:p>
          <a:p>
            <a:pPr marL="0" indent="0" algn="ctr">
              <a:buNone/>
            </a:pPr>
            <a:endParaRPr lang="en-US" sz="1000" b="1" dirty="0" smtClean="0">
              <a:solidFill>
                <a:srgbClr val="0033CC"/>
              </a:solidFill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33CC"/>
                </a:solidFill>
              </a:rPr>
              <a:t>Example Agenda Items include: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33CC"/>
                </a:solidFill>
              </a:rPr>
              <a:t>Utility/energy-related legislative </a:t>
            </a:r>
            <a:r>
              <a:rPr lang="en-US" sz="1500" dirty="0">
                <a:solidFill>
                  <a:srgbClr val="0033CC"/>
                </a:solidFill>
              </a:rPr>
              <a:t>and policy </a:t>
            </a:r>
            <a:r>
              <a:rPr lang="en-US" sz="1500" dirty="0" smtClean="0">
                <a:solidFill>
                  <a:srgbClr val="0033CC"/>
                </a:solidFill>
              </a:rPr>
              <a:t>updates</a:t>
            </a:r>
            <a:r>
              <a:rPr lang="en-US" sz="1500" dirty="0" smtClean="0">
                <a:solidFill>
                  <a:srgbClr val="0033CC"/>
                </a:solidFill>
              </a:rPr>
              <a:t>;</a:t>
            </a:r>
            <a:endParaRPr lang="en-US" sz="1500" dirty="0" smtClean="0">
              <a:solidFill>
                <a:srgbClr val="0033CC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33CC"/>
                </a:solidFill>
              </a:rPr>
              <a:t>I</a:t>
            </a:r>
            <a:r>
              <a:rPr lang="en-US" sz="1500" dirty="0" smtClean="0">
                <a:solidFill>
                  <a:srgbClr val="0033CC"/>
                </a:solidFill>
              </a:rPr>
              <a:t>ntroduction </a:t>
            </a:r>
            <a:r>
              <a:rPr lang="en-US" sz="1500" dirty="0">
                <a:solidFill>
                  <a:srgbClr val="0033CC"/>
                </a:solidFill>
              </a:rPr>
              <a:t>of new PUC </a:t>
            </a:r>
            <a:r>
              <a:rPr lang="en-US" sz="1500" dirty="0" smtClean="0">
                <a:solidFill>
                  <a:srgbClr val="0033CC"/>
                </a:solidFill>
              </a:rPr>
              <a:t>staff and/or operational procedures;</a:t>
            </a:r>
            <a:endParaRPr lang="en-US" sz="1500" dirty="0">
              <a:solidFill>
                <a:srgbClr val="0033CC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33CC"/>
                </a:solidFill>
              </a:rPr>
              <a:t>Updates on Office of Competitive Market Oversight activities;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33CC"/>
                </a:solidFill>
              </a:rPr>
              <a:t>Discussion of small business self-representation vs. </a:t>
            </a:r>
            <a:r>
              <a:rPr lang="en-US" sz="1500" dirty="0" smtClean="0">
                <a:solidFill>
                  <a:srgbClr val="0033CC"/>
                </a:solidFill>
              </a:rPr>
              <a:t>attorney requirement;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33CC"/>
                </a:solidFill>
              </a:rPr>
              <a:t>Discussion/recommendations for improvement of Small </a:t>
            </a:r>
            <a:r>
              <a:rPr lang="en-US" sz="1500" dirty="0">
                <a:solidFill>
                  <a:srgbClr val="0033CC"/>
                </a:solidFill>
              </a:rPr>
              <a:t>B</a:t>
            </a:r>
            <a:r>
              <a:rPr lang="en-US" sz="1500" dirty="0" smtClean="0">
                <a:solidFill>
                  <a:srgbClr val="0033CC"/>
                </a:solidFill>
              </a:rPr>
              <a:t>usiness Mediation </a:t>
            </a:r>
            <a:r>
              <a:rPr lang="en-US" sz="1500" dirty="0" smtClean="0">
                <a:solidFill>
                  <a:srgbClr val="0033CC"/>
                </a:solidFill>
              </a:rPr>
              <a:t>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33CC"/>
                </a:solidFill>
              </a:rPr>
              <a:t>Discussion of</a:t>
            </a:r>
            <a:r>
              <a:rPr lang="en-US" sz="1500" dirty="0" smtClean="0">
                <a:solidFill>
                  <a:srgbClr val="0033CC"/>
                </a:solidFill>
              </a:rPr>
              <a:t> </a:t>
            </a:r>
            <a:r>
              <a:rPr lang="en-US" sz="1500" dirty="0" smtClean="0">
                <a:solidFill>
                  <a:srgbClr val="0033CC"/>
                </a:solidFill>
              </a:rPr>
              <a:t>procedural schedules, inclusion of “redlined” compliance tariffs, waiver </a:t>
            </a:r>
            <a:r>
              <a:rPr lang="en-US" sz="1500" dirty="0">
                <a:solidFill>
                  <a:srgbClr val="0033CC"/>
                </a:solidFill>
              </a:rPr>
              <a:t>of service by registered/certified </a:t>
            </a:r>
            <a:r>
              <a:rPr lang="en-US" sz="1500" dirty="0" smtClean="0">
                <a:solidFill>
                  <a:srgbClr val="0033CC"/>
                </a:solidFill>
              </a:rPr>
              <a:t>mail, finality </a:t>
            </a:r>
            <a:r>
              <a:rPr lang="en-US" sz="1500" dirty="0">
                <a:solidFill>
                  <a:srgbClr val="0033CC"/>
                </a:solidFill>
              </a:rPr>
              <a:t>of </a:t>
            </a:r>
            <a:r>
              <a:rPr lang="en-US" sz="1500" dirty="0" smtClean="0">
                <a:solidFill>
                  <a:srgbClr val="0033CC"/>
                </a:solidFill>
              </a:rPr>
              <a:t>orders,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33CC"/>
                </a:solidFill>
              </a:rPr>
              <a:t>Dialogue and/or analysis of statewide pipeline </a:t>
            </a:r>
            <a:r>
              <a:rPr lang="en-US" sz="1500" dirty="0">
                <a:solidFill>
                  <a:srgbClr val="0033CC"/>
                </a:solidFill>
              </a:rPr>
              <a:t>replacement </a:t>
            </a:r>
            <a:r>
              <a:rPr lang="en-US" sz="1500" dirty="0" smtClean="0">
                <a:solidFill>
                  <a:srgbClr val="0033CC"/>
                </a:solidFill>
              </a:rPr>
              <a:t>and repair activities;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33CC"/>
                </a:solidFill>
              </a:rPr>
              <a:t>Multitude of roundtable discussions </a:t>
            </a:r>
            <a:r>
              <a:rPr lang="en-US" sz="1500" dirty="0" smtClean="0">
                <a:solidFill>
                  <a:srgbClr val="0033CC"/>
                </a:solidFill>
              </a:rPr>
              <a:t>on issues such as: </a:t>
            </a:r>
            <a:r>
              <a:rPr lang="en-US" sz="1500" dirty="0">
                <a:solidFill>
                  <a:srgbClr val="0033CC"/>
                </a:solidFill>
              </a:rPr>
              <a:t>i</a:t>
            </a:r>
            <a:r>
              <a:rPr lang="en-US" sz="1500" dirty="0" smtClean="0">
                <a:solidFill>
                  <a:srgbClr val="0033CC"/>
                </a:solidFill>
              </a:rPr>
              <a:t>mplementation </a:t>
            </a:r>
            <a:r>
              <a:rPr lang="en-US" sz="1500" dirty="0" smtClean="0">
                <a:solidFill>
                  <a:srgbClr val="0033CC"/>
                </a:solidFill>
              </a:rPr>
              <a:t>of </a:t>
            </a:r>
            <a:r>
              <a:rPr lang="en-US" sz="1500" dirty="0" smtClean="0">
                <a:solidFill>
                  <a:srgbClr val="0033CC"/>
                </a:solidFill>
              </a:rPr>
              <a:t>Alternative </a:t>
            </a:r>
            <a:r>
              <a:rPr lang="en-US" sz="1500" dirty="0">
                <a:solidFill>
                  <a:srgbClr val="0033CC"/>
                </a:solidFill>
              </a:rPr>
              <a:t>Energy Portfolio Standards Act of 2004 </a:t>
            </a:r>
            <a:r>
              <a:rPr lang="en-US" sz="1500" dirty="0" smtClean="0">
                <a:solidFill>
                  <a:srgbClr val="0033CC"/>
                </a:solidFill>
              </a:rPr>
              <a:t>with regard to net metering, </a:t>
            </a:r>
            <a:r>
              <a:rPr lang="en-US" sz="1500" dirty="0" smtClean="0">
                <a:solidFill>
                  <a:srgbClr val="0033CC"/>
                </a:solidFill>
              </a:rPr>
              <a:t>changes </a:t>
            </a:r>
            <a:r>
              <a:rPr lang="en-US" sz="1500" dirty="0">
                <a:solidFill>
                  <a:srgbClr val="0033CC"/>
                </a:solidFill>
              </a:rPr>
              <a:t>at PJM, reinstating small troubled water task force, eligible telecommunications carriers </a:t>
            </a:r>
            <a:r>
              <a:rPr lang="en-US" sz="1500" dirty="0" smtClean="0">
                <a:solidFill>
                  <a:srgbClr val="0033CC"/>
                </a:solidFill>
              </a:rPr>
              <a:t>certification, and </a:t>
            </a:r>
            <a:r>
              <a:rPr lang="en-US" sz="1500" dirty="0">
                <a:solidFill>
                  <a:srgbClr val="0033CC"/>
                </a:solidFill>
              </a:rPr>
              <a:t>use of federal USF </a:t>
            </a:r>
            <a:r>
              <a:rPr lang="en-US" sz="1500" dirty="0" smtClean="0">
                <a:solidFill>
                  <a:srgbClr val="0033CC"/>
                </a:solidFill>
              </a:rPr>
              <a:t>funds.</a:t>
            </a:r>
            <a:endParaRPr lang="en-US" sz="2000" b="1" dirty="0" smtClean="0">
              <a:solidFill>
                <a:srgbClr val="0033CC"/>
              </a:solidFill>
            </a:endParaRPr>
          </a:p>
          <a:p>
            <a:pPr marL="0" lvl="0" indent="0">
              <a:buNone/>
            </a:pPr>
            <a:endParaRPr lang="en-US" sz="1600" dirty="0">
              <a:solidFill>
                <a:srgbClr val="0033CC"/>
              </a:solidFill>
            </a:endParaRPr>
          </a:p>
        </p:txBody>
      </p:sp>
      <p:pic>
        <p:nvPicPr>
          <p:cNvPr id="1027" name="Picture 3" descr="R:\SBA\Office Operations\OSBA Web Page\Web Site\2015 OSBA Website\OSBA Website Banner Proposal_0925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1"/>
            <a:ext cx="8610600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:\SBA\Office Operations\OSBA Web Page\Web Site\SBA Logo (Left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64" y="5820514"/>
            <a:ext cx="2130136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33CC"/>
                </a:solidFill>
              </a:rPr>
              <a:t>PENNSYLVANIA’S </a:t>
            </a:r>
            <a:r>
              <a:rPr lang="en-US" sz="2000" b="1" cap="all" dirty="0">
                <a:solidFill>
                  <a:srgbClr val="0033CC"/>
                </a:solidFill>
              </a:rPr>
              <a:t>PUC-OCA-OSBA Outreach </a:t>
            </a:r>
            <a:r>
              <a:rPr lang="en-US" sz="2000" b="1" cap="all" dirty="0" smtClean="0">
                <a:solidFill>
                  <a:srgbClr val="0033CC"/>
                </a:solidFill>
              </a:rPr>
              <a:t>Initiative</a:t>
            </a:r>
          </a:p>
          <a:p>
            <a:pPr marL="0" indent="0" algn="ctr">
              <a:buNone/>
            </a:pPr>
            <a:endParaRPr lang="en-US" sz="1000" b="1" cap="all" dirty="0">
              <a:solidFill>
                <a:srgbClr val="0033CC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33CC"/>
                </a:solidFill>
              </a:rPr>
              <a:t>Outreach </a:t>
            </a:r>
            <a:r>
              <a:rPr lang="en-US" sz="1600" dirty="0">
                <a:solidFill>
                  <a:srgbClr val="0033CC"/>
                </a:solidFill>
              </a:rPr>
              <a:t>Initiative </a:t>
            </a:r>
            <a:r>
              <a:rPr lang="en-US" sz="1600" dirty="0" smtClean="0">
                <a:solidFill>
                  <a:srgbClr val="0033CC"/>
                </a:solidFill>
              </a:rPr>
              <a:t>Participant Survey Results:</a:t>
            </a:r>
            <a:endParaRPr lang="en-US" sz="1600" dirty="0">
              <a:solidFill>
                <a:srgbClr val="0033CC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33CC"/>
                </a:solidFill>
              </a:rPr>
              <a:t>100</a:t>
            </a:r>
            <a:r>
              <a:rPr lang="en-US" sz="1400" dirty="0" smtClean="0">
                <a:solidFill>
                  <a:srgbClr val="0033CC"/>
                </a:solidFill>
              </a:rPr>
              <a:t>% of participants </a:t>
            </a:r>
            <a:r>
              <a:rPr lang="en-US" sz="1400" dirty="0">
                <a:solidFill>
                  <a:srgbClr val="0033CC"/>
                </a:solidFill>
              </a:rPr>
              <a:t>responded that meetings are </a:t>
            </a:r>
            <a:r>
              <a:rPr lang="en-US" sz="1400" dirty="0" smtClean="0">
                <a:solidFill>
                  <a:srgbClr val="0033CC"/>
                </a:solidFill>
              </a:rPr>
              <a:t>a productive </a:t>
            </a:r>
            <a:r>
              <a:rPr lang="en-US" sz="1400" dirty="0">
                <a:solidFill>
                  <a:srgbClr val="0033CC"/>
                </a:solidFill>
              </a:rPr>
              <a:t>use of </a:t>
            </a:r>
            <a:r>
              <a:rPr lang="en-US" sz="1400" dirty="0" smtClean="0">
                <a:solidFill>
                  <a:srgbClr val="0033CC"/>
                </a:solidFill>
              </a:rPr>
              <a:t>time, allowing </a:t>
            </a:r>
            <a:r>
              <a:rPr lang="en-US" sz="1400" dirty="0" smtClean="0">
                <a:solidFill>
                  <a:srgbClr val="0033CC"/>
                </a:solidFill>
              </a:rPr>
              <a:t>collaborative </a:t>
            </a:r>
            <a:r>
              <a:rPr lang="en-US" sz="1400" dirty="0">
                <a:solidFill>
                  <a:srgbClr val="0033CC"/>
                </a:solidFill>
              </a:rPr>
              <a:t>objectives to be </a:t>
            </a:r>
            <a:r>
              <a:rPr lang="en-US" sz="1400" dirty="0" smtClean="0">
                <a:solidFill>
                  <a:srgbClr val="0033CC"/>
                </a:solidFill>
              </a:rPr>
              <a:t>successfully achieved and/or exceeded.</a:t>
            </a:r>
            <a:endParaRPr lang="en-US" sz="1400" dirty="0">
              <a:solidFill>
                <a:srgbClr val="0033CC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33CC"/>
                </a:solidFill>
              </a:rPr>
              <a:t>100% </a:t>
            </a:r>
            <a:r>
              <a:rPr lang="en-US" sz="1400" dirty="0" smtClean="0">
                <a:solidFill>
                  <a:srgbClr val="0033CC"/>
                </a:solidFill>
              </a:rPr>
              <a:t>responded </a:t>
            </a:r>
            <a:r>
              <a:rPr lang="en-US" sz="1400" dirty="0">
                <a:solidFill>
                  <a:srgbClr val="0033CC"/>
                </a:solidFill>
              </a:rPr>
              <a:t>that </a:t>
            </a:r>
            <a:r>
              <a:rPr lang="en-US" sz="1400" dirty="0" smtClean="0">
                <a:solidFill>
                  <a:srgbClr val="0033CC"/>
                </a:solidFill>
              </a:rPr>
              <a:t>they believed their voices were heard and valued. (Note: for </a:t>
            </a:r>
            <a:r>
              <a:rPr lang="en-US" sz="1400" dirty="0">
                <a:solidFill>
                  <a:srgbClr val="0033CC"/>
                </a:solidFill>
              </a:rPr>
              <a:t>a collaborative to </a:t>
            </a:r>
            <a:r>
              <a:rPr lang="en-US" sz="1400" dirty="0" smtClean="0">
                <a:solidFill>
                  <a:srgbClr val="0033CC"/>
                </a:solidFill>
              </a:rPr>
              <a:t>be successful, </a:t>
            </a:r>
            <a:r>
              <a:rPr lang="en-US" sz="1400" dirty="0">
                <a:solidFill>
                  <a:srgbClr val="0033CC"/>
                </a:solidFill>
              </a:rPr>
              <a:t>participants must </a:t>
            </a:r>
            <a:r>
              <a:rPr lang="en-US" sz="1400" dirty="0" smtClean="0">
                <a:solidFill>
                  <a:srgbClr val="0033CC"/>
                </a:solidFill>
              </a:rPr>
              <a:t>be fully engaged, </a:t>
            </a:r>
            <a:r>
              <a:rPr lang="en-US" sz="1400" dirty="0">
                <a:solidFill>
                  <a:srgbClr val="0033CC"/>
                </a:solidFill>
              </a:rPr>
              <a:t>and </a:t>
            </a:r>
            <a:r>
              <a:rPr lang="en-US" sz="1400" dirty="0" smtClean="0">
                <a:solidFill>
                  <a:srgbClr val="0033CC"/>
                </a:solidFill>
              </a:rPr>
              <a:t>feel welcomed </a:t>
            </a:r>
            <a:r>
              <a:rPr lang="en-US" sz="1400" dirty="0">
                <a:solidFill>
                  <a:srgbClr val="0033CC"/>
                </a:solidFill>
              </a:rPr>
              <a:t>to openly </a:t>
            </a:r>
            <a:r>
              <a:rPr lang="en-US" sz="1400" dirty="0" smtClean="0">
                <a:solidFill>
                  <a:srgbClr val="0033CC"/>
                </a:solidFill>
              </a:rPr>
              <a:t>participate and freely respond.)</a:t>
            </a:r>
            <a:endParaRPr lang="en-US" sz="1400" dirty="0">
              <a:solidFill>
                <a:srgbClr val="0033CC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33CC"/>
                </a:solidFill>
              </a:rPr>
              <a:t>93% </a:t>
            </a:r>
            <a:r>
              <a:rPr lang="en-US" sz="1400" dirty="0" smtClean="0">
                <a:solidFill>
                  <a:srgbClr val="0033CC"/>
                </a:solidFill>
              </a:rPr>
              <a:t>responded </a:t>
            </a:r>
            <a:r>
              <a:rPr lang="en-US" sz="1400" dirty="0">
                <a:solidFill>
                  <a:srgbClr val="0033CC"/>
                </a:solidFill>
              </a:rPr>
              <a:t>that follow-up actions were </a:t>
            </a:r>
            <a:r>
              <a:rPr lang="en-US" sz="1400" dirty="0" smtClean="0">
                <a:solidFill>
                  <a:srgbClr val="0033CC"/>
                </a:solidFill>
              </a:rPr>
              <a:t>timely implemented </a:t>
            </a:r>
            <a:r>
              <a:rPr lang="en-US" sz="1400" dirty="0">
                <a:solidFill>
                  <a:srgbClr val="0033CC"/>
                </a:solidFill>
              </a:rPr>
              <a:t>at respective agencies as a </a:t>
            </a:r>
            <a:r>
              <a:rPr lang="en-US" sz="1400" dirty="0" smtClean="0">
                <a:solidFill>
                  <a:srgbClr val="0033CC"/>
                </a:solidFill>
              </a:rPr>
              <a:t>direct result </a:t>
            </a:r>
            <a:r>
              <a:rPr lang="en-US" sz="1400" dirty="0">
                <a:solidFill>
                  <a:srgbClr val="0033CC"/>
                </a:solidFill>
              </a:rPr>
              <a:t>of </a:t>
            </a:r>
            <a:r>
              <a:rPr lang="en-US" sz="1400" dirty="0" smtClean="0">
                <a:solidFill>
                  <a:srgbClr val="0033CC"/>
                </a:solidFill>
              </a:rPr>
              <a:t>collaborative input.</a:t>
            </a:r>
            <a:endParaRPr lang="en-US" sz="1400" dirty="0">
              <a:solidFill>
                <a:srgbClr val="0033CC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33CC"/>
                </a:solidFill>
              </a:rPr>
              <a:t>Survey responses highlight the MOST EFFECTIVE ASPECTS of this new Outreach Initiative, including:</a:t>
            </a:r>
          </a:p>
          <a:p>
            <a:pPr marL="1028700" lvl="2" indent="-1714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33CC"/>
                </a:solidFill>
              </a:rPr>
              <a:t>relationship building/networking, </a:t>
            </a:r>
            <a:r>
              <a:rPr lang="en-US" sz="1400" dirty="0">
                <a:solidFill>
                  <a:srgbClr val="0033CC"/>
                </a:solidFill>
              </a:rPr>
              <a:t>sharing of interests and concerns, fostering collaboration and collective </a:t>
            </a:r>
            <a:r>
              <a:rPr lang="en-US" sz="1400" dirty="0" smtClean="0">
                <a:solidFill>
                  <a:srgbClr val="0033CC"/>
                </a:solidFill>
              </a:rPr>
              <a:t>problem-solving </a:t>
            </a:r>
            <a:r>
              <a:rPr lang="en-US" sz="1400" dirty="0">
                <a:solidFill>
                  <a:srgbClr val="0033CC"/>
                </a:solidFill>
              </a:rPr>
              <a:t>to </a:t>
            </a:r>
            <a:r>
              <a:rPr lang="en-US" sz="1400" dirty="0" smtClean="0">
                <a:solidFill>
                  <a:srgbClr val="0033CC"/>
                </a:solidFill>
              </a:rPr>
              <a:t>identify/resolve </a:t>
            </a:r>
            <a:r>
              <a:rPr lang="en-US" sz="1400" dirty="0">
                <a:solidFill>
                  <a:srgbClr val="0033CC"/>
                </a:solidFill>
              </a:rPr>
              <a:t>issues </a:t>
            </a:r>
            <a:r>
              <a:rPr lang="en-US" sz="1400" u="sng" dirty="0">
                <a:solidFill>
                  <a:srgbClr val="0033CC"/>
                </a:solidFill>
              </a:rPr>
              <a:t>before</a:t>
            </a:r>
            <a:r>
              <a:rPr lang="en-US" sz="1400" dirty="0">
                <a:solidFill>
                  <a:srgbClr val="0033CC"/>
                </a:solidFill>
              </a:rPr>
              <a:t> they arise, pulling together various groups and agencies for discussions outside </a:t>
            </a:r>
            <a:r>
              <a:rPr lang="en-US" sz="1400" dirty="0" smtClean="0">
                <a:solidFill>
                  <a:srgbClr val="0033CC"/>
                </a:solidFill>
              </a:rPr>
              <a:t>normal </a:t>
            </a:r>
            <a:r>
              <a:rPr lang="en-US" sz="1400" dirty="0">
                <a:solidFill>
                  <a:srgbClr val="0033CC"/>
                </a:solidFill>
              </a:rPr>
              <a:t>interactions, better understanding between the agencies, open dialog on a wide range of topics, </a:t>
            </a:r>
            <a:r>
              <a:rPr lang="en-US" sz="1400" dirty="0" smtClean="0">
                <a:solidFill>
                  <a:srgbClr val="0033CC"/>
                </a:solidFill>
              </a:rPr>
              <a:t>gaining perspective </a:t>
            </a:r>
            <a:r>
              <a:rPr lang="en-US" sz="1400" dirty="0">
                <a:solidFill>
                  <a:srgbClr val="0033CC"/>
                </a:solidFill>
              </a:rPr>
              <a:t>from outside PUC, clarification and explanation of procedural </a:t>
            </a:r>
            <a:r>
              <a:rPr lang="en-US" sz="1400" dirty="0" smtClean="0">
                <a:solidFill>
                  <a:srgbClr val="0033CC"/>
                </a:solidFill>
              </a:rPr>
              <a:t>rules.</a:t>
            </a:r>
            <a:endParaRPr lang="en-US" sz="1400" dirty="0">
              <a:solidFill>
                <a:srgbClr val="0033CC"/>
              </a:solidFill>
            </a:endParaRPr>
          </a:p>
        </p:txBody>
      </p:sp>
      <p:pic>
        <p:nvPicPr>
          <p:cNvPr id="1027" name="Picture 3" descr="R:\SBA\Office Operations\OSBA Web Page\Web Site\2015 OSBA Website\OSBA Website Banner Proposal_0925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1"/>
            <a:ext cx="8610600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:\SBA\Office Operations\OSBA Web Page\Web Site\SBA Logo (Left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64" y="5896714"/>
            <a:ext cx="2130136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33CC"/>
                </a:solidFill>
              </a:rPr>
              <a:t>PENNSYLVANIA OFFICE </a:t>
            </a:r>
            <a:r>
              <a:rPr lang="en-US" sz="2000" b="1" dirty="0" smtClean="0">
                <a:solidFill>
                  <a:srgbClr val="0033CC"/>
                </a:solidFill>
              </a:rPr>
              <a:t>OF SMALL </a:t>
            </a:r>
            <a:r>
              <a:rPr lang="en-US" sz="2000" b="1" dirty="0">
                <a:solidFill>
                  <a:srgbClr val="0033CC"/>
                </a:solidFill>
              </a:rPr>
              <a:t>BUSINESS </a:t>
            </a:r>
            <a:r>
              <a:rPr lang="en-US" sz="2000" b="1" dirty="0" smtClean="0">
                <a:solidFill>
                  <a:srgbClr val="0033CC"/>
                </a:solidFill>
              </a:rPr>
              <a:t>ADVOCATE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rgbClr val="0033CC"/>
              </a:solidFill>
            </a:endParaRPr>
          </a:p>
          <a:p>
            <a:pPr marL="0" indent="0" algn="ctr">
              <a:buNone/>
            </a:pPr>
            <a:endParaRPr lang="en-US" sz="1800" b="1" dirty="0" smtClean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33CC"/>
                </a:solidFill>
              </a:rPr>
              <a:t>QUESTIONS OR COMMENTS?</a:t>
            </a:r>
            <a:endParaRPr lang="en-US" sz="3600" b="1" dirty="0">
              <a:solidFill>
                <a:srgbClr val="0033CC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33CC"/>
              </a:solidFill>
            </a:endParaRPr>
          </a:p>
          <a:p>
            <a:pPr marL="0" indent="0" algn="ctr">
              <a:buNone/>
            </a:pPr>
            <a:endParaRPr lang="en-US" sz="1400" dirty="0">
              <a:solidFill>
                <a:srgbClr val="0033CC"/>
              </a:solidFill>
            </a:endParaRPr>
          </a:p>
        </p:txBody>
      </p:sp>
      <p:pic>
        <p:nvPicPr>
          <p:cNvPr id="1026" name="Picture 2" descr="R:\SBA\Office Operations\OSBA Web Page\Web Site\SBA Logo (Lef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38800"/>
            <a:ext cx="2438400" cy="72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:\SBA\Office Operations\OSBA Web Page\Web Site\2015 OSBA Website\OSBA Website Banner Proposal_0925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1"/>
            <a:ext cx="8610600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5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800" b="1" dirty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33CC"/>
                </a:solidFill>
              </a:rPr>
              <a:t>CONTACT INFORMATION</a:t>
            </a:r>
          </a:p>
          <a:p>
            <a:pPr marL="0" indent="0" algn="ctr">
              <a:buNone/>
            </a:pPr>
            <a:endParaRPr lang="en-US" sz="1800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33CC"/>
                </a:solidFill>
              </a:rPr>
              <a:t>ELIZABETH ROSE TRISCARI</a:t>
            </a:r>
            <a:endParaRPr lang="en-US" sz="1800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33CC"/>
                </a:solidFill>
              </a:rPr>
              <a:t>Deputy Small Business Advocate</a:t>
            </a:r>
          </a:p>
          <a:p>
            <a:pPr marL="0" indent="0">
              <a:buNone/>
            </a:pPr>
            <a:r>
              <a:rPr lang="en-US" sz="1800" cap="small" dirty="0" smtClean="0">
                <a:solidFill>
                  <a:srgbClr val="0033CC"/>
                </a:solidFill>
              </a:rPr>
              <a:t>Pennsylvania Office of Small Business Advocate</a:t>
            </a:r>
          </a:p>
          <a:p>
            <a:pPr marL="0" indent="0">
              <a:buNone/>
            </a:pPr>
            <a:r>
              <a:rPr lang="en-US" sz="1800" cap="small" dirty="0" smtClean="0">
                <a:solidFill>
                  <a:srgbClr val="0033CC"/>
                </a:solidFill>
              </a:rPr>
              <a:t>300 North Second Street, Suite 202</a:t>
            </a:r>
          </a:p>
          <a:p>
            <a:pPr marL="0" indent="0">
              <a:buNone/>
            </a:pPr>
            <a:r>
              <a:rPr lang="en-US" sz="1800" cap="small" dirty="0" smtClean="0">
                <a:solidFill>
                  <a:srgbClr val="0033CC"/>
                </a:solidFill>
              </a:rPr>
              <a:t>(717) 783-2525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CC"/>
                </a:solidFill>
                <a:hlinkClick r:id="rId2"/>
              </a:rPr>
              <a:t>etriscari@pa.gov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026" name="Picture 2" descr="R:\SBA\Office Operations\OSBA Web Page\Web Site\SBA Logo (Left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09036"/>
            <a:ext cx="3048000" cy="93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:\SBA\Office Operations\OSBA Web Page\Web Site\2015 OSBA Website\OSBA Website Banner Proposal_0925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1"/>
            <a:ext cx="8610600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PPL theme">
  <a:themeElements>
    <a:clrScheme name="Harrisburg News Conference 2007 06 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rrisburg News Conference 2007 06 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rrisburg News Conference 2007 06 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risburg News Conference 2007 06 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risburg News Conference 2007 06 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risburg News Conference 2007 06 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risburg News Conference 2007 06 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risburg News Conference 2007 06 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risburg News Conference 2007 06 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risburg News Conference 2007 06 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risburg News Conference 2007 06 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risburg News Conference 2007 06 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risburg News Conference 2007 06 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risburg News Conference 2007 06 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xSourceItemID xmlns="8d91f5ab-666f-4786-ae07-c02c1257b826" xsi:nil="true"/>
    <AxSourceListID xmlns="8d91f5ab-666f-4786-ae07-c02c1257b82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A26BAA33483448E4043B52FAFCEDA" ma:contentTypeVersion="3" ma:contentTypeDescription="Create a new document." ma:contentTypeScope="" ma:versionID="ae315c609cb269fb79aa2eb225ae2e39">
  <xsd:schema xmlns:xsd="http://www.w3.org/2001/XMLSchema" xmlns:xs="http://www.w3.org/2001/XMLSchema" xmlns:p="http://schemas.microsoft.com/office/2006/metadata/properties" xmlns:ns2="8d91f5ab-666f-4786-ae07-c02c1257b826" targetNamespace="http://schemas.microsoft.com/office/2006/metadata/properties" ma:root="true" ma:fieldsID="7598fcf0518d0bc797b3f568067c926e" ns2:_="">
    <xsd:import namespace="8d91f5ab-666f-4786-ae07-c02c1257b826"/>
    <xsd:element name="properties">
      <xsd:complexType>
        <xsd:sequence>
          <xsd:element name="documentManagement">
            <xsd:complexType>
              <xsd:all>
                <xsd:element ref="ns2:AxSourceListID" minOccurs="0"/>
                <xsd:element ref="ns2:AxSourceItem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1f5ab-666f-4786-ae07-c02c1257b826" elementFormDefault="qualified">
    <xsd:import namespace="http://schemas.microsoft.com/office/2006/documentManagement/types"/>
    <xsd:import namespace="http://schemas.microsoft.com/office/infopath/2007/PartnerControls"/>
    <xsd:element name="AxSourceListID" ma:index="8" nillable="true" ma:displayName="AxSourceListID" ma:hidden="true" ma:internalName="AxSourceListID">
      <xsd:simpleType>
        <xsd:restriction base="dms:Unknown"/>
      </xsd:simpleType>
    </xsd:element>
    <xsd:element name="AxSourceItemID" ma:index="9" nillable="true" ma:displayName="AxSourceItemID" ma:hidden="true" ma:internalName="AxSourceItem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710E7B-8858-48CC-A199-7801B6C3E8B8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d91f5ab-666f-4786-ae07-c02c1257b826"/>
  </ds:schemaRefs>
</ds:datastoreItem>
</file>

<file path=customXml/itemProps2.xml><?xml version="1.0" encoding="utf-8"?>
<ds:datastoreItem xmlns:ds="http://schemas.openxmlformats.org/officeDocument/2006/customXml" ds:itemID="{4A99B18B-8DD7-4487-BF30-4518E37BA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91f5ab-666f-4786-ae07-c02c1257b8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B077E6-567D-47C0-8430-0C5E930EEE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PPL theme</Template>
  <TotalTime>5194</TotalTime>
  <Words>946</Words>
  <Application>Microsoft Office PowerPoint</Application>
  <PresentationFormat>On-screen Show (4:3)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Blue PPL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Acquisition cost</dc:title>
  <dc:creator>METG</dc:creator>
  <cp:lastModifiedBy>Elizabeth Triscari</cp:lastModifiedBy>
  <cp:revision>811</cp:revision>
  <cp:lastPrinted>2015-09-23T17:57:53Z</cp:lastPrinted>
  <dcterms:created xsi:type="dcterms:W3CDTF">2014-07-14T19:27:39Z</dcterms:created>
  <dcterms:modified xsi:type="dcterms:W3CDTF">2016-06-10T20:24:22Z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0x010100B93A26BAA33483448E4043B52FAFCEDA</vt:lpwstr>
  </property>
</Properties>
</file>