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02" r:id="rId1"/>
    <p:sldMasterId id="2147484837" r:id="rId2"/>
  </p:sldMasterIdLst>
  <p:notesMasterIdLst>
    <p:notesMasterId r:id="rId15"/>
  </p:notesMasterIdLst>
  <p:sldIdLst>
    <p:sldId id="492" r:id="rId3"/>
    <p:sldId id="574" r:id="rId4"/>
    <p:sldId id="582" r:id="rId5"/>
    <p:sldId id="485" r:id="rId6"/>
    <p:sldId id="583" r:id="rId7"/>
    <p:sldId id="584" r:id="rId8"/>
    <p:sldId id="567" r:id="rId9"/>
    <p:sldId id="579" r:id="rId10"/>
    <p:sldId id="560" r:id="rId11"/>
    <p:sldId id="580" r:id="rId12"/>
    <p:sldId id="581" r:id="rId13"/>
    <p:sldId id="52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86D"/>
    <a:srgbClr val="0099FF"/>
    <a:srgbClr val="72AF2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88636" autoAdjust="0"/>
  </p:normalViewPr>
  <p:slideViewPr>
    <p:cSldViewPr>
      <p:cViewPr>
        <p:scale>
          <a:sx n="75" d="100"/>
          <a:sy n="75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FEE36-4ECB-46FD-AABC-9E1FAE3896D5}" type="datetimeFigureOut">
              <a:rPr lang="en-US"/>
              <a:pPr>
                <a:defRPr/>
              </a:pPr>
              <a:t>6/19/2016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18D689-C0D8-4A97-88CC-CAA846F31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47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F1823-DBB9-4B4D-B7FA-C70F37CBA0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A130B-FE26-43E1-9F8C-2F4D16CA91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86599-8B87-4F58-B6DC-EAEC4B3BE7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2DD85-94F2-4241-99A9-9C1BF9FA27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33728-C999-4A05-8CC7-E091FC1959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3B709-614A-4D5E-8078-B512FCAEFA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E8EE9-0592-4DE0-90A6-1A8B14AE81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4048" y="1783081"/>
            <a:ext cx="7357534" cy="4303059"/>
          </a:xfrm>
        </p:spPr>
        <p:txBody>
          <a:bodyPr/>
          <a:lstStyle>
            <a:lvl1pPr marL="407988" indent="-344488">
              <a:buFont typeface="Wingdings" charset="2"/>
              <a:buChar char="§"/>
              <a:defRPr sz="2500">
                <a:solidFill>
                  <a:srgbClr val="01354B"/>
                </a:solidFill>
                <a:latin typeface="Cambria" panose="02040503050406030204" pitchFamily="18" charset="0"/>
              </a:defRPr>
            </a:lvl1pPr>
            <a:lvl2pPr marL="665163" indent="-255588">
              <a:buFont typeface="Arial"/>
              <a:buChar char="•"/>
              <a:defRPr sz="2200">
                <a:solidFill>
                  <a:srgbClr val="01354B"/>
                </a:solidFill>
                <a:latin typeface="Cambria" panose="02040503050406030204" pitchFamily="18" charset="0"/>
              </a:defRPr>
            </a:lvl2pPr>
            <a:lvl3pPr marL="912813" indent="-222250">
              <a:buSzPct val="75000"/>
              <a:buFont typeface="Courier New"/>
              <a:buChar char="o"/>
              <a:defRPr sz="1800">
                <a:solidFill>
                  <a:srgbClr val="01354B"/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rgbClr val="01354B"/>
                </a:solidFill>
                <a:latin typeface="Cambria" panose="02040503050406030204" pitchFamily="18" charset="0"/>
              </a:defRPr>
            </a:lvl4pPr>
            <a:lvl5pPr>
              <a:defRPr sz="1400">
                <a:solidFill>
                  <a:srgbClr val="01354B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1154403"/>
          </a:xfrm>
          <a:prstGeom prst="rect">
            <a:avLst/>
          </a:prstGeom>
        </p:spPr>
      </p:pic>
      <p:pic>
        <p:nvPicPr>
          <p:cNvPr id="33810" name="Picture 18" descr="d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4" y="6300218"/>
            <a:ext cx="334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4" y="6327649"/>
            <a:ext cx="6873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E993E-802A-A045-945C-946913FC224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7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1154403"/>
          </a:xfrm>
          <a:prstGeom prst="rect">
            <a:avLst/>
          </a:prstGeom>
        </p:spPr>
      </p:pic>
      <p:pic>
        <p:nvPicPr>
          <p:cNvPr id="33810" name="Picture 18" descr="d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4" y="6300218"/>
            <a:ext cx="334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4" y="6327649"/>
            <a:ext cx="6873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5709" y="2226547"/>
            <a:ext cx="7266420" cy="28537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0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26874"/>
            <a:ext cx="7456774" cy="4661164"/>
          </a:xfrm>
        </p:spPr>
        <p:txBody>
          <a:bodyPr/>
          <a:lstStyle>
            <a:lvl1pPr marL="407988" indent="-344488">
              <a:buFont typeface="Wingdings" charset="2"/>
              <a:buChar char="§"/>
              <a:defRPr sz="2500">
                <a:solidFill>
                  <a:srgbClr val="01354B"/>
                </a:solidFill>
                <a:latin typeface="+mj-lt"/>
              </a:defRPr>
            </a:lvl1pPr>
            <a:lvl2pPr marL="627063" indent="-217488">
              <a:buFont typeface="Arial"/>
              <a:buChar char="•"/>
              <a:defRPr sz="2200">
                <a:solidFill>
                  <a:srgbClr val="01354B"/>
                </a:solidFill>
                <a:latin typeface="+mj-lt"/>
              </a:defRPr>
            </a:lvl2pPr>
            <a:lvl3pPr marL="865188" indent="-238125">
              <a:buSzPct val="75000"/>
              <a:buFont typeface="Courier New"/>
              <a:buChar char="o"/>
              <a:defRPr sz="1800">
                <a:solidFill>
                  <a:srgbClr val="01354B"/>
                </a:solidFill>
                <a:latin typeface="+mj-lt"/>
              </a:defRPr>
            </a:lvl3pPr>
            <a:lvl4pPr>
              <a:defRPr sz="1600">
                <a:solidFill>
                  <a:srgbClr val="01354B"/>
                </a:solidFill>
                <a:latin typeface="+mj-lt"/>
              </a:defRPr>
            </a:lvl4pPr>
            <a:lvl5pPr>
              <a:defRPr sz="1400">
                <a:solidFill>
                  <a:srgbClr val="01354B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7"/>
            <a:ext cx="9144000" cy="1154403"/>
          </a:xfrm>
          <a:prstGeom prst="rect">
            <a:avLst/>
          </a:prstGeom>
        </p:spPr>
      </p:pic>
      <p:pic>
        <p:nvPicPr>
          <p:cNvPr id="10" name="Picture 2" descr="DOESideImag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2" y="1411958"/>
            <a:ext cx="1008063" cy="50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6966" y="6428763"/>
            <a:ext cx="486073" cy="371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66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614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224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838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449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063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672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287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897" algn="l" defTabSz="4566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BE993E-802A-A045-945C-946913FC224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E993E-802A-A045-945C-946913FC224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298EE-872D-4260-BA0C-A53520E8DC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2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B58E-D469-4620-BA39-32EE906C2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6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CE1C-B691-4DFC-AEA0-BF01A34042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E9229-BA6E-4017-B22F-6BB4BCF19F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66226-6998-405F-AA8B-27D8F3F87D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4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A6ED8-9612-4DE8-AE2B-C2BA1DB91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2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BE503-A918-46EC-8ADC-9D767666EE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3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23D5B-28E1-4711-9A04-1F60ACBD5D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0">
              <a:schemeClr val="bg1">
                <a:alpha val="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116F0-2D39-441D-B0DA-1B01556645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732" r="5000" b="5732"/>
          <a:stretch/>
        </p:blipFill>
        <p:spPr>
          <a:xfrm>
            <a:off x="411480" y="5958840"/>
            <a:ext cx="164592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solidFill>
            <a:schemeClr val="accent3">
              <a:lumMod val="50000"/>
            </a:schemeClr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540" y="201708"/>
            <a:ext cx="6912841" cy="55805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922" tIns="40959" rIns="81922" bIns="40959" anchor="ctr"/>
          <a:lstStyle/>
          <a:p>
            <a:pPr defTabSz="456614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5637" y="470647"/>
            <a:ext cx="6511636" cy="60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411958"/>
            <a:ext cx="6511636" cy="39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403"/>
          </a:xfrm>
          <a:prstGeom prst="rect">
            <a:avLst/>
          </a:prstGeom>
        </p:spPr>
      </p:pic>
      <p:pic>
        <p:nvPicPr>
          <p:cNvPr id="7170" name="Picture 2" descr="DOESideImage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2" y="1411958"/>
            <a:ext cx="1008063" cy="50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966" y="6428763"/>
            <a:ext cx="486073" cy="371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14" fontAlgn="auto">
              <a:spcBef>
                <a:spcPts val="0"/>
              </a:spcBef>
              <a:spcAft>
                <a:spcPts val="0"/>
              </a:spcAft>
            </a:pPr>
            <a:fld id="{D9BE993E-802A-A045-945C-946913FC224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4566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8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09571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</a:defRPr>
      </a:lvl6pPr>
      <a:lvl7pPr marL="819143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</a:defRPr>
      </a:lvl7pPr>
      <a:lvl8pPr marL="1228716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</a:defRPr>
      </a:lvl8pPr>
      <a:lvl9pPr marL="163828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charset="0"/>
        </a:defRPr>
      </a:lvl9pPr>
    </p:titleStyle>
    <p:bodyStyle>
      <a:lvl1pPr marL="454025" indent="-390525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>
          <a:solidFill>
            <a:srgbClr val="01354B"/>
          </a:solidFill>
          <a:latin typeface="Cambria" panose="02040503050406030204" pitchFamily="18" charset="0"/>
          <a:ea typeface="ＭＳ Ｐゴシック" charset="0"/>
          <a:cs typeface="Cambria" panose="02040503050406030204" pitchFamily="18" charset="0"/>
        </a:defRPr>
      </a:lvl1pPr>
      <a:lvl2pPr marL="696913" indent="-211138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>
          <a:solidFill>
            <a:srgbClr val="01354B"/>
          </a:solidFill>
          <a:latin typeface="Cambria" panose="02040503050406030204" pitchFamily="18" charset="0"/>
          <a:ea typeface="ＭＳ Ｐゴシック" charset="0"/>
        </a:defRPr>
      </a:lvl2pPr>
      <a:lvl3pPr marL="971550" indent="-280988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>
          <a:solidFill>
            <a:srgbClr val="01354B"/>
          </a:solidFill>
          <a:latin typeface="Cambria" panose="02040503050406030204" pitchFamily="18" charset="0"/>
          <a:ea typeface="ＭＳ Ｐゴシック" charset="0"/>
        </a:defRPr>
      </a:lvl3pPr>
      <a:lvl4pPr marL="1427163" indent="-2825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1354B"/>
          </a:solidFill>
          <a:latin typeface="Cambria" panose="02040503050406030204" pitchFamily="18" charset="0"/>
          <a:ea typeface="ＭＳ Ｐゴシック" charset="0"/>
        </a:defRPr>
      </a:lvl4pPr>
      <a:lvl5pPr marL="1771650" indent="-2349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1354B"/>
          </a:solidFill>
          <a:latin typeface="Cambria" panose="02040503050406030204" pitchFamily="18" charset="0"/>
          <a:ea typeface="ＭＳ Ｐゴシック" charset="0"/>
        </a:defRPr>
      </a:lvl5pPr>
      <a:lvl6pPr marL="2252651" indent="-2047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662220" indent="-2047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071800" indent="-2047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481364" indent="-20478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1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43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716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287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862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434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05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577" algn="l" defTabSz="819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76200" y="4343400"/>
            <a:ext cx="8686800" cy="16764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Katrina McMurrian, CCIF Executive Director</a:t>
            </a: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National Conference of Regulatory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Attorneys</a:t>
            </a: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Hyatt Tampa Bay, Tampa, FL</a:t>
            </a:r>
          </a:p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21, 2016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76200" y="2108200"/>
            <a:ext cx="8991600" cy="190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i="1" dirty="0" smtClean="0"/>
              <a:t>Strengthening </a:t>
            </a:r>
            <a:r>
              <a:rPr lang="en-US" sz="4800" i="1" dirty="0" smtClean="0"/>
              <a:t>Key Relationships…</a:t>
            </a:r>
            <a:r>
              <a:rPr lang="en-US" sz="5400" i="1" dirty="0"/>
              <a:t/>
            </a:r>
            <a:br>
              <a:rPr lang="en-US" sz="5400" i="1" dirty="0"/>
            </a:br>
            <a:r>
              <a:rPr lang="en-US" sz="2800" dirty="0"/>
              <a:t>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and Strengthening the Process</a:t>
            </a:r>
            <a:endParaRPr lang="en-US" sz="2400" b="1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60" y="228601"/>
            <a:ext cx="357468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95300" y="4343400"/>
            <a:ext cx="81534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400" cap="none" dirty="0" smtClean="0"/>
              <a:t>CCIF Value</a:t>
            </a:r>
            <a:endParaRPr lang="en-US" sz="44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93800"/>
            <a:ext cx="85344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Brings together key people to advance dialogue on key issues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non-adversarial, safe </a:t>
            </a:r>
            <a:r>
              <a:rPr lang="en-US" sz="2800" dirty="0" smtClean="0"/>
              <a:t>environment</a:t>
            </a:r>
          </a:p>
          <a:p>
            <a:r>
              <a:rPr lang="en-US" sz="2800" dirty="0"/>
              <a:t>Gives all 3 groups a voice in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/>
              <a:t>Develops </a:t>
            </a:r>
            <a:r>
              <a:rPr lang="en-US" sz="2800" dirty="0"/>
              <a:t>consensus or at least an understanding </a:t>
            </a:r>
            <a:r>
              <a:rPr lang="en-US" sz="2800" dirty="0" smtClean="0"/>
              <a:t>and </a:t>
            </a:r>
            <a:r>
              <a:rPr lang="en-US" sz="2800" dirty="0"/>
              <a:t>appreciation of varying </a:t>
            </a:r>
            <a:r>
              <a:rPr lang="en-US" sz="2800" dirty="0" smtClean="0"/>
              <a:t>perspectives</a:t>
            </a:r>
          </a:p>
          <a:p>
            <a:r>
              <a:rPr lang="en-US" sz="2800" dirty="0"/>
              <a:t>Encourages collaboration instead of </a:t>
            </a:r>
            <a:r>
              <a:rPr lang="en-US" sz="2800" dirty="0" smtClean="0"/>
              <a:t>confrontation</a:t>
            </a:r>
          </a:p>
          <a:p>
            <a:r>
              <a:rPr lang="en-US" sz="2800" dirty="0" smtClean="0"/>
              <a:t>Strengthens key relationships . . . and the regulatory process</a:t>
            </a:r>
            <a:endParaRPr lang="en-US" sz="20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4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279400"/>
            <a:ext cx="830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cap="none" dirty="0" smtClean="0"/>
              <a:t>Benefits of Consumer Advocate Participation in CCIF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305800" cy="44958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Adds valuable </a:t>
            </a:r>
            <a:r>
              <a:rPr lang="en-US" sz="2800" dirty="0"/>
              <a:t>voice on behalf of consumer</a:t>
            </a:r>
          </a:p>
          <a:p>
            <a:pPr lvl="0"/>
            <a:r>
              <a:rPr lang="en-US" sz="2800" dirty="0" smtClean="0"/>
              <a:t>Adds experience to dialogue and credibility to results</a:t>
            </a:r>
          </a:p>
          <a:p>
            <a:pPr lvl="0"/>
            <a:r>
              <a:rPr lang="en-US" sz="2800" dirty="0" smtClean="0"/>
              <a:t>Provides opportunity to educate and become more educated on topic and on positions/rationale</a:t>
            </a:r>
          </a:p>
          <a:p>
            <a:pPr lvl="0"/>
            <a:r>
              <a:rPr lang="en-US" sz="2800" dirty="0" smtClean="0"/>
              <a:t>Promotes collaboration and civility over confrontation</a:t>
            </a:r>
          </a:p>
          <a:p>
            <a:pPr lvl="0"/>
            <a:r>
              <a:rPr lang="en-US" sz="2800" dirty="0" smtClean="0"/>
              <a:t>Establishes or strengthens relationships w/ other participants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9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 smtClean="0"/>
              <a:t>For More Info on CCIF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1"/>
            <a:ext cx="8153400" cy="41021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Email: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katrina@CCIForum.com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Phone: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615.905.1375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Website: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</a:rPr>
              <a:t>www.CCIForum.com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Twitter: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CCIForum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EE0F9F2E-B57E-48AE-A92B-B2DC6F480FA3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9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400" cap="none" dirty="0" smtClean="0"/>
              <a:t>CCIF Key Elements</a:t>
            </a:r>
            <a:endParaRPr lang="en-US" sz="44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93800"/>
            <a:ext cx="80772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 </a:t>
            </a:r>
            <a:r>
              <a:rPr lang="en-US" sz="2800" dirty="0"/>
              <a:t>core </a:t>
            </a:r>
            <a:r>
              <a:rPr lang="en-US" sz="2800" dirty="0" smtClean="0"/>
              <a:t>communities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state commissioners + </a:t>
            </a:r>
            <a:r>
              <a:rPr lang="en-US" sz="2800" dirty="0" smtClean="0"/>
              <a:t>consumer </a:t>
            </a:r>
            <a:r>
              <a:rPr lang="en-US" sz="2800" dirty="0"/>
              <a:t>advocates + electric utility </a:t>
            </a:r>
            <a:r>
              <a:rPr lang="en-US" sz="2800" dirty="0" smtClean="0"/>
              <a:t>representatives </a:t>
            </a:r>
            <a:endParaRPr lang="en-US" sz="2800" dirty="0"/>
          </a:p>
          <a:p>
            <a:r>
              <a:rPr lang="en-US" sz="2800" dirty="0" smtClean="0"/>
              <a:t>Energy topic</a:t>
            </a:r>
            <a:endParaRPr lang="en-US" sz="2800" dirty="0"/>
          </a:p>
          <a:p>
            <a:r>
              <a:rPr lang="en-US" sz="2800" dirty="0" smtClean="0"/>
              <a:t>Candid dialogue and debate</a:t>
            </a:r>
          </a:p>
          <a:p>
            <a:r>
              <a:rPr lang="en-US" sz="2800" dirty="0" smtClean="0"/>
              <a:t>Collaboration and consensus-building</a:t>
            </a:r>
          </a:p>
          <a:p>
            <a:r>
              <a:rPr lang="en-US" sz="2800" dirty="0" smtClean="0"/>
              <a:t>Report to memorialize group’s work</a:t>
            </a:r>
          </a:p>
          <a:p>
            <a:endParaRPr lang="en-US" sz="2400" dirty="0"/>
          </a:p>
          <a:p>
            <a:endParaRPr lang="en-US" sz="19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pic>
        <p:nvPicPr>
          <p:cNvPr id="1031" name="Picture 7" descr="C:\Users\Katrina\AppData\Local\Microsoft\Windows\INetCache\IE\I8K8F1YM\collabor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9289"/>
            <a:ext cx="2667000" cy="25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02920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cap="none" dirty="0" smtClean="0"/>
              <a:t>CCIF Leadership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886200" cy="48768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/>
              <a:t>CCIF Executive Committee</a:t>
            </a:r>
            <a:r>
              <a:rPr lang="en-US" sz="2400" b="1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US" sz="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Travis Kavulla</a:t>
            </a:r>
            <a:endParaRPr lang="en-US" sz="2400" dirty="0"/>
          </a:p>
          <a:p>
            <a:pPr marL="800100" lvl="2" indent="0">
              <a:buFont typeface="Arial" charset="0"/>
              <a:buNone/>
              <a:defRPr/>
            </a:pPr>
            <a:r>
              <a:rPr lang="en-US" sz="2400" i="1" dirty="0"/>
              <a:t>NARUC President </a:t>
            </a:r>
            <a:r>
              <a:rPr lang="en-US" sz="2400" i="1" dirty="0" smtClean="0"/>
              <a:t>&amp; </a:t>
            </a:r>
          </a:p>
          <a:p>
            <a:pPr marL="800100" lvl="2" indent="0">
              <a:buFont typeface="Arial" charset="0"/>
              <a:buNone/>
              <a:defRPr/>
            </a:pPr>
            <a:r>
              <a:rPr lang="en-US" sz="2400" i="1" dirty="0" smtClean="0"/>
              <a:t>MT PSC Vice Chairman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Bob Nelson</a:t>
            </a:r>
            <a:endParaRPr lang="en-US" sz="2400" dirty="0"/>
          </a:p>
          <a:p>
            <a:pPr marL="800100" lvl="2" indent="0">
              <a:buFont typeface="Arial" charset="0"/>
              <a:buNone/>
              <a:defRPr/>
            </a:pPr>
            <a:r>
              <a:rPr lang="en-US" sz="2400" i="1" dirty="0" smtClean="0"/>
              <a:t>NASUCA President &amp; </a:t>
            </a:r>
          </a:p>
          <a:p>
            <a:pPr marL="800100" lvl="2" indent="0">
              <a:buFont typeface="Arial" charset="0"/>
              <a:buNone/>
              <a:defRPr/>
            </a:pPr>
            <a:r>
              <a:rPr lang="en-US" sz="2400" i="1" dirty="0" smtClean="0"/>
              <a:t>MT Consumer Counsel</a:t>
            </a:r>
            <a:endParaRPr lang="en-US" sz="2400" dirty="0" smtClean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David </a:t>
            </a:r>
            <a:r>
              <a:rPr lang="en-US" sz="2400" b="1" i="1" dirty="0"/>
              <a:t>K. Owens</a:t>
            </a:r>
            <a:endParaRPr lang="en-US" sz="2400" dirty="0"/>
          </a:p>
          <a:p>
            <a:pPr marL="800100" lvl="2" indent="0">
              <a:buFont typeface="Arial" charset="0"/>
              <a:buNone/>
              <a:defRPr/>
            </a:pPr>
            <a:r>
              <a:rPr lang="en-US" sz="2400" i="1" dirty="0"/>
              <a:t>EEI Executive </a:t>
            </a:r>
            <a:r>
              <a:rPr lang="en-US" sz="2400" i="1" dirty="0" smtClean="0"/>
              <a:t>VP of </a:t>
            </a:r>
            <a:r>
              <a:rPr lang="en-US" sz="2400" i="1" dirty="0"/>
              <a:t>Business </a:t>
            </a:r>
            <a:r>
              <a:rPr lang="en-US" sz="2400" i="1" dirty="0" smtClean="0"/>
              <a:t>Operations &amp; Regulatory Affairs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86200" cy="48768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smtClean="0"/>
              <a:t>CCIF </a:t>
            </a:r>
            <a:r>
              <a:rPr lang="en-US" sz="2400" b="1" dirty="0"/>
              <a:t>Advisory Committee</a:t>
            </a:r>
            <a:r>
              <a:rPr lang="en-US" sz="2400" b="1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US" sz="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David Danner</a:t>
            </a:r>
            <a:r>
              <a:rPr lang="en-US" sz="2400" i="1" dirty="0" smtClean="0"/>
              <a:t>, WA UTC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Libby Jacobs</a:t>
            </a:r>
            <a:r>
              <a:rPr lang="en-US" sz="2400" i="1" dirty="0" smtClean="0"/>
              <a:t>, IA UB</a:t>
            </a:r>
            <a:endParaRPr lang="en-US" sz="2400" b="1" i="1" dirty="0" smtClean="0"/>
          </a:p>
          <a:p>
            <a:pPr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1" i="1" dirty="0" smtClean="0"/>
              <a:t>Ellen Nowak</a:t>
            </a:r>
            <a:r>
              <a:rPr lang="en-US" sz="2400" i="1" dirty="0" smtClean="0"/>
              <a:t>, PSC of WI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Simon ffitch</a:t>
            </a:r>
            <a:r>
              <a:rPr lang="en-US" sz="2400" i="1" dirty="0" smtClean="0"/>
              <a:t>, WA AGO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Elin Katz</a:t>
            </a:r>
            <a:r>
              <a:rPr lang="en-US" sz="2400" i="1" dirty="0" smtClean="0"/>
              <a:t>, CT OCC</a:t>
            </a:r>
            <a:endParaRPr lang="en-US" sz="2400" dirty="0"/>
          </a:p>
          <a:p>
            <a:pPr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1" i="1" dirty="0" smtClean="0"/>
              <a:t>J.R. Kelly</a:t>
            </a:r>
            <a:r>
              <a:rPr lang="en-US" sz="2400" i="1" dirty="0"/>
              <a:t>, </a:t>
            </a:r>
            <a:r>
              <a:rPr lang="en-US" sz="2400" i="1" dirty="0" smtClean="0"/>
              <a:t>FL OPC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/>
              <a:t>Greg Bollom</a:t>
            </a:r>
            <a:r>
              <a:rPr lang="en-US" sz="2400" i="1" dirty="0"/>
              <a:t>, Madison G&amp;E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 smtClean="0"/>
              <a:t>Wayne Harbaugh, </a:t>
            </a:r>
            <a:r>
              <a:rPr lang="en-US" sz="2400" i="1" dirty="0" smtClean="0"/>
              <a:t>BG&amp;E</a:t>
            </a:r>
            <a:endParaRPr lang="en-US" sz="2400" dirty="0"/>
          </a:p>
          <a:p>
            <a:pPr>
              <a:buFont typeface="+mj-lt"/>
              <a:buAutoNum type="arabicPeriod"/>
              <a:defRPr/>
            </a:pPr>
            <a:r>
              <a:rPr lang="en-US" sz="2400" b="1" i="1" dirty="0"/>
              <a:t>Phillip R. </a:t>
            </a:r>
            <a:r>
              <a:rPr lang="en-US" sz="2400" b="1" i="1" dirty="0" smtClean="0"/>
              <a:t>May, </a:t>
            </a:r>
            <a:r>
              <a:rPr lang="en-US" sz="2400" i="1" dirty="0" smtClean="0"/>
              <a:t>Entergy LA</a:t>
            </a:r>
            <a:endParaRPr lang="en-US" sz="2400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FC32796B-177B-4378-87F3-7CBD22C1A4A3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pic>
        <p:nvPicPr>
          <p:cNvPr id="1536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3" r="2365"/>
          <a:stretch>
            <a:fillRect/>
          </a:stretch>
        </p:blipFill>
        <p:spPr bwMode="auto">
          <a:xfrm>
            <a:off x="838970" y="3444440"/>
            <a:ext cx="608830" cy="5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0" y="1219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5925"/>
            <a:ext cx="3291840" cy="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3" y="2133600"/>
            <a:ext cx="615757" cy="6096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27525"/>
            <a:ext cx="3291840" cy="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2" y="4652704"/>
            <a:ext cx="615757" cy="5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400" cap="none" dirty="0" smtClean="0">
                <a:solidFill>
                  <a:srgbClr val="06686D"/>
                </a:solidFill>
              </a:rPr>
              <a:t>CCIF</a:t>
            </a:r>
            <a:r>
              <a:rPr lang="en-US" sz="4400" cap="none" dirty="0" smtClean="0"/>
              <a:t> Signature Process</a:t>
            </a:r>
            <a:endParaRPr lang="en-US" sz="44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Large</a:t>
            </a:r>
            <a:r>
              <a:rPr lang="en-US" sz="3200" dirty="0"/>
              <a:t>, open </a:t>
            </a:r>
            <a:r>
              <a:rPr lang="en-US" sz="3200" b="1" dirty="0"/>
              <a:t>kickoff</a:t>
            </a:r>
            <a:r>
              <a:rPr lang="en-US" sz="3200" dirty="0"/>
              <a:t> event to introduce a topic and initiate discussion among 3 groups; 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Series </a:t>
            </a:r>
            <a:r>
              <a:rPr lang="en-US" sz="3200" dirty="0"/>
              <a:t>of smaller, invitation-only </a:t>
            </a:r>
            <a:r>
              <a:rPr lang="en-US" sz="3200" b="1" dirty="0"/>
              <a:t>summits</a:t>
            </a:r>
            <a:r>
              <a:rPr lang="en-US" sz="3200" dirty="0"/>
              <a:t> where the 3 groups engage in facilitated dialogue; and </a:t>
            </a:r>
            <a:endParaRPr lang="en-US" sz="3200" dirty="0" smtClean="0"/>
          </a:p>
          <a:p>
            <a:pPr>
              <a:defRPr/>
            </a:pPr>
            <a:r>
              <a:rPr lang="en-US" sz="3200" b="1" dirty="0" smtClean="0"/>
              <a:t>Report</a:t>
            </a: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smtClean="0"/>
              <a:t>share key </a:t>
            </a:r>
            <a:r>
              <a:rPr lang="en-US" sz="3200" dirty="0"/>
              <a:t>takeaways with the broad stakeholder </a:t>
            </a:r>
            <a:r>
              <a:rPr lang="en-US" sz="3200" dirty="0" smtClean="0"/>
              <a:t>community and to serve as a foundation for </a:t>
            </a:r>
            <a:r>
              <a:rPr lang="en-US" b="1" dirty="0" smtClean="0"/>
              <a:t>outreach and additional dialogue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"/>
          <a:stretch/>
        </p:blipFill>
        <p:spPr>
          <a:xfrm>
            <a:off x="146080" y="76200"/>
            <a:ext cx="8851840" cy="576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CCIF </a:t>
            </a:r>
            <a:r>
              <a:rPr lang="en-US" dirty="0" smtClean="0"/>
              <a:t>Kickoff</a:t>
            </a:r>
            <a:endParaRPr lang="en-US" sz="44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6686D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4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862"/>
          <a:stretch/>
        </p:blipFill>
        <p:spPr>
          <a:xfrm>
            <a:off x="107950" y="65129"/>
            <a:ext cx="8928101" cy="58022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400" cap="none" dirty="0" smtClean="0"/>
              <a:t>CCIF Summits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293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7"/>
            <a:ext cx="601980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cap="none" dirty="0" smtClean="0"/>
              <a:t>CCIF Reports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781800" cy="44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Grid Modernization, July 2011</a:t>
            </a:r>
          </a:p>
          <a:p>
            <a:pPr>
              <a:defRPr/>
            </a:pPr>
            <a:r>
              <a:rPr lang="en-US" dirty="0" smtClean="0"/>
              <a:t>Regulatory Process, July 2012</a:t>
            </a:r>
          </a:p>
          <a:p>
            <a:pPr>
              <a:defRPr/>
            </a:pPr>
            <a:r>
              <a:rPr lang="en-US" dirty="0" smtClean="0"/>
              <a:t>Distributed Energy Resources, July 2013</a:t>
            </a:r>
          </a:p>
          <a:p>
            <a:pPr>
              <a:defRPr/>
            </a:pPr>
            <a:r>
              <a:rPr lang="en-US" dirty="0" smtClean="0"/>
              <a:t>Distributed Generation, July 2014</a:t>
            </a:r>
          </a:p>
          <a:p>
            <a:pPr>
              <a:defRPr/>
            </a:pPr>
            <a:r>
              <a:rPr lang="en-US" dirty="0" smtClean="0"/>
              <a:t>Evolving Distribution System, July 2015</a:t>
            </a:r>
          </a:p>
          <a:p>
            <a:pPr>
              <a:defRPr/>
            </a:pPr>
            <a:r>
              <a:rPr lang="en-US" dirty="0" smtClean="0"/>
              <a:t>Consumer Solutions, July 2016</a:t>
            </a:r>
          </a:p>
        </p:txBody>
      </p:sp>
      <p:pic>
        <p:nvPicPr>
          <p:cNvPr id="2150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8388"/>
            <a:ext cx="1981200" cy="265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83546F6E-CC1E-41EB-B3CA-0BE815F96E8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981200" cy="26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6789"/>
            <a:ext cx="1981200" cy="26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400" cap="none" dirty="0" smtClean="0"/>
              <a:t>Value of CCIF Reports</a:t>
            </a:r>
            <a:endParaRPr lang="en-US" sz="44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93800"/>
            <a:ext cx="8077200" cy="477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Demonstrate </a:t>
            </a:r>
            <a:r>
              <a:rPr lang="en-US" sz="2800" dirty="0"/>
              <a:t>leadership of 3 core </a:t>
            </a:r>
            <a:r>
              <a:rPr lang="en-US" sz="2800" dirty="0" smtClean="0"/>
              <a:t>groups</a:t>
            </a:r>
            <a:endParaRPr lang="en-US" sz="2800" dirty="0"/>
          </a:p>
          <a:p>
            <a:r>
              <a:rPr lang="en-US" sz="2800" dirty="0" smtClean="0"/>
              <a:t>Demonstrate shared support for </a:t>
            </a:r>
            <a:r>
              <a:rPr lang="en-US" sz="2800" dirty="0"/>
              <a:t>key concepts to broader stakeholder </a:t>
            </a:r>
            <a:r>
              <a:rPr lang="en-US" sz="2800" dirty="0" smtClean="0"/>
              <a:t>community</a:t>
            </a:r>
          </a:p>
          <a:p>
            <a:r>
              <a:rPr lang="en-US" sz="2800" dirty="0" smtClean="0"/>
              <a:t>Focus </a:t>
            </a:r>
            <a:r>
              <a:rPr lang="en-US" sz="2800" dirty="0"/>
              <a:t>on consumer aspects of key energy topics and often facilitate proactive consumer education &amp; </a:t>
            </a:r>
            <a:r>
              <a:rPr lang="en-US" sz="2800" dirty="0" smtClean="0"/>
              <a:t>protection</a:t>
            </a:r>
          </a:p>
          <a:p>
            <a:r>
              <a:rPr lang="en-US" sz="2800" dirty="0" smtClean="0"/>
              <a:t>Initiate</a:t>
            </a:r>
            <a:r>
              <a:rPr lang="en-US" sz="2800" dirty="0"/>
              <a:t>, inform or focus dialogue at the state level (regulatory and broader public policy dialogue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Serve as a foundation for outreach and additional dialogue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fld id="{0538C9E2-82F4-4F22-B642-7BC825284932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CCIF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of CCIF 2016 Report: </a:t>
            </a:r>
            <a:r>
              <a:rPr lang="en-US" i="1" dirty="0" smtClean="0"/>
              <a:t>Consumer Solutions</a:t>
            </a:r>
          </a:p>
          <a:p>
            <a:pPr lvl="1"/>
            <a:r>
              <a:rPr lang="en-US" dirty="0" smtClean="0"/>
              <a:t>During NARUC Summer Meetings in Nashville, TN</a:t>
            </a:r>
          </a:p>
          <a:p>
            <a:pPr lvl="1"/>
            <a:r>
              <a:rPr lang="en-US" dirty="0" smtClean="0"/>
              <a:t>Outreach and follow-up on key issues</a:t>
            </a:r>
          </a:p>
          <a:p>
            <a:r>
              <a:rPr lang="en-US" dirty="0" smtClean="0"/>
              <a:t>CCIF’s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Annual Kickoff </a:t>
            </a:r>
            <a:r>
              <a:rPr lang="en-US" dirty="0" smtClean="0"/>
              <a:t>Forum – Topic TBD</a:t>
            </a:r>
          </a:p>
          <a:p>
            <a:pPr lvl="1"/>
            <a:r>
              <a:rPr lang="en-US" dirty="0" smtClean="0"/>
              <a:t>Collocated with NARUC &amp; NASUCA Annual Meetings</a:t>
            </a:r>
          </a:p>
          <a:p>
            <a:pPr lvl="1"/>
            <a:r>
              <a:rPr lang="en-US" dirty="0" smtClean="0"/>
              <a:t>Saturday, Nov. 12</a:t>
            </a:r>
            <a:r>
              <a:rPr lang="en-US" baseline="30000" dirty="0" smtClean="0"/>
              <a:t>th</a:t>
            </a:r>
            <a:r>
              <a:rPr lang="en-US" dirty="0" smtClean="0"/>
              <a:t>, 2–5 pm, NARUC conference hotel, La Quinta,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298EE-872D-4260-BA0C-A53520E8DC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IF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WAThem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Geneva" pitchFamily="112" charset="-128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WATheme" id="{438BF082-4A55-4066-AB20-C946EEC06C66}" vid="{BC2C211D-B207-4ED9-B153-7DD8ED91A3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CCIF Template</Template>
  <TotalTime>19055</TotalTime>
  <Words>500</Words>
  <Application>Microsoft Office PowerPoint</Application>
  <PresentationFormat>On-screen Show (4:3)</PresentationFormat>
  <Paragraphs>98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CCIF Theme</vt:lpstr>
      <vt:lpstr>GWATheme</vt:lpstr>
      <vt:lpstr>Strengthening Key Relationships…  and Strengthening the Process</vt:lpstr>
      <vt:lpstr>CCIF Key Elements</vt:lpstr>
      <vt:lpstr>CCIF Leadership</vt:lpstr>
      <vt:lpstr>CCIF Signature Process</vt:lpstr>
      <vt:lpstr>CCIF Kickoff</vt:lpstr>
      <vt:lpstr>CCIF Summits</vt:lpstr>
      <vt:lpstr>CCIF Reports</vt:lpstr>
      <vt:lpstr>Value of CCIF Reports</vt:lpstr>
      <vt:lpstr>CCIF Next Steps</vt:lpstr>
      <vt:lpstr>CCIF Value</vt:lpstr>
      <vt:lpstr>Benefits of Consumer Advocate Participation in CCIF</vt:lpstr>
      <vt:lpstr>For More Info on CCIF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</dc:creator>
  <cp:lastModifiedBy>Katrina</cp:lastModifiedBy>
  <cp:revision>828</cp:revision>
  <dcterms:created xsi:type="dcterms:W3CDTF">2011-03-27T04:53:01Z</dcterms:created>
  <dcterms:modified xsi:type="dcterms:W3CDTF">2016-06-19T18:19:43Z</dcterms:modified>
</cp:coreProperties>
</file>