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72" r:id="rId4"/>
    <p:sldId id="260" r:id="rId5"/>
    <p:sldId id="259" r:id="rId6"/>
    <p:sldId id="270" r:id="rId7"/>
    <p:sldId id="267" r:id="rId8"/>
    <p:sldId id="268" r:id="rId9"/>
    <p:sldId id="262" r:id="rId10"/>
    <p:sldId id="273" r:id="rId11"/>
    <p:sldId id="275" r:id="rId12"/>
    <p:sldId id="265" r:id="rId13"/>
    <p:sldId id="263" r:id="rId14"/>
    <p:sldId id="258" r:id="rId15"/>
    <p:sldId id="276" r:id="rId16"/>
    <p:sldId id="266" r:id="rId17"/>
    <p:sldId id="278" r:id="rId18"/>
    <p:sldId id="279" r:id="rId19"/>
    <p:sldId id="283" r:id="rId20"/>
    <p:sldId id="28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0234F-6E2C-4D9B-839C-1835AF0C5B37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490-3654-485C-936A-AA5D2615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824E-83F1-4A90-91D3-0AA86C73E5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D824E-83F1-4A90-91D3-0AA86C73E5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5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4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2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9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6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5BC5-F785-4D7D-902A-409CF505316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C86D-8606-4CC9-B237-66A7DA83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7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Regulatory Policy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Karl McDermott</a:t>
            </a:r>
          </a:p>
          <a:p>
            <a:r>
              <a:rPr lang="en-US" dirty="0" smtClean="0"/>
              <a:t>Ameren Distinguished Professor University of Illinois </a:t>
            </a:r>
            <a:r>
              <a:rPr lang="en-US" dirty="0" smtClean="0"/>
              <a:t>Springfield</a:t>
            </a:r>
          </a:p>
          <a:p>
            <a:r>
              <a:rPr lang="en-US" dirty="0" smtClean="0"/>
              <a:t>Presented June 20,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0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347730"/>
            <a:ext cx="10740981" cy="63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9" y="504966"/>
            <a:ext cx="10331354" cy="56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437882"/>
            <a:ext cx="11500834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</a:t>
            </a:r>
            <a:r>
              <a:rPr lang="en-US" dirty="0" smtClean="0"/>
              <a:t>and Prices of Natural </a:t>
            </a:r>
            <a:r>
              <a:rPr lang="en-US" dirty="0"/>
              <a:t>Gas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F368-3786-410E-B9AD-C86550A7035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67" y="1240868"/>
            <a:ext cx="7666126" cy="52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280987"/>
            <a:ext cx="86677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in World 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World 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Universal Access</a:t>
            </a:r>
          </a:p>
          <a:p>
            <a:r>
              <a:rPr lang="en-US" dirty="0" smtClean="0"/>
              <a:t>Safe- </a:t>
            </a:r>
          </a:p>
          <a:p>
            <a:r>
              <a:rPr lang="en-US" dirty="0" smtClean="0"/>
              <a:t>Reliable- Deliver those </a:t>
            </a:r>
            <a:r>
              <a:rPr lang="en-US" dirty="0" smtClean="0"/>
              <a:t>Kwh/MCF </a:t>
            </a:r>
            <a:endParaRPr lang="en-US" dirty="0" smtClean="0"/>
          </a:p>
          <a:p>
            <a:r>
              <a:rPr lang="en-US" dirty="0" smtClean="0"/>
              <a:t>Affordable- Can buy </a:t>
            </a:r>
            <a:r>
              <a:rPr lang="en-US" dirty="0" smtClean="0"/>
              <a:t>Kwh/MCF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World 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Carbon Constrained world</a:t>
            </a:r>
          </a:p>
          <a:p>
            <a:r>
              <a:rPr lang="en-US" dirty="0" smtClean="0"/>
              <a:t>Electricity is going to be more expensive- affordability Access</a:t>
            </a:r>
          </a:p>
          <a:p>
            <a:r>
              <a:rPr lang="en-US" dirty="0" smtClean="0"/>
              <a:t>Attitudinally the role of consumption or conservation-optimize value</a:t>
            </a:r>
          </a:p>
          <a:p>
            <a:r>
              <a:rPr lang="en-US" dirty="0" smtClean="0"/>
              <a:t>Resilience in face of variability- the new reliable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643944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848105" imgH="8238795" progId="AcroExch.Document.11">
                  <p:embed/>
                </p:oleObj>
              </mc:Choice>
              <mc:Fallback>
                <p:oleObj name="Acrobat Document" r:id="rId3" imgW="5848105" imgH="823879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44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from world where we passively meet a customer driven demand to a world where we control Demand</a:t>
            </a:r>
            <a:endParaRPr lang="en-US" dirty="0"/>
          </a:p>
        </p:txBody>
      </p:sp>
      <p:pic>
        <p:nvPicPr>
          <p:cNvPr id="7170" name="Picture 2" descr="http://energysentry.com/img/newsletter/capacit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" y="2101756"/>
            <a:ext cx="5240741" cy="47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3.gstatic.com/images?q=tbn:ANd9GcReGyX9CEmlmFZJdfkZ-bdZBv-wlqkZ0GHOiZV0pI70AgSpdaRCAw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312" b="1"/>
          <a:stretch/>
        </p:blipFill>
        <p:spPr bwMode="auto">
          <a:xfrm>
            <a:off x="6032310" y="2292825"/>
            <a:ext cx="5909481" cy="43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Utility of the Future- Home as Power Plant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Grid as platform-the Laminar World</a:t>
            </a:r>
          </a:p>
          <a:p>
            <a:r>
              <a:rPr lang="en-US" dirty="0" smtClean="0"/>
              <a:t>Who is responsible to reliability? I think it is the Disco!</a:t>
            </a:r>
          </a:p>
          <a:p>
            <a:r>
              <a:rPr lang="en-US" dirty="0" smtClean="0"/>
              <a:t>How to price these services? LMP on distribution grid?</a:t>
            </a:r>
          </a:p>
          <a:p>
            <a:pPr lvl="1"/>
            <a:r>
              <a:rPr lang="en-US" dirty="0" smtClean="0"/>
              <a:t>ISO doesn’t want to go down to distribution level?</a:t>
            </a:r>
          </a:p>
          <a:p>
            <a:r>
              <a:rPr lang="en-US" dirty="0" smtClean="0"/>
              <a:t>Home as power plant-Prosumer?</a:t>
            </a:r>
          </a:p>
          <a:p>
            <a:r>
              <a:rPr lang="en-US" dirty="0" smtClean="0"/>
              <a:t>Utility customer partnerships</a:t>
            </a:r>
          </a:p>
          <a:p>
            <a:pPr lvl="1"/>
            <a:r>
              <a:rPr lang="en-US" dirty="0" smtClean="0"/>
              <a:t>Utility behind the meter</a:t>
            </a:r>
          </a:p>
          <a:p>
            <a:pPr lvl="2"/>
            <a:r>
              <a:rPr lang="en-US" dirty="0" smtClean="0"/>
              <a:t>Callable resources</a:t>
            </a:r>
          </a:p>
          <a:p>
            <a:pPr lvl="2"/>
            <a:r>
              <a:rPr lang="en-US" dirty="0" smtClean="0"/>
              <a:t>Dedicated resources</a:t>
            </a:r>
          </a:p>
          <a:p>
            <a:pPr lvl="2"/>
            <a:r>
              <a:rPr lang="en-US" dirty="0" smtClean="0"/>
              <a:t>Emergency 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 as Power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Investments in DG- Solar, Natural Gas, Propane, Wind</a:t>
            </a:r>
          </a:p>
          <a:p>
            <a:r>
              <a:rPr lang="en-US" dirty="0" smtClean="0"/>
              <a:t>Investments in Smart </a:t>
            </a:r>
            <a:r>
              <a:rPr lang="en-US" dirty="0"/>
              <a:t>A</a:t>
            </a:r>
            <a:r>
              <a:rPr lang="en-US" dirty="0" smtClean="0"/>
              <a:t>ppliances</a:t>
            </a:r>
          </a:p>
          <a:p>
            <a:r>
              <a:rPr lang="en-US" dirty="0" smtClean="0"/>
              <a:t>Investments in Energy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S</a:t>
            </a:r>
            <a:r>
              <a:rPr lang="en-US" dirty="0" smtClean="0"/>
              <a:t>ystems</a:t>
            </a:r>
          </a:p>
          <a:p>
            <a:r>
              <a:rPr lang="en-US" dirty="0" smtClean="0"/>
              <a:t>Investment in Battery Systems</a:t>
            </a:r>
          </a:p>
          <a:p>
            <a:r>
              <a:rPr lang="en-US" dirty="0" smtClean="0"/>
              <a:t>Investment in EV-V2G</a:t>
            </a:r>
          </a:p>
          <a:p>
            <a:r>
              <a:rPr lang="en-US" dirty="0" smtClean="0"/>
              <a:t>Investments in Home Design- Passive solar, tightening envelope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911" y="4056845"/>
            <a:ext cx="12170534" cy="1043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                        The Truth is Out There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5383369"/>
            <a:ext cx="10657268" cy="97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 smtClean="0"/>
              <a:t>     What is Really Going on in the </a:t>
            </a:r>
            <a:r>
              <a:rPr lang="en-US" altLang="en-US" sz="3200" dirty="0" smtClean="0"/>
              <a:t>Public Utility Sector</a:t>
            </a:r>
            <a:r>
              <a:rPr lang="en-US" altLang="en-US" sz="3200" dirty="0" smtClean="0"/>
              <a:t>?</a:t>
            </a:r>
            <a:endParaRPr lang="en-US" altLang="en-US" sz="3200" dirty="0"/>
          </a:p>
        </p:txBody>
      </p:sp>
      <p:pic>
        <p:nvPicPr>
          <p:cNvPr id="6" name="Picture 4" descr="i_want_to_believe-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399"/>
            <a:ext cx="4191000" cy="37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Implications for Regulation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Core and Non-Core Services?</a:t>
            </a:r>
          </a:p>
          <a:p>
            <a:r>
              <a:rPr lang="en-US" dirty="0" smtClean="0"/>
              <a:t>Open access and Imputation?</a:t>
            </a:r>
          </a:p>
          <a:p>
            <a:r>
              <a:rPr lang="en-US" dirty="0" smtClean="0"/>
              <a:t>Transactive services and menu of contracts?</a:t>
            </a:r>
          </a:p>
          <a:p>
            <a:r>
              <a:rPr lang="en-US" dirty="0" smtClean="0"/>
              <a:t>Outcome focused Regulation</a:t>
            </a:r>
          </a:p>
          <a:p>
            <a:pPr lvl="1"/>
            <a:r>
              <a:rPr lang="en-US" dirty="0" smtClean="0"/>
              <a:t>Performance or Incentive Regulation</a:t>
            </a:r>
          </a:p>
          <a:p>
            <a:pPr lvl="1"/>
            <a:r>
              <a:rPr lang="en-US" dirty="0" smtClean="0"/>
              <a:t>Metrics for Core and Non-Core</a:t>
            </a:r>
          </a:p>
          <a:p>
            <a:pPr lvl="1"/>
            <a:r>
              <a:rPr lang="en-US" dirty="0" smtClean="0"/>
              <a:t>Performance Measures</a:t>
            </a:r>
          </a:p>
          <a:p>
            <a:pPr lvl="2"/>
            <a:r>
              <a:rPr lang="en-US" dirty="0" smtClean="0"/>
              <a:t>Degree of Transactive Services</a:t>
            </a:r>
          </a:p>
          <a:p>
            <a:pPr lvl="2"/>
            <a:r>
              <a:rPr lang="en-US" dirty="0" smtClean="0"/>
              <a:t>Range of Services</a:t>
            </a:r>
          </a:p>
          <a:p>
            <a:pPr lvl="2"/>
            <a:r>
              <a:rPr lang="en-US" dirty="0" smtClean="0"/>
              <a:t>Values Customer Receives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Questions Regulators and Industry Must Face?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threat to the business as usual model of a utility?</a:t>
            </a:r>
          </a:p>
          <a:p>
            <a:r>
              <a:rPr lang="en-US" dirty="0" smtClean="0"/>
              <a:t>Is it disintermediation or refocused intermediation in the future?</a:t>
            </a:r>
          </a:p>
          <a:p>
            <a:r>
              <a:rPr lang="en-US" dirty="0" smtClean="0"/>
              <a:t>What is the role of transactive markets and how will we regulate it?</a:t>
            </a:r>
          </a:p>
          <a:p>
            <a:r>
              <a:rPr lang="en-US" dirty="0" smtClean="0"/>
              <a:t>Home as power plant is the next frontier for competition.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Declining electric intensity</a:t>
            </a:r>
          </a:p>
          <a:p>
            <a:r>
              <a:rPr lang="en-US" dirty="0" smtClean="0"/>
              <a:t>Declining load growth</a:t>
            </a:r>
          </a:p>
          <a:p>
            <a:r>
              <a:rPr lang="en-US" dirty="0" smtClean="0"/>
              <a:t>FC vs. VC</a:t>
            </a:r>
          </a:p>
          <a:p>
            <a:r>
              <a:rPr lang="en-US" dirty="0" smtClean="0"/>
              <a:t>Peak Growth vs. Total Usage</a:t>
            </a:r>
          </a:p>
          <a:p>
            <a:r>
              <a:rPr lang="en-US" dirty="0" smtClean="0"/>
              <a:t>Increasing storms and weather events</a:t>
            </a:r>
          </a:p>
          <a:p>
            <a:r>
              <a:rPr lang="en-US" dirty="0" smtClean="0"/>
              <a:t>Energy Market Evolution?</a:t>
            </a:r>
          </a:p>
          <a:p>
            <a:r>
              <a:rPr lang="en-US" dirty="0" smtClean="0"/>
              <a:t>Rise in Real Price of Energy?</a:t>
            </a:r>
          </a:p>
          <a:p>
            <a:r>
              <a:rPr lang="en-US" dirty="0" smtClean="0"/>
              <a:t>Potential for Conservation?</a:t>
            </a:r>
          </a:p>
          <a:p>
            <a:r>
              <a:rPr lang="en-US" dirty="0" smtClean="0"/>
              <a:t>Automation and Micro-technology?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 part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1829595"/>
            <a:ext cx="61626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23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R. J. Gordon Rise and Fall of American Growth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1872456"/>
            <a:ext cx="6515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34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2" y="313899"/>
            <a:ext cx="10031104" cy="61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Declining Demand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1074757" cy="48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ia.gov/forecasts/aeo/er/images/figure_9es-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8364"/>
            <a:ext cx="11649739" cy="66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Cycles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F368-3786-410E-B9AD-C86550A7035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785" r="10744" b="3796"/>
          <a:stretch>
            <a:fillRect/>
          </a:stretch>
        </p:blipFill>
        <p:spPr bwMode="auto">
          <a:xfrm>
            <a:off x="2341437" y="1402083"/>
            <a:ext cx="7295905" cy="5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84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382</Words>
  <Application>Microsoft Office PowerPoint</Application>
  <PresentationFormat>Widescreen</PresentationFormat>
  <Paragraphs>74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Acrobat Document</vt:lpstr>
      <vt:lpstr>Regulatory Policy Issues</vt:lpstr>
      <vt:lpstr>PowerPoint Presentation</vt:lpstr>
      <vt:lpstr>Scenario</vt:lpstr>
      <vt:lpstr>Gordon part 2</vt:lpstr>
      <vt:lpstr>R. J. Gordon Rise and Fall of American Growth</vt:lpstr>
      <vt:lpstr>PowerPoint Presentation</vt:lpstr>
      <vt:lpstr>Declining Demand Growth</vt:lpstr>
      <vt:lpstr>PowerPoint Presentation</vt:lpstr>
      <vt:lpstr>Climate Cycles </vt:lpstr>
      <vt:lpstr>PowerPoint Presentation</vt:lpstr>
      <vt:lpstr>PowerPoint Presentation</vt:lpstr>
      <vt:lpstr>PowerPoint Presentation</vt:lpstr>
      <vt:lpstr>Demand for and Prices of Natural Gas </vt:lpstr>
      <vt:lpstr>PowerPoint Presentation</vt:lpstr>
      <vt:lpstr>Transition in World Views</vt:lpstr>
      <vt:lpstr>PowerPoint Presentation</vt:lpstr>
      <vt:lpstr>Transition from world where we passively meet a customer driven demand to a world where we control Demand</vt:lpstr>
      <vt:lpstr>PowerPoint Presentation</vt:lpstr>
      <vt:lpstr>The Home as Power Plant</vt:lpstr>
      <vt:lpstr>PowerPoint Presentation</vt:lpstr>
      <vt:lpstr>What Are the Questions Regulators and Industry Must Face?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Policy Issues</dc:title>
  <dc:creator>Karl McDermott</dc:creator>
  <cp:lastModifiedBy>Karl McDermott</cp:lastModifiedBy>
  <cp:revision>9</cp:revision>
  <dcterms:created xsi:type="dcterms:W3CDTF">2016-04-20T14:28:14Z</dcterms:created>
  <dcterms:modified xsi:type="dcterms:W3CDTF">2016-06-14T15:53:30Z</dcterms:modified>
</cp:coreProperties>
</file>