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6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7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8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9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1" r:id="rId2"/>
    <p:sldMasterId id="2147483682" r:id="rId3"/>
    <p:sldMasterId id="2147483702" r:id="rId4"/>
    <p:sldMasterId id="2147483722" r:id="rId5"/>
    <p:sldMasterId id="2147483742" r:id="rId6"/>
    <p:sldMasterId id="2147483783" r:id="rId7"/>
    <p:sldMasterId id="2147483831" r:id="rId8"/>
    <p:sldMasterId id="2147483893" r:id="rId9"/>
    <p:sldMasterId id="2147483917" r:id="rId10"/>
  </p:sldMasterIdLst>
  <p:notesMasterIdLst>
    <p:notesMasterId r:id="rId61"/>
  </p:notesMasterIdLst>
  <p:handoutMasterIdLst>
    <p:handoutMasterId r:id="rId62"/>
  </p:handoutMasterIdLst>
  <p:sldIdLst>
    <p:sldId id="321" r:id="rId11"/>
    <p:sldId id="372" r:id="rId12"/>
    <p:sldId id="320" r:id="rId13"/>
    <p:sldId id="334" r:id="rId14"/>
    <p:sldId id="298" r:id="rId15"/>
    <p:sldId id="335" r:id="rId16"/>
    <p:sldId id="327" r:id="rId17"/>
    <p:sldId id="336" r:id="rId18"/>
    <p:sldId id="312" r:id="rId19"/>
    <p:sldId id="267" r:id="rId20"/>
    <p:sldId id="272" r:id="rId21"/>
    <p:sldId id="271" r:id="rId22"/>
    <p:sldId id="270" r:id="rId23"/>
    <p:sldId id="369" r:id="rId24"/>
    <p:sldId id="370" r:id="rId25"/>
    <p:sldId id="371" r:id="rId26"/>
    <p:sldId id="275" r:id="rId27"/>
    <p:sldId id="354" r:id="rId28"/>
    <p:sldId id="356" r:id="rId29"/>
    <p:sldId id="360" r:id="rId30"/>
    <p:sldId id="359" r:id="rId31"/>
    <p:sldId id="357" r:id="rId32"/>
    <p:sldId id="362" r:id="rId33"/>
    <p:sldId id="363" r:id="rId34"/>
    <p:sldId id="366" r:id="rId35"/>
    <p:sldId id="367" r:id="rId36"/>
    <p:sldId id="368" r:id="rId37"/>
    <p:sldId id="293" r:id="rId38"/>
    <p:sldId id="352" r:id="rId39"/>
    <p:sldId id="290" r:id="rId40"/>
    <p:sldId id="291" r:id="rId41"/>
    <p:sldId id="292" r:id="rId42"/>
    <p:sldId id="346" r:id="rId43"/>
    <p:sldId id="347" r:id="rId44"/>
    <p:sldId id="351" r:id="rId45"/>
    <p:sldId id="349" r:id="rId46"/>
    <p:sldId id="350" r:id="rId47"/>
    <p:sldId id="314" r:id="rId48"/>
    <p:sldId id="322" r:id="rId49"/>
    <p:sldId id="344" r:id="rId50"/>
    <p:sldId id="345" r:id="rId51"/>
    <p:sldId id="285" r:id="rId52"/>
    <p:sldId id="284" r:id="rId53"/>
    <p:sldId id="286" r:id="rId54"/>
    <p:sldId id="280" r:id="rId55"/>
    <p:sldId id="282" r:id="rId56"/>
    <p:sldId id="323" r:id="rId57"/>
    <p:sldId id="315" r:id="rId58"/>
    <p:sldId id="333" r:id="rId59"/>
    <p:sldId id="326" r:id="rId6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 varScale="1">
        <p:scale>
          <a:sx n="109" d="100"/>
          <a:sy n="109" d="100"/>
        </p:scale>
        <p:origin x="-16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qui\Desktop\FILES\NAACP\Partners\Electricity%20Bills%20vs.%20Income--State%20Rank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729363375922325E-2"/>
          <c:y val="7.2651663278319983E-2"/>
          <c:w val="0.9331023486893214"/>
          <c:h val="0.61393110574802823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Electricty Affordability Index (bill/Income)</c:v>
          </c:tx>
          <c:invertIfNegative val="0"/>
          <c:cat>
            <c:strRef>
              <c:f>'Table 5A'!$A$70:$A$120</c:f>
              <c:strCache>
                <c:ptCount val="51"/>
                <c:pt idx="0">
                  <c:v>Colorado</c:v>
                </c:pt>
                <c:pt idx="1">
                  <c:v>Utah</c:v>
                </c:pt>
                <c:pt idx="2">
                  <c:v>New Hampshire</c:v>
                </c:pt>
                <c:pt idx="3">
                  <c:v>Massachusetts</c:v>
                </c:pt>
                <c:pt idx="4">
                  <c:v>District of Columbia</c:v>
                </c:pt>
                <c:pt idx="5">
                  <c:v>Washington</c:v>
                </c:pt>
                <c:pt idx="6">
                  <c:v>Wyoming</c:v>
                </c:pt>
                <c:pt idx="7">
                  <c:v>Minnesota</c:v>
                </c:pt>
                <c:pt idx="8">
                  <c:v>Maine</c:v>
                </c:pt>
                <c:pt idx="9">
                  <c:v>California</c:v>
                </c:pt>
                <c:pt idx="10">
                  <c:v>Rhode Island</c:v>
                </c:pt>
                <c:pt idx="11">
                  <c:v>New Jersey</c:v>
                </c:pt>
                <c:pt idx="12">
                  <c:v>Illinois</c:v>
                </c:pt>
                <c:pt idx="13">
                  <c:v>New Mexico</c:v>
                </c:pt>
                <c:pt idx="14">
                  <c:v>Vermont</c:v>
                </c:pt>
                <c:pt idx="15">
                  <c:v>Wisconsin</c:v>
                </c:pt>
                <c:pt idx="16">
                  <c:v>North Dakota</c:v>
                </c:pt>
                <c:pt idx="17">
                  <c:v>Oregon</c:v>
                </c:pt>
                <c:pt idx="18">
                  <c:v>Idaho</c:v>
                </c:pt>
                <c:pt idx="19">
                  <c:v>Iowa</c:v>
                </c:pt>
                <c:pt idx="20">
                  <c:v>Nebraska</c:v>
                </c:pt>
                <c:pt idx="21">
                  <c:v>Maryland</c:v>
                </c:pt>
                <c:pt idx="22">
                  <c:v>Connecticut</c:v>
                </c:pt>
                <c:pt idx="23">
                  <c:v>Alaska</c:v>
                </c:pt>
                <c:pt idx="24">
                  <c:v>Michigan</c:v>
                </c:pt>
                <c:pt idx="25">
                  <c:v>Virginia</c:v>
                </c:pt>
                <c:pt idx="26">
                  <c:v>Montana</c:v>
                </c:pt>
                <c:pt idx="27">
                  <c:v>South Dakota</c:v>
                </c:pt>
                <c:pt idx="28">
                  <c:v>Pennsylvania</c:v>
                </c:pt>
                <c:pt idx="29">
                  <c:v>New York</c:v>
                </c:pt>
                <c:pt idx="30">
                  <c:v>Kansas</c:v>
                </c:pt>
                <c:pt idx="31">
                  <c:v>Nevada</c:v>
                </c:pt>
                <c:pt idx="32">
                  <c:v>Missouri</c:v>
                </c:pt>
                <c:pt idx="33">
                  <c:v>Indiana</c:v>
                </c:pt>
                <c:pt idx="34">
                  <c:v>Oklahoma</c:v>
                </c:pt>
                <c:pt idx="35">
                  <c:v>Ohio</c:v>
                </c:pt>
                <c:pt idx="36">
                  <c:v>Delaware</c:v>
                </c:pt>
                <c:pt idx="37">
                  <c:v>West Virginia</c:v>
                </c:pt>
                <c:pt idx="38">
                  <c:v>Arizona</c:v>
                </c:pt>
                <c:pt idx="39">
                  <c:v>Texas</c:v>
                </c:pt>
                <c:pt idx="40">
                  <c:v>Kentucky</c:v>
                </c:pt>
                <c:pt idx="41">
                  <c:v>Arkansas</c:v>
                </c:pt>
                <c:pt idx="42">
                  <c:v>Louisiana</c:v>
                </c:pt>
                <c:pt idx="43">
                  <c:v>Georgia</c:v>
                </c:pt>
                <c:pt idx="44">
                  <c:v>North Carolina</c:v>
                </c:pt>
                <c:pt idx="45">
                  <c:v>Florida</c:v>
                </c:pt>
                <c:pt idx="46">
                  <c:v>Tennessee</c:v>
                </c:pt>
                <c:pt idx="47">
                  <c:v>South Carolina</c:v>
                </c:pt>
                <c:pt idx="48">
                  <c:v>Mississippi</c:v>
                </c:pt>
                <c:pt idx="49">
                  <c:v>Alabama</c:v>
                </c:pt>
                <c:pt idx="50">
                  <c:v>Hawaii</c:v>
                </c:pt>
              </c:strCache>
            </c:strRef>
          </c:cat>
          <c:val>
            <c:numRef>
              <c:f>'Table 5A'!$B$70:$B$120</c:f>
              <c:numCache>
                <c:formatCode>0.000%</c:formatCode>
                <c:ptCount val="51"/>
                <c:pt idx="0">
                  <c:v>1.6139541467915269E-2</c:v>
                </c:pt>
                <c:pt idx="1">
                  <c:v>1.6216730978682582E-2</c:v>
                </c:pt>
                <c:pt idx="2">
                  <c:v>1.7329868614470556E-2</c:v>
                </c:pt>
                <c:pt idx="3">
                  <c:v>1.7494287420346599E-2</c:v>
                </c:pt>
                <c:pt idx="4">
                  <c:v>1.754627120346226E-2</c:v>
                </c:pt>
                <c:pt idx="5">
                  <c:v>1.775438108648094E-2</c:v>
                </c:pt>
                <c:pt idx="6">
                  <c:v>1.8274572649416176E-2</c:v>
                </c:pt>
                <c:pt idx="7">
                  <c:v>1.8430276750949198E-2</c:v>
                </c:pt>
                <c:pt idx="8">
                  <c:v>1.8620635027991682E-2</c:v>
                </c:pt>
                <c:pt idx="9">
                  <c:v>1.8763685795460838E-2</c:v>
                </c:pt>
                <c:pt idx="10">
                  <c:v>1.9300853247401734E-2</c:v>
                </c:pt>
                <c:pt idx="11">
                  <c:v>1.9973512686357064E-2</c:v>
                </c:pt>
                <c:pt idx="12">
                  <c:v>2.0013085349289875E-2</c:v>
                </c:pt>
                <c:pt idx="13">
                  <c:v>2.00736710856688E-2</c:v>
                </c:pt>
                <c:pt idx="14">
                  <c:v>2.0661626335240824E-2</c:v>
                </c:pt>
                <c:pt idx="15">
                  <c:v>2.0977311521618081E-2</c:v>
                </c:pt>
                <c:pt idx="16">
                  <c:v>2.1306668262559929E-2</c:v>
                </c:pt>
                <c:pt idx="17">
                  <c:v>2.1416651878299206E-2</c:v>
                </c:pt>
                <c:pt idx="18">
                  <c:v>2.1591527337141925E-2</c:v>
                </c:pt>
                <c:pt idx="19">
                  <c:v>2.1760988046631603E-2</c:v>
                </c:pt>
                <c:pt idx="20">
                  <c:v>2.2017386518354786E-2</c:v>
                </c:pt>
                <c:pt idx="21">
                  <c:v>2.2139169103834094E-2</c:v>
                </c:pt>
                <c:pt idx="22">
                  <c:v>2.2755264766541747E-2</c:v>
                </c:pt>
                <c:pt idx="23">
                  <c:v>2.2969903907026516E-2</c:v>
                </c:pt>
                <c:pt idx="24">
                  <c:v>2.312766276930563E-2</c:v>
                </c:pt>
                <c:pt idx="25">
                  <c:v>2.3182157385393559E-2</c:v>
                </c:pt>
                <c:pt idx="26">
                  <c:v>2.356366065910339E-2</c:v>
                </c:pt>
                <c:pt idx="27">
                  <c:v>2.4435770419859223E-2</c:v>
                </c:pt>
                <c:pt idx="28">
                  <c:v>2.5004122330656724E-2</c:v>
                </c:pt>
                <c:pt idx="29">
                  <c:v>2.5172542046291626E-2</c:v>
                </c:pt>
                <c:pt idx="30">
                  <c:v>2.6253091847350776E-2</c:v>
                </c:pt>
                <c:pt idx="31">
                  <c:v>2.666663790055554E-2</c:v>
                </c:pt>
                <c:pt idx="32">
                  <c:v>2.6811823293562988E-2</c:v>
                </c:pt>
                <c:pt idx="33">
                  <c:v>2.6959965702983434E-2</c:v>
                </c:pt>
                <c:pt idx="34">
                  <c:v>2.7037729317168132E-2</c:v>
                </c:pt>
                <c:pt idx="35">
                  <c:v>2.7394931055353521E-2</c:v>
                </c:pt>
                <c:pt idx="36">
                  <c:v>2.8267292159678697E-2</c:v>
                </c:pt>
                <c:pt idx="37">
                  <c:v>2.9105069131916423E-2</c:v>
                </c:pt>
                <c:pt idx="38">
                  <c:v>2.9536303926809605E-2</c:v>
                </c:pt>
                <c:pt idx="39">
                  <c:v>3.0424973683007062E-2</c:v>
                </c:pt>
                <c:pt idx="40">
                  <c:v>3.0669134121676978E-2</c:v>
                </c:pt>
                <c:pt idx="41">
                  <c:v>3.0774461121568158E-2</c:v>
                </c:pt>
                <c:pt idx="42">
                  <c:v>3.0986651315004686E-2</c:v>
                </c:pt>
                <c:pt idx="43">
                  <c:v>3.1221402424394099E-2</c:v>
                </c:pt>
                <c:pt idx="44">
                  <c:v>3.1587165215675173E-2</c:v>
                </c:pt>
                <c:pt idx="45">
                  <c:v>3.2081925552771721E-2</c:v>
                </c:pt>
                <c:pt idx="46">
                  <c:v>3.4915312553944672E-2</c:v>
                </c:pt>
                <c:pt idx="47">
                  <c:v>3.6670267918229395E-2</c:v>
                </c:pt>
                <c:pt idx="48">
                  <c:v>3.7125103297758887E-2</c:v>
                </c:pt>
                <c:pt idx="49">
                  <c:v>3.744310022944345E-2</c:v>
                </c:pt>
                <c:pt idx="50">
                  <c:v>4.0802028452854501E-2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164928"/>
        <c:axId val="103174912"/>
      </c:barChart>
      <c:lineChart>
        <c:grouping val="standard"/>
        <c:varyColors val="0"/>
        <c:ser>
          <c:idx val="1"/>
          <c:order val="1"/>
          <c:tx>
            <c:v>United States Average</c:v>
          </c:tx>
          <c:marker>
            <c:symbol val="none"/>
          </c:marker>
          <c:val>
            <c:numRef>
              <c:f>'Table 5A'!$C$70:$C$120</c:f>
              <c:numCache>
                <c:formatCode>0.000%</c:formatCode>
                <c:ptCount val="51"/>
                <c:pt idx="0">
                  <c:v>2.507714498113724E-2</c:v>
                </c:pt>
                <c:pt idx="1">
                  <c:v>2.507714498113724E-2</c:v>
                </c:pt>
                <c:pt idx="2">
                  <c:v>2.507714498113724E-2</c:v>
                </c:pt>
                <c:pt idx="3">
                  <c:v>2.507714498113724E-2</c:v>
                </c:pt>
                <c:pt idx="4">
                  <c:v>2.507714498113724E-2</c:v>
                </c:pt>
                <c:pt idx="5">
                  <c:v>2.507714498113724E-2</c:v>
                </c:pt>
                <c:pt idx="6">
                  <c:v>2.507714498113724E-2</c:v>
                </c:pt>
                <c:pt idx="7">
                  <c:v>2.507714498113724E-2</c:v>
                </c:pt>
                <c:pt idx="8">
                  <c:v>2.507714498113724E-2</c:v>
                </c:pt>
                <c:pt idx="9">
                  <c:v>2.507714498113724E-2</c:v>
                </c:pt>
                <c:pt idx="10">
                  <c:v>2.507714498113724E-2</c:v>
                </c:pt>
                <c:pt idx="11">
                  <c:v>2.507714498113724E-2</c:v>
                </c:pt>
                <c:pt idx="12">
                  <c:v>2.507714498113724E-2</c:v>
                </c:pt>
                <c:pt idx="13">
                  <c:v>2.507714498113724E-2</c:v>
                </c:pt>
                <c:pt idx="14">
                  <c:v>2.507714498113724E-2</c:v>
                </c:pt>
                <c:pt idx="15">
                  <c:v>2.507714498113724E-2</c:v>
                </c:pt>
                <c:pt idx="16">
                  <c:v>2.507714498113724E-2</c:v>
                </c:pt>
                <c:pt idx="17">
                  <c:v>2.507714498113724E-2</c:v>
                </c:pt>
                <c:pt idx="18">
                  <c:v>2.507714498113724E-2</c:v>
                </c:pt>
                <c:pt idx="19">
                  <c:v>2.507714498113724E-2</c:v>
                </c:pt>
                <c:pt idx="20">
                  <c:v>2.507714498113724E-2</c:v>
                </c:pt>
                <c:pt idx="21">
                  <c:v>2.507714498113724E-2</c:v>
                </c:pt>
                <c:pt idx="22">
                  <c:v>2.507714498113724E-2</c:v>
                </c:pt>
                <c:pt idx="23">
                  <c:v>2.507714498113724E-2</c:v>
                </c:pt>
                <c:pt idx="24">
                  <c:v>2.507714498113724E-2</c:v>
                </c:pt>
                <c:pt idx="25">
                  <c:v>2.507714498113724E-2</c:v>
                </c:pt>
                <c:pt idx="26">
                  <c:v>2.507714498113724E-2</c:v>
                </c:pt>
                <c:pt idx="27">
                  <c:v>2.507714498113724E-2</c:v>
                </c:pt>
                <c:pt idx="28">
                  <c:v>2.507714498113724E-2</c:v>
                </c:pt>
                <c:pt idx="29">
                  <c:v>2.507714498113724E-2</c:v>
                </c:pt>
                <c:pt idx="30">
                  <c:v>2.507714498113724E-2</c:v>
                </c:pt>
                <c:pt idx="31">
                  <c:v>2.507714498113724E-2</c:v>
                </c:pt>
                <c:pt idx="32">
                  <c:v>2.507714498113724E-2</c:v>
                </c:pt>
                <c:pt idx="33">
                  <c:v>2.507714498113724E-2</c:v>
                </c:pt>
                <c:pt idx="34">
                  <c:v>2.507714498113724E-2</c:v>
                </c:pt>
                <c:pt idx="35">
                  <c:v>2.507714498113724E-2</c:v>
                </c:pt>
                <c:pt idx="36">
                  <c:v>2.507714498113724E-2</c:v>
                </c:pt>
                <c:pt idx="37">
                  <c:v>2.507714498113724E-2</c:v>
                </c:pt>
                <c:pt idx="38">
                  <c:v>2.507714498113724E-2</c:v>
                </c:pt>
                <c:pt idx="39">
                  <c:v>2.507714498113724E-2</c:v>
                </c:pt>
                <c:pt idx="40">
                  <c:v>2.507714498113724E-2</c:v>
                </c:pt>
                <c:pt idx="41">
                  <c:v>2.507714498113724E-2</c:v>
                </c:pt>
                <c:pt idx="42">
                  <c:v>2.507714498113724E-2</c:v>
                </c:pt>
                <c:pt idx="43">
                  <c:v>2.507714498113724E-2</c:v>
                </c:pt>
                <c:pt idx="44">
                  <c:v>2.507714498113724E-2</c:v>
                </c:pt>
                <c:pt idx="45">
                  <c:v>2.507714498113724E-2</c:v>
                </c:pt>
                <c:pt idx="46">
                  <c:v>2.507714498113724E-2</c:v>
                </c:pt>
                <c:pt idx="47">
                  <c:v>2.507714498113724E-2</c:v>
                </c:pt>
                <c:pt idx="48">
                  <c:v>2.507714498113724E-2</c:v>
                </c:pt>
                <c:pt idx="49">
                  <c:v>2.507714498113724E-2</c:v>
                </c:pt>
                <c:pt idx="50">
                  <c:v>2.507714498113724E-2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64928"/>
        <c:axId val="103174912"/>
      </c:lineChart>
      <c:catAx>
        <c:axId val="1031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174912"/>
        <c:crosses val="autoZero"/>
        <c:auto val="1"/>
        <c:lblAlgn val="ctr"/>
        <c:lblOffset val="100"/>
        <c:noMultiLvlLbl val="0"/>
      </c:catAx>
      <c:valAx>
        <c:axId val="103174912"/>
        <c:scaling>
          <c:orientation val="minMax"/>
        </c:scaling>
        <c:delete val="0"/>
        <c:axPos val="l"/>
        <c:majorGridlines/>
        <c:numFmt formatCode="0.000%" sourceLinked="1"/>
        <c:majorTickMark val="out"/>
        <c:minorTickMark val="none"/>
        <c:tickLblPos val="nextTo"/>
        <c:crossAx val="103164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2926502705680303"/>
          <c:w val="1"/>
          <c:h val="7.073497294319686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3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4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point out that this is a picture of a mother feeding her three headed bird, a grim reference to the birth</a:t>
            </a:r>
            <a:r>
              <a:rPr lang="en-US" baseline="0" dirty="0" smtClean="0"/>
              <a:t> defects that result from exposure to toxic waste.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– say animals are not the only organisms affected, there are also human health effects of pollution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9AFB1-03DF-4A47-876E-749A2E9CCC8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1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49"/>
            <a:ext cx="8672946" cy="1238251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3" y="3698882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1"/>
            <a:ext cx="3947160" cy="2960371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489401"/>
            <a:ext cx="7885509" cy="150182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153428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5366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850583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698442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3"/>
            <a:ext cx="221015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08" y="2571749"/>
            <a:ext cx="21955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06" y="1885953"/>
            <a:ext cx="2202181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49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87" y="1885953"/>
            <a:ext cx="2199085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87" y="2571749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122357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6"/>
            <a:ext cx="22050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5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7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6"/>
            <a:ext cx="219789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5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43" y="4873776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52" y="4297506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51" y="2256355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72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11587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8594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04835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3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10" y="257679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43" y="257678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43" y="236221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43" y="449581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1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4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5"/>
            <a:ext cx="3697224" cy="2772919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3"/>
            <a:ext cx="3672840" cy="275463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bum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4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9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bum Section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>
              <a:defRPr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1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Transpar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205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0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9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1"/>
            <a:ext cx="5486400" cy="566739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41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sz="280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2000" y="299697"/>
            <a:ext cx="8040013" cy="6030011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dscape with Title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6" y="370789"/>
            <a:ext cx="8040013" cy="603001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5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7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501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6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4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Up Landscape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5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5" y="4114805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lang="en-US" sz="1800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3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Snap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8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9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4"/>
            <a:ext cx="3333750" cy="317500"/>
          </a:xfrm>
        </p:spPr>
        <p:txBody>
          <a:bodyPr>
            <a:noAutofit/>
          </a:bodyPr>
          <a:lstStyle>
            <a:lvl1pPr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short caption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2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44" y="3013979"/>
            <a:ext cx="2341209" cy="2199319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li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5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5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5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1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5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1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1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7" y="3480028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6" y="3480028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7" y="355828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lang="en-US" sz="24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6" y="355828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a Mixed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6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>
              <a:buNone/>
              <a:defRPr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subtext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olored Captions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401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451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Portrait with Title and Large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caption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6" y="257669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43" y="257669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43" y="236220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43" y="449580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38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9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3"/>
            <a:ext cx="5259410" cy="394455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3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10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10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-Up: 2 Landscape with 3 Portrai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11" y="3124204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4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4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11" y="3124204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10" y="3124204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03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16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ap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3"/>
            <a:ext cx="2057400" cy="19949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09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09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Grid with Colored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3"/>
            <a:ext cx="2057400" cy="1994991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3"/>
            <a:ext cx="2057400" cy="1994991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3"/>
            <a:ext cx="2057400" cy="1994991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3"/>
            <a:ext cx="2057400" cy="1994991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1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3"/>
            <a:ext cx="2057400" cy="19949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left</a:t>
            </a:r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3"/>
            <a:ext cx="2057400" cy="1994991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09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09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4"/>
            <a:ext cx="1905000" cy="366889"/>
          </a:xfrm>
        </p:spPr>
        <p:txBody>
          <a:bodyPr>
            <a:normAutofit/>
          </a:bodyPr>
          <a:lstStyle>
            <a:lvl1pPr algn="l">
              <a:buNone/>
              <a:defRPr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3"/>
            <a:ext cx="1905000" cy="1247423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text for the picture to the right</a:t>
            </a:r>
            <a:endParaRPr lang="en-US" dirty="0"/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4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noramic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30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8" y="1966451"/>
            <a:ext cx="540775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7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rai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7" y="290543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lang="en-US" sz="2000" i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9"/>
            <a:ext cx="3181350" cy="3181351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3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2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5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059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3758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4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08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720CA-EA61-4E8C-B047-03129A055165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3/31/2016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6AB52-270E-4AAF-B1DE-0F2188DCB1CD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05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6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8" y="2618915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E83661-963F-492E-A86D-1D42CFBCF331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83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7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40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67399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502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1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49"/>
            <a:ext cx="8672946" cy="1238251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3" y="3698882"/>
            <a:ext cx="29337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  <p:extLst>
      <p:ext uri="{BB962C8B-B14F-4D97-AF65-F5344CB8AC3E}">
        <p14:creationId xmlns:p14="http://schemas.microsoft.com/office/powerpoint/2010/main" val="2370076307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1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24571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22580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3232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3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049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3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2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2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2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59" y="53342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11528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85497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16" y="222529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16" y="3124221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74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07359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1"/>
            <a:ext cx="3947160" cy="2960371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17049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5"/>
            <a:ext cx="3697224" cy="2772919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3"/>
            <a:ext cx="3672840" cy="275463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67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88838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16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1051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1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9549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3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2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2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2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025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3"/>
            <a:ext cx="5562600" cy="4171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3"/>
            <a:ext cx="5562600" cy="4171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05346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8612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1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5767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8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8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91923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8643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006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8516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1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49"/>
            <a:ext cx="8672946" cy="1238251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3" y="3698882"/>
            <a:ext cx="29337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  <p:extLst>
      <p:ext uri="{BB962C8B-B14F-4D97-AF65-F5344CB8AC3E}">
        <p14:creationId xmlns:p14="http://schemas.microsoft.com/office/powerpoint/2010/main" val="2507802085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F306-3C9B-334A-BA7C-EACED359415C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C198E-BF8D-F449-ABBE-16AD6605C09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858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1"/>
            <a:ext cx="5486400" cy="566739"/>
          </a:xfrm>
          <a:solidFill>
            <a:srgbClr val="FC7500"/>
          </a:solidFill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41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1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49"/>
            <a:ext cx="8672946" cy="1238251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3" y="3698882"/>
            <a:ext cx="2933700" cy="365125"/>
          </a:xfrm>
        </p:spPr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  <p:extLst>
      <p:ext uri="{BB962C8B-B14F-4D97-AF65-F5344CB8AC3E}">
        <p14:creationId xmlns:p14="http://schemas.microsoft.com/office/powerpoint/2010/main" val="4031319147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1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71992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4311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44825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3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26942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53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275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4698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6" y="222509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1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70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3796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1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1"/>
            <a:ext cx="3947160" cy="296037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1"/>
            <a:ext cx="3947160" cy="2960371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30667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5"/>
            <a:ext cx="3697224" cy="2772919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3"/>
            <a:ext cx="3672840" cy="275463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0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27319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6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2827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1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6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1" y="416359"/>
            <a:ext cx="2006651" cy="2675535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719"/>
      </p:ext>
    </p:extLst>
  </p:cSld>
  <p:clrMapOvr>
    <a:masterClrMapping/>
  </p:clrMapOvr>
  <p:transition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49956"/>
      </p:ext>
    </p:extLst>
  </p:cSld>
  <p:clrMapOvr>
    <a:masterClrMapping/>
  </p:clrMapOvr>
  <p:transition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3"/>
            <a:ext cx="5562600" cy="4171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2258"/>
      </p:ext>
    </p:extLst>
  </p:cSld>
  <p:clrMapOvr>
    <a:masterClrMapping/>
  </p:clrMapOvr>
  <p:transition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49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82240"/>
      </p:ext>
    </p:extLst>
  </p:cSld>
  <p:clrMapOvr>
    <a:masterClrMapping/>
  </p:clrMapOvr>
  <p:transition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02925"/>
      </p:ext>
    </p:extLst>
  </p:cSld>
  <p:clrMapOvr>
    <a:masterClrMapping/>
  </p:clrMapOvr>
  <p:transition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68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8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89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66408"/>
      </p:ext>
    </p:extLst>
  </p:cSld>
  <p:clrMapOvr>
    <a:masterClrMapping/>
  </p:clrMapOvr>
  <p:transition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9600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734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89C-DC92-4E51-8F0D-4E6E13B70A57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3661-963F-492E-A86D-1D42CFBCF33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7873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05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98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00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232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6501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1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8038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414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3/31/2016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72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1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49"/>
            <a:ext cx="8672946" cy="1238251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3" y="3698882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  <p:extLst>
      <p:ext uri="{BB962C8B-B14F-4D97-AF65-F5344CB8AC3E}">
        <p14:creationId xmlns:p14="http://schemas.microsoft.com/office/powerpoint/2010/main" val="4859845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6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97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13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03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8"/>
            <a:ext cx="3886200" cy="435816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408"/>
            <a:ext cx="3886200" cy="4358167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1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249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990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46464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56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9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20"/>
            <a:ext cx="2667000" cy="365125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>
                <a:solidFill>
                  <a:srgbClr val="DEF5FA"/>
                </a:solidFill>
              </a:rPr>
              <a:pPr/>
              <a:t>3/31/2016</a:t>
            </a:fld>
            <a:endParaRPr lang="en-US">
              <a:solidFill>
                <a:srgbClr val="DEF5FA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69"/>
            <a:ext cx="1447800" cy="663579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28"/>
            <a:ext cx="4572000" cy="365125"/>
          </a:xfrm>
        </p:spPr>
        <p:txBody>
          <a:bodyPr rtlCol="0"/>
          <a:lstStyle>
            <a:extLst/>
          </a:lstStyle>
          <a:p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80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9"/>
            <a:ext cx="6858000" cy="1641491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81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07877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12603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9"/>
            <a:ext cx="6858000" cy="1641491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9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5826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6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8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8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15852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41260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554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0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6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011280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6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81200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8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50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7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489401"/>
            <a:ext cx="7885509" cy="150182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5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212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850583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43638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3"/>
            <a:ext cx="221015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14" y="2571749"/>
            <a:ext cx="21955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12" y="1885953"/>
            <a:ext cx="2202181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49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87" y="1885953"/>
            <a:ext cx="2199085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87" y="2571749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91377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6"/>
            <a:ext cx="22050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5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8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6"/>
            <a:ext cx="219789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5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49" y="4873788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58" y="4297506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57" y="2256355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84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858907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96389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3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3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17" y="257691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55" y="257692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55" y="2362226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55" y="4495826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9"/>
            <a:ext cx="6858000" cy="1641491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81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37567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6544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9"/>
            <a:ext cx="6858000" cy="1641491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9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785465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2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8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8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10537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843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8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5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0993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59" y="53342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5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008368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80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49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92791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489401"/>
            <a:ext cx="7885509" cy="150182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32888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537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850583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367593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3"/>
            <a:ext cx="221015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13" y="2571749"/>
            <a:ext cx="21955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11" y="1885953"/>
            <a:ext cx="2202181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49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87" y="1885953"/>
            <a:ext cx="2199085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87" y="2571749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632996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6"/>
            <a:ext cx="22050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5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84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6"/>
            <a:ext cx="219789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5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48" y="4873784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57" y="4297506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56" y="2256355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84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6812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868245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963541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3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3"/>
            <a:ext cx="4038600" cy="3028951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10" y="257689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54" y="257689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54" y="236222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54" y="4495824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165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9"/>
            <a:ext cx="6858000" cy="1641491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81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95663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717146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9"/>
            <a:ext cx="6858000" cy="1641491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9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733132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97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8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8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48963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4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42915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3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3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6729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16" y="222529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16" y="3124221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77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45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93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489401"/>
            <a:ext cx="7885509" cy="150182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910960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131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4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4850583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81404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3"/>
            <a:ext cx="2210150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611" y="2571749"/>
            <a:ext cx="21955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1009" y="1885953"/>
            <a:ext cx="2202181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49"/>
            <a:ext cx="2210096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87" y="1885953"/>
            <a:ext cx="2199085" cy="576263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87" y="2571749"/>
            <a:ext cx="219908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5027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6"/>
            <a:ext cx="22050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5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80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50" y="4297506"/>
            <a:ext cx="219789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5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46" y="4873780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55" y="4297506"/>
            <a:ext cx="219908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54" y="2256355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50" y="4873780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827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59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365129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84136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3"/>
            <a:ext cx="8229600" cy="571500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6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10" y="25768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4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52" y="25768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52" y="236222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52" y="449582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6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9"/>
            <a:ext cx="6858000" cy="1641491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81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936137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0488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9"/>
            <a:ext cx="6858000" cy="1641491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9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6103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86646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8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8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923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64723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572872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0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987386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10" y="2057403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23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9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38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8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256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3.xml"/><Relationship Id="rId21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theme" Target="../theme/theme9.xml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3/31/2016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3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29" y="5962674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782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5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2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3/31/2016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18" y="624822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1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1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7888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89176E-3634-423D-B2C6-1C8A0C3AE1D9}" type="datetimeFigureOut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3/31/2016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5D1B360-77B5-4270-B1A5-9686FD7FF7BD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en-US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90882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1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3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29" y="5962674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3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/>
              <a:t>3/31/2016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30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9" y="5962654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1.jpe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3.pn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4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5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youtube.com/watch?v=vr8_kqeYfpU#t=71" TargetMode="External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jpatterson@naacpnet.org" TargetMode="External"/><Relationship Id="rId1" Type="http://schemas.openxmlformats.org/officeDocument/2006/relationships/slideLayout" Target="../slideLayouts/slideLayout1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Advancing Energy Justice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i="1" dirty="0" smtClean="0"/>
              <a:t>Ensuring Equitable Access to Clean Energy—Jacqui Patterson</a:t>
            </a:r>
            <a:endParaRPr lang="en-US" sz="3200" i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126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9"/>
            <a:ext cx="7848600" cy="6400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dirty="0" smtClean="0"/>
              <a:t>$6T</a:t>
            </a:r>
          </a:p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$41B</a:t>
            </a:r>
          </a:p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1.1%</a:t>
            </a:r>
          </a:p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5400" b="1" dirty="0" smtClean="0"/>
              <a:t>&lt;.1%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667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b="1" dirty="0" smtClean="0"/>
              <a:t>13x</a:t>
            </a:r>
          </a:p>
          <a:p>
            <a:pPr marL="0" indent="0" algn="ctr">
              <a:buNone/>
            </a:pPr>
            <a:endParaRPr lang="en-US" sz="9600" b="1" dirty="0" smtClean="0"/>
          </a:p>
          <a:p>
            <a:pPr marL="0" indent="0" algn="ctr">
              <a:buNone/>
            </a:pPr>
            <a:r>
              <a:rPr lang="en-US" sz="9600" b="1" dirty="0" smtClean="0"/>
              <a:t>59.2%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962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7480"/>
            <a:ext cx="8610600" cy="1341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African American Communities and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African Americans spend a significantly higher fraction of total expenditures on energy </a:t>
            </a:r>
            <a:r>
              <a:rPr lang="en-US" dirty="0" smtClean="0"/>
              <a:t>use </a:t>
            </a:r>
            <a:r>
              <a:rPr lang="en-US" dirty="0"/>
              <a:t>than non-African Americans in America </a:t>
            </a:r>
            <a:r>
              <a:rPr lang="en-US" u="sng" dirty="0"/>
              <a:t>for almost all income levels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African Americans comprise 12.7% of the overall population. Based on an eligibility </a:t>
            </a:r>
            <a:r>
              <a:rPr lang="en-US" dirty="0" smtClean="0"/>
              <a:t>model </a:t>
            </a:r>
            <a:r>
              <a:rPr lang="en-US" dirty="0"/>
              <a:t>and self-reporting, </a:t>
            </a:r>
            <a:r>
              <a:rPr lang="en-US" dirty="0" smtClean="0"/>
              <a:t>African Americans </a:t>
            </a:r>
            <a:r>
              <a:rPr lang="en-US" dirty="0"/>
              <a:t>are estimated to receive an estimated 23-25% of </a:t>
            </a:r>
            <a:r>
              <a:rPr lang="en-US" dirty="0" smtClean="0"/>
              <a:t>LIHEAP </a:t>
            </a:r>
            <a:r>
              <a:rPr lang="en-US" dirty="0"/>
              <a:t>funds.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2008 Snapshot of Energy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By April, Pennsylvania Power and Light Electric </a:t>
            </a:r>
            <a:r>
              <a:rPr lang="en-US" dirty="0"/>
              <a:t>Utilities disconnected 7,054 </a:t>
            </a:r>
            <a:r>
              <a:rPr lang="en-US" dirty="0" smtClean="0"/>
              <a:t>customers---up </a:t>
            </a:r>
            <a:r>
              <a:rPr lang="en-US" dirty="0"/>
              <a:t>168%. </a:t>
            </a:r>
          </a:p>
          <a:p>
            <a:r>
              <a:rPr lang="en-US" dirty="0"/>
              <a:t>Duke Energy in North Carolina averaged about 11,000 shutoffs a month--10% of its 1.4 million residential customers. </a:t>
            </a:r>
          </a:p>
          <a:p>
            <a:r>
              <a:rPr lang="en-US" dirty="0" smtClean="0"/>
              <a:t>For </a:t>
            </a:r>
            <a:r>
              <a:rPr lang="en-US" dirty="0"/>
              <a:t>Peoples Gas in </a:t>
            </a:r>
            <a:r>
              <a:rPr lang="en-US" dirty="0" smtClean="0"/>
              <a:t>Chicago, disconnects were </a:t>
            </a:r>
            <a:r>
              <a:rPr lang="en-US" dirty="0"/>
              <a:t>up 27</a:t>
            </a:r>
            <a:r>
              <a:rPr lang="en-US" dirty="0" smtClean="0"/>
              <a:t>%. </a:t>
            </a:r>
          </a:p>
          <a:p>
            <a:r>
              <a:rPr lang="en-US" dirty="0" smtClean="0"/>
              <a:t>Disconnects were14</a:t>
            </a:r>
            <a:r>
              <a:rPr lang="en-US" dirty="0"/>
              <a:t>% for Southern California </a:t>
            </a:r>
            <a:r>
              <a:rPr lang="en-US" dirty="0" smtClean="0"/>
              <a:t>Edison</a:t>
            </a:r>
          </a:p>
          <a:p>
            <a:r>
              <a:rPr lang="en-US" dirty="0" smtClean="0"/>
              <a:t>Shutoffs were at 56</a:t>
            </a:r>
            <a:r>
              <a:rPr lang="en-US" dirty="0"/>
              <a:t>% for Detroit </a:t>
            </a:r>
            <a:r>
              <a:rPr lang="en-US" dirty="0" smtClean="0"/>
              <a:t>Edison--In </a:t>
            </a:r>
            <a:r>
              <a:rPr lang="en-US" dirty="0"/>
              <a:t>Michigan, where home foreclosures were soaring and the unemployment rate is the USA's highest, more than one in five Detroit Edison customers were behind in their electric bills </a:t>
            </a:r>
            <a:r>
              <a:rPr lang="en-US" dirty="0" smtClean="0"/>
              <a:t>by </a:t>
            </a:r>
            <a:r>
              <a:rPr lang="en-US" dirty="0"/>
              <a:t>May.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8077200" cy="1397000"/>
          </a:xfrm>
        </p:spPr>
        <p:txBody>
          <a:bodyPr anchor="b">
            <a:normAutofit/>
          </a:bodyPr>
          <a:lstStyle>
            <a:extLst/>
          </a:lstStyle>
          <a:p>
            <a:r>
              <a:rPr lang="en-US" dirty="0" smtClean="0"/>
              <a:t>Electricity Affordability Index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76200" y="1905000"/>
          <a:ext cx="8686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27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Countering Grid Destabilization and Rate Hikes Through Energy Sovereignty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Towards Energy Democracy—Equity Based Solutions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0" b="218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46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Ensure that vulnerable communities/households can access sufficient and affordable electricity as we traverse the clean energy transition.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756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2743225"/>
            <a:ext cx="9220200" cy="342899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Let’s Not Put the New Wine of Clean Energy </a:t>
            </a:r>
            <a:endParaRPr lang="en-US" sz="4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</a:t>
            </a:r>
            <a:r>
              <a:rPr lang="en-US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the Old Wine Skins </a:t>
            </a:r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of an </a:t>
            </a:r>
          </a:p>
          <a:p>
            <a:pPr algn="ctr"/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Antiquated Utility Business Model</a:t>
            </a:r>
            <a:endParaRPr 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Today’s Clean Energy Policies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85800" y="1701800"/>
            <a:ext cx="3886200" cy="4876800"/>
          </a:xfrm>
        </p:spPr>
        <p:txBody>
          <a:bodyPr anchor="ctr">
            <a:normAutofit fontScale="85000" lnSpcReduction="10000"/>
          </a:bodyPr>
          <a:lstStyle>
            <a:extLst/>
          </a:lstStyle>
          <a:p>
            <a:pPr marL="0" indent="0">
              <a:buNone/>
            </a:pPr>
            <a:r>
              <a:rPr lang="en-US" sz="3200" b="1" dirty="0" smtClean="0"/>
              <a:t>Mostly </a:t>
            </a:r>
            <a:r>
              <a:rPr lang="en-US" sz="3200" b="1" dirty="0"/>
              <a:t>support:</a:t>
            </a:r>
          </a:p>
          <a:p>
            <a:pPr lvl="0"/>
            <a:r>
              <a:rPr lang="en-US" sz="3200" dirty="0"/>
              <a:t>Individual homeowners though tax credits, which excludes a third of all families and half of all families of color who don’t own their homes; OR </a:t>
            </a:r>
          </a:p>
          <a:p>
            <a:pPr lvl="0"/>
            <a:r>
              <a:rPr lang="en-US" sz="3200" dirty="0"/>
              <a:t> Large-scale projects like the $2.2 billion thermal solar plant in the Mojave Desert. 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1905002"/>
            <a:ext cx="3886200" cy="4470399"/>
          </a:xfrm>
        </p:spPr>
      </p:pic>
    </p:spTree>
    <p:extLst>
      <p:ext uri="{BB962C8B-B14F-4D97-AF65-F5344CB8AC3E}">
        <p14:creationId xmlns:p14="http://schemas.microsoft.com/office/powerpoint/2010/main" val="34613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2597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48600" cy="9144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50593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Challenges of Fossil Fuel Based Energy Production—Who Pays the Price?</a:t>
            </a:r>
          </a:p>
          <a:p>
            <a:r>
              <a:rPr lang="en-US" dirty="0" smtClean="0"/>
              <a:t>Economic Relationship of Low Income Communities and Communities of Color in the Current Energy Economy</a:t>
            </a:r>
          </a:p>
          <a:p>
            <a:r>
              <a:rPr lang="en-US" dirty="0" smtClean="0"/>
              <a:t>Policy Constraints in the Emerging Energy Economies—Proposed Remedies</a:t>
            </a:r>
          </a:p>
          <a:p>
            <a:r>
              <a:rPr lang="en-US" dirty="0" smtClean="0"/>
              <a:t>Integrating Economic Justice Mechanisms</a:t>
            </a:r>
          </a:p>
          <a:p>
            <a:r>
              <a:rPr lang="en-US" dirty="0" smtClean="0"/>
              <a:t>Promising Models for Equitable Clean Energy Access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66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Access to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03408"/>
            <a:ext cx="4953000" cy="474979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BARRIER: </a:t>
            </a:r>
            <a:r>
              <a:rPr lang="en-US" dirty="0"/>
              <a:t>Communities  of  color  </a:t>
            </a:r>
            <a:r>
              <a:rPr lang="en-US" dirty="0" smtClean="0"/>
              <a:t>are </a:t>
            </a:r>
            <a:r>
              <a:rPr lang="en-US" dirty="0"/>
              <a:t> </a:t>
            </a:r>
            <a:r>
              <a:rPr lang="en-US" dirty="0" smtClean="0"/>
              <a:t>     neglected </a:t>
            </a:r>
            <a:r>
              <a:rPr lang="en-US" dirty="0"/>
              <a:t> by  most </a:t>
            </a:r>
            <a:r>
              <a:rPr lang="en-US" dirty="0" smtClean="0"/>
              <a:t>  technical </a:t>
            </a:r>
            <a:r>
              <a:rPr lang="en-US" dirty="0"/>
              <a:t> assistance  </a:t>
            </a:r>
            <a:r>
              <a:rPr lang="en-US" dirty="0" smtClean="0"/>
              <a:t>programs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/>
              <a:t>Technical  assistance  </a:t>
            </a:r>
            <a:r>
              <a:rPr lang="en-US" dirty="0" smtClean="0"/>
              <a:t>programs </a:t>
            </a:r>
            <a:r>
              <a:rPr lang="en-US" dirty="0"/>
              <a:t> </a:t>
            </a:r>
            <a:r>
              <a:rPr lang="en-US" dirty="0" smtClean="0"/>
              <a:t>must </a:t>
            </a:r>
            <a:r>
              <a:rPr lang="en-US" dirty="0"/>
              <a:t> </a:t>
            </a:r>
            <a:r>
              <a:rPr lang="en-US" dirty="0" smtClean="0"/>
              <a:t>support</a:t>
            </a:r>
            <a:r>
              <a:rPr lang="en-US" dirty="0"/>
              <a:t> </a:t>
            </a:r>
            <a:r>
              <a:rPr lang="en-US" dirty="0" smtClean="0"/>
              <a:t>community based </a:t>
            </a:r>
            <a:r>
              <a:rPr lang="en-US" dirty="0"/>
              <a:t> endeavors  in  </a:t>
            </a:r>
            <a:r>
              <a:rPr lang="en-US" dirty="0" smtClean="0"/>
              <a:t>low-income communities  and communities </a:t>
            </a:r>
            <a:r>
              <a:rPr lang="en-US" dirty="0"/>
              <a:t> of </a:t>
            </a:r>
            <a:r>
              <a:rPr lang="en-US" dirty="0" smtClean="0"/>
              <a:t>color.  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09800"/>
            <a:ext cx="2971800" cy="3429000"/>
          </a:xfrm>
        </p:spPr>
      </p:pic>
    </p:spTree>
    <p:extLst>
      <p:ext uri="{BB962C8B-B14F-4D97-AF65-F5344CB8AC3E}">
        <p14:creationId xmlns:p14="http://schemas.microsoft.com/office/powerpoint/2010/main" val="90258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Tax Credit Shortcomings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03402"/>
            <a:ext cx="4800600" cy="435816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Federal </a:t>
            </a:r>
            <a:r>
              <a:rPr lang="en-US" dirty="0"/>
              <a:t> production  tax  credit  </a:t>
            </a:r>
            <a:r>
              <a:rPr lang="en-US" dirty="0" smtClean="0"/>
              <a:t> used </a:t>
            </a:r>
            <a:r>
              <a:rPr lang="en-US" dirty="0"/>
              <a:t> to  finance  </a:t>
            </a:r>
            <a:r>
              <a:rPr lang="en-US" dirty="0" smtClean="0"/>
              <a:t> residential </a:t>
            </a:r>
            <a:r>
              <a:rPr lang="en-US" dirty="0"/>
              <a:t> </a:t>
            </a:r>
            <a:r>
              <a:rPr lang="en-US" dirty="0" smtClean="0"/>
              <a:t>     renewables </a:t>
            </a:r>
            <a:r>
              <a:rPr lang="en-US" dirty="0"/>
              <a:t> applies  only  </a:t>
            </a:r>
            <a:r>
              <a:rPr lang="en-US" dirty="0" smtClean="0"/>
              <a:t>to homeowners.          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 shuts  </a:t>
            </a:r>
            <a:r>
              <a:rPr lang="en-US" dirty="0" smtClean="0"/>
              <a:t>out: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25 </a:t>
            </a:r>
            <a:r>
              <a:rPr lang="en-US" dirty="0"/>
              <a:t> </a:t>
            </a:r>
            <a:r>
              <a:rPr lang="en-US" dirty="0" smtClean="0"/>
              <a:t>percent </a:t>
            </a:r>
            <a:r>
              <a:rPr lang="en-US" dirty="0"/>
              <a:t> of  </a:t>
            </a:r>
            <a:r>
              <a:rPr lang="en-US" dirty="0" smtClean="0"/>
              <a:t>White Americans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 percent  of  </a:t>
            </a:r>
            <a:r>
              <a:rPr lang="en-US" dirty="0" smtClean="0"/>
              <a:t>African American </a:t>
            </a:r>
            <a:r>
              <a:rPr lang="en-US" dirty="0"/>
              <a:t> and  </a:t>
            </a:r>
            <a:r>
              <a:rPr lang="en-US" dirty="0" smtClean="0"/>
              <a:t>Latino Americans </a:t>
            </a:r>
            <a:r>
              <a:rPr lang="en-US" dirty="0"/>
              <a:t> who  are  renters </a:t>
            </a:r>
            <a:r>
              <a:rPr lang="en-US" dirty="0" smtClean="0"/>
              <a:t>and cannot </a:t>
            </a:r>
            <a:r>
              <a:rPr lang="en-US" dirty="0"/>
              <a:t> benefit  from  the  </a:t>
            </a:r>
            <a:r>
              <a:rPr lang="en-US" dirty="0" smtClean="0"/>
              <a:t>tax </a:t>
            </a:r>
            <a:r>
              <a:rPr lang="en-US" dirty="0"/>
              <a:t> credit.  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2133600"/>
            <a:ext cx="2628900" cy="2720181"/>
          </a:xfrm>
        </p:spPr>
      </p:pic>
    </p:spTree>
    <p:extLst>
      <p:ext uri="{BB962C8B-B14F-4D97-AF65-F5344CB8AC3E}">
        <p14:creationId xmlns:p14="http://schemas.microsoft.com/office/powerpoint/2010/main" val="2682735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SOLUTION: Expand Beyond Limits to Homeowners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803402"/>
            <a:ext cx="4419600" cy="4825998"/>
          </a:xfrm>
        </p:spPr>
        <p:txBody>
          <a:bodyPr>
            <a:normAutofit/>
          </a:bodyPr>
          <a:lstStyle/>
          <a:p>
            <a:r>
              <a:rPr lang="en-US" b="1" dirty="0" smtClean="0"/>
              <a:t>BARRIER: </a:t>
            </a:r>
            <a:r>
              <a:rPr lang="en-US" dirty="0" smtClean="0"/>
              <a:t>Focusing </a:t>
            </a:r>
            <a:r>
              <a:rPr lang="en-US" dirty="0"/>
              <a:t> on  homeowners </a:t>
            </a:r>
            <a:r>
              <a:rPr lang="en-US" dirty="0" smtClean="0"/>
              <a:t>excludes </a:t>
            </a:r>
            <a:r>
              <a:rPr lang="en-US" dirty="0"/>
              <a:t> most  people  </a:t>
            </a:r>
            <a:r>
              <a:rPr lang="en-US" dirty="0" smtClean="0"/>
              <a:t>of color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dirty="0"/>
              <a:t>Expand  production  tax  </a:t>
            </a:r>
            <a:r>
              <a:rPr lang="en-US" dirty="0" smtClean="0"/>
              <a:t> credits (PTC)  </a:t>
            </a:r>
            <a:r>
              <a:rPr lang="en-US" dirty="0"/>
              <a:t> to  support  </a:t>
            </a:r>
            <a:r>
              <a:rPr lang="en-US" dirty="0" smtClean="0"/>
              <a:t>community</a:t>
            </a:r>
            <a:r>
              <a:rPr lang="en-US" dirty="0"/>
              <a:t> </a:t>
            </a:r>
            <a:r>
              <a:rPr lang="en-US" dirty="0" smtClean="0"/>
              <a:t>scale </a:t>
            </a:r>
            <a:r>
              <a:rPr lang="en-US" dirty="0"/>
              <a:t> projects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3" descr="Solar system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9990" y="1981200"/>
            <a:ext cx="3576320" cy="4114800"/>
          </a:xfrm>
        </p:spPr>
      </p:pic>
    </p:spTree>
    <p:extLst>
      <p:ext uri="{BB962C8B-B14F-4D97-AF65-F5344CB8AC3E}">
        <p14:creationId xmlns:p14="http://schemas.microsoft.com/office/powerpoint/2010/main" val="413446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Metering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BARRIER: </a:t>
            </a:r>
            <a:r>
              <a:rPr lang="en-US" dirty="0" smtClean="0"/>
              <a:t>Most net metering rules have cap limits and fail to allow community aggregation.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SOLUTION</a:t>
            </a:r>
            <a:r>
              <a:rPr lang="en-US" dirty="0" smtClean="0"/>
              <a:t>: States should support cap-free and net aggregation rules.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1"/>
            <a:ext cx="3962400" cy="3886200"/>
          </a:xfrm>
        </p:spPr>
      </p:pic>
    </p:spTree>
    <p:extLst>
      <p:ext uri="{BB962C8B-B14F-4D97-AF65-F5344CB8AC3E}">
        <p14:creationId xmlns:p14="http://schemas.microsoft.com/office/powerpoint/2010/main" val="103842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Limited Grid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BARRIER: </a:t>
            </a:r>
          </a:p>
          <a:p>
            <a:pPr marL="0" indent="0">
              <a:buNone/>
            </a:pPr>
            <a:r>
              <a:rPr lang="en-US" dirty="0" smtClean="0"/>
              <a:t>Communities </a:t>
            </a:r>
            <a:r>
              <a:rPr lang="en-US" dirty="0"/>
              <a:t> of  </a:t>
            </a:r>
            <a:r>
              <a:rPr lang="en-US" dirty="0" smtClean="0"/>
              <a:t>color, who are often small business holders,  </a:t>
            </a:r>
            <a:r>
              <a:rPr lang="en-US" dirty="0"/>
              <a:t> are  not  </a:t>
            </a:r>
            <a:r>
              <a:rPr lang="en-US" dirty="0" smtClean="0"/>
              <a:t>ensured </a:t>
            </a:r>
            <a:r>
              <a:rPr lang="en-US" dirty="0"/>
              <a:t> access  to  the  electrical  </a:t>
            </a:r>
            <a:r>
              <a:rPr lang="en-US" dirty="0" smtClean="0"/>
              <a:t>grid</a:t>
            </a:r>
            <a:r>
              <a:rPr lang="en-US" dirty="0"/>
              <a:t> which  gives  </a:t>
            </a:r>
            <a:r>
              <a:rPr lang="en-US" dirty="0" smtClean="0"/>
              <a:t>energy </a:t>
            </a:r>
            <a:r>
              <a:rPr lang="en-US" dirty="0"/>
              <a:t> entrepreneurs  </a:t>
            </a:r>
            <a:r>
              <a:rPr lang="en-US" dirty="0" smtClean="0"/>
              <a:t> the </a:t>
            </a:r>
            <a:r>
              <a:rPr lang="en-US" dirty="0"/>
              <a:t> ability  to  sell  the  energy  they </a:t>
            </a:r>
            <a:r>
              <a:rPr lang="en-US" dirty="0" smtClean="0"/>
              <a:t> produce.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SOLUTION: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 Federal  Electric  Regulatory  Commission  (FERC)  </a:t>
            </a:r>
            <a:r>
              <a:rPr lang="en-US" dirty="0" smtClean="0"/>
              <a:t>    can </a:t>
            </a:r>
            <a:r>
              <a:rPr lang="en-US" dirty="0"/>
              <a:t> </a:t>
            </a:r>
            <a:r>
              <a:rPr lang="en-US" dirty="0" smtClean="0"/>
              <a:t>develop </a:t>
            </a:r>
            <a:r>
              <a:rPr lang="en-US" dirty="0"/>
              <a:t> equitable  access  </a:t>
            </a:r>
            <a:r>
              <a:rPr lang="en-US" dirty="0" smtClean="0"/>
              <a:t>requirements </a:t>
            </a:r>
            <a:r>
              <a:rPr lang="en-US" dirty="0"/>
              <a:t> for  the  </a:t>
            </a:r>
            <a:r>
              <a:rPr lang="en-US" dirty="0" smtClean="0"/>
              <a:t>   grid </a:t>
            </a:r>
            <a:r>
              <a:rPr lang="en-US" dirty="0"/>
              <a:t> for  </a:t>
            </a:r>
            <a:r>
              <a:rPr lang="en-US" dirty="0" smtClean="0"/>
              <a:t>small</a:t>
            </a:r>
            <a:r>
              <a:rPr lang="en-US" dirty="0"/>
              <a:t> </a:t>
            </a:r>
            <a:r>
              <a:rPr lang="en-US" dirty="0" smtClean="0"/>
              <a:t>scale </a:t>
            </a:r>
            <a:r>
              <a:rPr lang="en-US" dirty="0"/>
              <a:t> </a:t>
            </a:r>
            <a:r>
              <a:rPr lang="en-US" dirty="0" smtClean="0"/>
              <a:t>produce.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E:\DCIM\102NIKON\DSCN089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314" y="1803400"/>
            <a:ext cx="3610852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DCIM\102NIKON\DSCN08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90870"/>
            <a:ext cx="3586766" cy="278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90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09600" y="0"/>
            <a:ext cx="8153400" cy="1574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59780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Model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749800"/>
          </a:xfrm>
        </p:spPr>
        <p:txBody>
          <a:bodyPr/>
          <a:lstStyle/>
          <a:p>
            <a:r>
              <a:rPr lang="en-US" dirty="0" smtClean="0"/>
              <a:t>On-Bill Financing</a:t>
            </a:r>
          </a:p>
          <a:p>
            <a:r>
              <a:rPr lang="en-US" dirty="0" smtClean="0"/>
              <a:t>Aggregation/Collective Purchasing</a:t>
            </a:r>
          </a:p>
          <a:p>
            <a:pPr lvl="1"/>
            <a:r>
              <a:rPr lang="en-US" dirty="0" smtClean="0"/>
              <a:t>Consumer Choice</a:t>
            </a:r>
          </a:p>
          <a:p>
            <a:r>
              <a:rPr lang="en-US" dirty="0" smtClean="0"/>
              <a:t>Rural Electric Co-Ops</a:t>
            </a:r>
          </a:p>
          <a:p>
            <a:r>
              <a:rPr lang="en-US" dirty="0" smtClean="0"/>
              <a:t>Cooperatives</a:t>
            </a:r>
          </a:p>
          <a:p>
            <a:r>
              <a:rPr lang="en-US" dirty="0" smtClean="0"/>
              <a:t>Solar/Wind Gardens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Consumer Engagement in Policymaking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Rural Electric Co-Op Boards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Public Service Commission/Public Utilities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2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 r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0170" y="1457329"/>
            <a:ext cx="6432330" cy="3932095"/>
          </a:xfrm>
          <a:prstGeom prst="rect">
            <a:avLst/>
          </a:prstGeom>
          <a:solidFill>
            <a:schemeClr val="tx1"/>
          </a:solidFill>
          <a:ln w="60325" cap="sq" cmpd="tri">
            <a:solidFill>
              <a:schemeClr val="accent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https://twimg0-a.akamaihd.net/profile_images/1232881330/naacp_logo_fb.jpg"/>
          <p:cNvPicPr/>
          <p:nvPr/>
        </p:nvPicPr>
        <p:blipFill>
          <a:blip r:embed="rId4" cstate="print"/>
          <a:srcRect l="6416" r="6729"/>
          <a:stretch>
            <a:fillRect/>
          </a:stretch>
        </p:blipFill>
        <p:spPr bwMode="auto">
          <a:xfrm>
            <a:off x="8001000" y="5389436"/>
            <a:ext cx="1143000" cy="14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45589" y="1600199"/>
            <a:ext cx="6526925" cy="3789220"/>
          </a:xfrm>
          <a:prstGeom prst="rect">
            <a:avLst/>
          </a:prstGeom>
          <a:noFill/>
          <a:ln w="12700" cap="sq" cmpd="sng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264C"/>
                </a:solidFill>
              </a14:hiddenFill>
            </a:ext>
          </a:extLst>
        </p:spPr>
        <p:txBody>
          <a:bodyPr rot="0" vert="horz" wrap="square" lIns="182880" tIns="45720" rIns="182880" bIns="45720" anchor="ctr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prstClr val="black"/>
                </a:solidFill>
              </a:rPr>
              <a:t>Unlocking Clean Energy to Power </a:t>
            </a:r>
            <a:r>
              <a:rPr lang="en-US" sz="4000" b="1" i="1" dirty="0">
                <a:solidFill>
                  <a:prstClr val="black"/>
                </a:solidFill>
              </a:rPr>
              <a:t>and </a:t>
            </a:r>
            <a:r>
              <a:rPr lang="en-US" sz="4000" b="1" i="1" dirty="0" smtClean="0">
                <a:solidFill>
                  <a:prstClr val="black"/>
                </a:solidFill>
              </a:rPr>
              <a:t>EMPOWER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Our Communities</a:t>
            </a: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3451" y="5848351"/>
            <a:ext cx="3257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r>
              <a:rPr lang="en-US" sz="10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Association for the Advancement of Colored People (</a:t>
            </a:r>
            <a:r>
              <a:rPr lang="en-US" sz="10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NAACP)</a:t>
            </a:r>
          </a:p>
          <a:p>
            <a:pPr algn="r"/>
            <a:r>
              <a:rPr lang="en-US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and Climate Justice Program</a:t>
            </a:r>
          </a:p>
          <a:p>
            <a:pPr algn="r"/>
            <a:r>
              <a:rPr lang="en-US" sz="1050" dirty="0" smtClean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2014 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Pillars of Our Energy Democracy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Energy Efficiency Resource Standards</a:t>
            </a:r>
          </a:p>
          <a:p>
            <a:r>
              <a:rPr lang="en-US" dirty="0" smtClean="0"/>
              <a:t>Renewable Portfolio Standards</a:t>
            </a:r>
          </a:p>
          <a:p>
            <a:r>
              <a:rPr lang="en-US" dirty="0" smtClean="0"/>
              <a:t>Distributed Generation/Net Metering</a:t>
            </a:r>
          </a:p>
          <a:p>
            <a:r>
              <a:rPr lang="en-US" dirty="0" smtClean="0"/>
              <a:t>Community Ownership and Asset Development</a:t>
            </a:r>
          </a:p>
          <a:p>
            <a:r>
              <a:rPr lang="en-US" dirty="0" smtClean="0"/>
              <a:t>Economic Justice</a:t>
            </a:r>
          </a:p>
          <a:p>
            <a:r>
              <a:rPr lang="en-US" dirty="0" smtClean="0"/>
              <a:t>Political Power Building</a:t>
            </a:r>
          </a:p>
        </p:txBody>
      </p:sp>
    </p:spTree>
    <p:extLst>
      <p:ext uri="{BB962C8B-B14F-4D97-AF65-F5344CB8AC3E}">
        <p14:creationId xmlns:p14="http://schemas.microsoft.com/office/powerpoint/2010/main" val="166412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Challenges of Fossil Fuel Based Energy Production and the Current Price Paid by African American Communities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 r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3451" y="5848351"/>
            <a:ext cx="3257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pPr algn="r"/>
            <a:r>
              <a:rPr lang="en-US" sz="1050" dirty="0" smtClean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2014 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4033" y="272727"/>
            <a:ext cx="5154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Local Hire Provisions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42" y="1163899"/>
            <a:ext cx="4753710" cy="4225520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959022" y="4397697"/>
            <a:ext cx="6610130" cy="1393795"/>
          </a:xfrm>
          <a:prstGeom prst="ribbon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CB11C"/>
                </a:solidFill>
              </a:ln>
              <a:solidFill>
                <a:srgbClr val="0A0577"/>
              </a:solidFill>
            </a:endParaRPr>
          </a:p>
        </p:txBody>
      </p:sp>
      <p:pic>
        <p:nvPicPr>
          <p:cNvPr id="4" name="Picture 3" descr="https://twimg0-a.akamaihd.net/profile_images/1232881330/naacp_logo_fb.jpg"/>
          <p:cNvPicPr/>
          <p:nvPr/>
        </p:nvPicPr>
        <p:blipFill>
          <a:blip r:embed="rId5" cstate="print"/>
          <a:srcRect l="6416" r="6729"/>
          <a:stretch>
            <a:fillRect/>
          </a:stretch>
        </p:blipFill>
        <p:spPr bwMode="auto">
          <a:xfrm>
            <a:off x="7997651" y="5389440"/>
            <a:ext cx="1143000" cy="14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14879" y="4572021"/>
            <a:ext cx="329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Local hiring</a:t>
            </a:r>
          </a:p>
          <a:p>
            <a:pPr algn="ctr"/>
            <a:r>
              <a:rPr lang="en-US" sz="28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energy modernization</a:t>
            </a:r>
            <a:endParaRPr lang="en-US" sz="2800" cap="small" dirty="0">
              <a:solidFill>
                <a:srgbClr val="F4D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 r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twimg0-a.akamaihd.net/profile_images/1232881330/naacp_logo_fb.jpg"/>
          <p:cNvPicPr/>
          <p:nvPr/>
        </p:nvPicPr>
        <p:blipFill>
          <a:blip r:embed="rId4" cstate="print"/>
          <a:srcRect l="6416" r="6729"/>
          <a:stretch>
            <a:fillRect/>
          </a:stretch>
        </p:blipFill>
        <p:spPr bwMode="auto">
          <a:xfrm>
            <a:off x="8001000" y="5389440"/>
            <a:ext cx="1143000" cy="14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3451" y="5848351"/>
            <a:ext cx="3257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pPr algn="r"/>
            <a:r>
              <a:rPr lang="en-US" sz="1050" dirty="0" smtClean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2014 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654" y="0"/>
            <a:ext cx="65018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Minority and Women 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Business Enterprise Provisions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07" y="2133612"/>
            <a:ext cx="5451809" cy="4114801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744453" y="2972010"/>
            <a:ext cx="7061315" cy="1393795"/>
          </a:xfrm>
          <a:prstGeom prst="ribbon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CB11C"/>
                </a:solidFill>
              </a:ln>
              <a:solidFill>
                <a:srgbClr val="0A057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5632" y="3194688"/>
            <a:ext cx="36989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All</a:t>
            </a:r>
            <a:r>
              <a:rPr lang="en-US" sz="28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states have some </a:t>
            </a:r>
          </a:p>
          <a:p>
            <a:pPr algn="ctr"/>
            <a:r>
              <a:rPr lang="en-US" sz="20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MBE presence; </a:t>
            </a:r>
            <a:r>
              <a:rPr lang="en-US" sz="2800" b="1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none</a:t>
            </a:r>
            <a:r>
              <a:rPr lang="en-US" sz="28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0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explicitly target energy</a:t>
            </a:r>
            <a:endParaRPr lang="en-US" sz="2000" cap="small" dirty="0">
              <a:solidFill>
                <a:srgbClr val="F4D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</a:extLst>
          </a:blip>
          <a:srcRect/>
          <a:stretch>
            <a:fillRect r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twimg0-a.akamaihd.net/profile_images/1232881330/naacp_logo_fb.jpg"/>
          <p:cNvPicPr/>
          <p:nvPr/>
        </p:nvPicPr>
        <p:blipFill>
          <a:blip r:embed="rId4" cstate="print"/>
          <a:srcRect l="6416" r="6729"/>
          <a:stretch>
            <a:fillRect/>
          </a:stretch>
        </p:blipFill>
        <p:spPr bwMode="auto">
          <a:xfrm>
            <a:off x="8001000" y="5389440"/>
            <a:ext cx="1143000" cy="14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43451" y="5848351"/>
            <a:ext cx="32575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0" tIns="182880" rIns="182880" bIns="182880" anchor="b" anchorCtr="0" upright="1">
            <a:noAutofit/>
          </a:bodyPr>
          <a:lstStyle/>
          <a:p>
            <a:pPr algn="r"/>
            <a:r>
              <a:rPr lang="en-US" sz="1050" dirty="0" smtClean="0">
                <a:solidFill>
                  <a:prstClr val="white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2014 </a:t>
            </a:r>
            <a:endParaRPr lang="en-US" sz="1050" dirty="0">
              <a:solidFill>
                <a:prstClr val="white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4401" y="9"/>
            <a:ext cx="6501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Community Asset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825" y="1569660"/>
            <a:ext cx="2959031" cy="3588064"/>
          </a:xfrm>
          <a:prstGeom prst="rect">
            <a:avLst/>
          </a:prstGeom>
        </p:spPr>
      </p:pic>
      <p:sp>
        <p:nvSpPr>
          <p:cNvPr id="10" name="Down Ribbon 9"/>
          <p:cNvSpPr/>
          <p:nvPr/>
        </p:nvSpPr>
        <p:spPr>
          <a:xfrm>
            <a:off x="1816641" y="4153937"/>
            <a:ext cx="7061315" cy="1393795"/>
          </a:xfrm>
          <a:prstGeom prst="ribbon">
            <a:avLst/>
          </a:prstGeom>
          <a:solidFill>
            <a:srgbClr val="00206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CB11C"/>
                </a:solidFill>
              </a:ln>
              <a:solidFill>
                <a:srgbClr val="0A057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7821" y="4575813"/>
            <a:ext cx="36989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Too few community asset</a:t>
            </a:r>
          </a:p>
          <a:p>
            <a:pPr algn="ctr"/>
            <a:r>
              <a:rPr lang="en-US" sz="3200" cap="small" dirty="0" smtClean="0">
                <a:solidFill>
                  <a:srgbClr val="F4D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development examples!!!</a:t>
            </a:r>
            <a:endParaRPr lang="en-US" sz="3200" cap="small" dirty="0">
              <a:solidFill>
                <a:srgbClr val="F4D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898" y="4464029"/>
            <a:ext cx="7893502" cy="2089171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Addressing Alternate Views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49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>
          <a:xfrm>
            <a:off x="457200" y="4572000"/>
            <a:ext cx="7086600" cy="1295400"/>
          </a:xfrm>
        </p:spPr>
        <p:txBody>
          <a:bodyPr/>
          <a:lstStyle>
            <a:extLst/>
          </a:lstStyle>
          <a:p>
            <a:pPr algn="ctr"/>
            <a:r>
              <a:rPr lang="en-US" dirty="0" smtClean="0"/>
              <a:t>!!Well Financed, Shrewdly Messaged</a:t>
            </a:r>
          </a:p>
          <a:p>
            <a:pPr algn="ctr"/>
            <a:r>
              <a:rPr lang="en-US" dirty="0" smtClean="0"/>
              <a:t> War On Net Metering!!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…then click the placeholders to add your own pictures and captions.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r="9757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 descr="C:\Users\Jacqui\Desktop\FILES\NAACP\Communications\NPA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5"/>
            <a:ext cx="25908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9460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5"/>
            <a:ext cx="9144000" cy="6915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07989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86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Picture Tools | Format</a:t>
            </a:r>
            <a:r>
              <a:rPr lang="en-US" dirty="0"/>
              <a:t> tab, you can create your own frames and make picture corrections such as adjusting contrast and brightness or cropping the picture for just the right look.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074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2743212"/>
            <a:ext cx="8763000" cy="2514591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Advancing Opportunities for Low Income Affordable Access and </a:t>
            </a:r>
          </a:p>
          <a:p>
            <a:pPr algn="ctr"/>
            <a:r>
              <a:rPr lang="en-US" sz="3600" b="1" i="1" dirty="0" smtClean="0"/>
              <a:t>African American Leadership </a:t>
            </a:r>
          </a:p>
          <a:p>
            <a:pPr algn="ctr"/>
            <a:r>
              <a:rPr lang="en-US" sz="3600" b="1" i="1" dirty="0" smtClean="0"/>
              <a:t>in the New Energy Economy</a:t>
            </a:r>
            <a:endParaRPr lang="en-US" sz="36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Energy Policy Campaign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2"/>
            <a:r>
              <a:rPr lang="en-US" sz="4000" dirty="0"/>
              <a:t>Wellbeing of Our Communities—Including  Safety and </a:t>
            </a:r>
            <a:r>
              <a:rPr lang="en-US" sz="4000" dirty="0" smtClean="0"/>
              <a:t>Health</a:t>
            </a:r>
          </a:p>
          <a:p>
            <a:pPr lvl="2"/>
            <a:endParaRPr lang="en-US" sz="4000" dirty="0" smtClean="0"/>
          </a:p>
          <a:p>
            <a:pPr lvl="2"/>
            <a:r>
              <a:rPr lang="en-US" sz="4000" dirty="0" smtClean="0"/>
              <a:t>Economic Opportunity</a:t>
            </a:r>
          </a:p>
          <a:p>
            <a:pPr marL="685800" lvl="2" indent="0">
              <a:buNone/>
            </a:pPr>
            <a:endParaRPr lang="en-US" sz="4000" dirty="0"/>
          </a:p>
          <a:p>
            <a:pPr lvl="2"/>
            <a:r>
              <a:rPr lang="en-US" sz="4000" dirty="0" smtClean="0"/>
              <a:t>True Democracy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387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Content Placeholder 3" descr="http://farm4.staticflickr.com/3176/3906406487_1d32949ae8.jpg"/>
          <p:cNvPicPr>
            <a:picLocks noGrp="1"/>
          </p:cNvPicPr>
          <p:nvPr>
            <p:ph type="pic" sz="quarter" idx="17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3" r="49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Picture Placeholder 11" descr="http://farm3.staticflickr.com/2280/2179929940_631db410e5.jpg"/>
          <p:cNvPicPr>
            <a:picLocks noGrp="1"/>
          </p:cNvPicPr>
          <p:nvPr>
            <p:ph type="pic" sz="quarter" idx="1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" b="3008"/>
          <a:stretch/>
        </p:blipFill>
        <p:spPr bwMode="auto"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33400" y="3429003"/>
            <a:ext cx="3733800" cy="2716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35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i="1" dirty="0" smtClean="0"/>
              <a:t>Promising</a:t>
            </a:r>
            <a:r>
              <a:rPr lang="en-US" i="1" dirty="0" smtClean="0"/>
              <a:t> </a:t>
            </a:r>
            <a:r>
              <a:rPr lang="en-US" sz="7200" i="1" dirty="0" smtClean="0"/>
              <a:t>Practices</a:t>
            </a:r>
            <a:endParaRPr lang="en-US" sz="7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98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Income Access to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305800" cy="4826000"/>
          </a:xfrm>
        </p:spPr>
        <p:txBody>
          <a:bodyPr>
            <a:normAutofit/>
          </a:bodyPr>
          <a:lstStyle/>
          <a:p>
            <a:r>
              <a:rPr lang="en-US" dirty="0" smtClean="0"/>
              <a:t>On-Bill Financing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Aggregation/Collective Purchasing (</a:t>
            </a:r>
            <a:r>
              <a:rPr lang="en-US" i="1" dirty="0" smtClean="0"/>
              <a:t>ex. NAACP HQ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Consumer Choice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Cooperatives/Solar Gardens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00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17" y="625294"/>
            <a:ext cx="2366713" cy="1775033"/>
          </a:xfrm>
        </p:spPr>
      </p:pic>
      <p:pic>
        <p:nvPicPr>
          <p:cNvPr id="7" name="Content Placeholder 3" descr="C:\Users\Larissa\Downloads\Green Awareness Days and NGS 042 %282%29 (1)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34184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4"/>
            <a:ext cx="4572000" cy="326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2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>
            <a:fillRect/>
          </a:stretch>
        </p:blipFill>
        <p:spPr>
          <a:xfrm>
            <a:off x="13" y="3305909"/>
            <a:ext cx="9143999" cy="3538352"/>
          </a:xfrm>
        </p:spPr>
      </p:pic>
    </p:spTree>
    <p:extLst>
      <p:ext uri="{BB962C8B-B14F-4D97-AF65-F5344CB8AC3E}">
        <p14:creationId xmlns:p14="http://schemas.microsoft.com/office/powerpoint/2010/main" val="41727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" y="9"/>
            <a:ext cx="9143999" cy="6857999"/>
          </a:xfrm>
        </p:spPr>
      </p:pic>
    </p:spTree>
    <p:extLst>
      <p:ext uri="{BB962C8B-B14F-4D97-AF65-F5344CB8AC3E}">
        <p14:creationId xmlns:p14="http://schemas.microsoft.com/office/powerpoint/2010/main" val="1092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74558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www.youtube.com/watch?v=vr8_kqeYfpU#t=71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17"/>
            <a:ext cx="9144000" cy="6168683"/>
          </a:xfrm>
        </p:spPr>
      </p:pic>
    </p:spTree>
    <p:extLst>
      <p:ext uri="{BB962C8B-B14F-4D97-AF65-F5344CB8AC3E}">
        <p14:creationId xmlns:p14="http://schemas.microsoft.com/office/powerpoint/2010/main" val="3063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283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437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Economic Opportunity</a:t>
            </a:r>
            <a:endParaRPr lang="en-US" sz="4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52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Unified Campaigning for </a:t>
            </a:r>
            <a:br>
              <a:rPr lang="en-US" dirty="0" smtClean="0"/>
            </a:br>
            <a:r>
              <a:rPr lang="en-US" dirty="0" smtClean="0"/>
              <a:t>Energy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Embracing SHARED Goals</a:t>
            </a:r>
          </a:p>
          <a:p>
            <a:pPr lvl="1"/>
            <a:r>
              <a:rPr lang="en-US" dirty="0" smtClean="0"/>
              <a:t>INTERSECTIONAL MESSAGING</a:t>
            </a:r>
          </a:p>
          <a:p>
            <a:pPr lvl="1"/>
            <a:r>
              <a:rPr lang="en-US" dirty="0" smtClean="0"/>
              <a:t>EQUITABLE ACCESS TO CLEAN ENERGY</a:t>
            </a:r>
          </a:p>
          <a:p>
            <a:pPr lvl="1"/>
            <a:r>
              <a:rPr lang="en-US" dirty="0"/>
              <a:t>ENTREPRENEURSHIP OPPORTUNITIES</a:t>
            </a:r>
          </a:p>
          <a:p>
            <a:pPr lvl="1"/>
            <a:r>
              <a:rPr lang="en-US" dirty="0" smtClean="0"/>
              <a:t>TRAINING AND JOBS</a:t>
            </a:r>
          </a:p>
          <a:p>
            <a:pPr lvl="1"/>
            <a:r>
              <a:rPr lang="en-US" dirty="0" smtClean="0"/>
              <a:t>TRUE DEMOCRACY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17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228609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Effects of Pollution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Bradley Hand ITC" pitchFamily="66" charset="0"/>
              </a:rPr>
              <a:t>Thank You</a:t>
            </a:r>
            <a:endParaRPr lang="en-US" sz="66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Jacqui Patterson</a:t>
            </a:r>
          </a:p>
          <a:p>
            <a:pPr marL="68580" indent="0" algn="ctr">
              <a:buNone/>
            </a:pPr>
            <a:r>
              <a:rPr lang="en-US" dirty="0" smtClean="0">
                <a:hlinkClick r:id="rId2"/>
              </a:rPr>
              <a:t>jpatterson@naacpnet.org</a:t>
            </a:r>
            <a:r>
              <a:rPr lang="en-US" dirty="0" smtClean="0"/>
              <a:t>   </a:t>
            </a:r>
          </a:p>
          <a:p>
            <a:pPr marL="6858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jacquipatt</a:t>
            </a:r>
            <a:r>
              <a:rPr lang="en-US" dirty="0" smtClean="0"/>
              <a:t> </a:t>
            </a:r>
          </a:p>
          <a:p>
            <a:pPr marL="68580" indent="0" algn="ctr">
              <a:buNone/>
            </a:pPr>
            <a:r>
              <a:rPr lang="en-US" dirty="0" smtClean="0"/>
              <a:t>443-465-9809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/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Content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" r="5507"/>
          <a:stretch>
            <a:fillRect/>
          </a:stretch>
        </p:blipFill>
        <p:spPr/>
      </p:pic>
      <p:pic>
        <p:nvPicPr>
          <p:cNvPr id="13" name="Content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38862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65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Climate Change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827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Jacqui Patterson\Desktop\FILES\NAACP\Communications\Katrina Devastation.jp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1" r="172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Content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957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800" b="1" i="1" dirty="0">
                <a:solidFill>
                  <a:schemeClr val="tx1"/>
                </a:solidFill>
              </a:rPr>
              <a:t>The Economics of Our </a:t>
            </a:r>
            <a:r>
              <a:rPr lang="en-US" sz="4800" b="1" i="1" dirty="0" smtClean="0">
                <a:solidFill>
                  <a:schemeClr val="tx1"/>
                </a:solidFill>
              </a:rPr>
              <a:t>Current Relationship </a:t>
            </a:r>
            <a:r>
              <a:rPr lang="en-US" sz="4800" b="1" i="1" dirty="0">
                <a:solidFill>
                  <a:schemeClr val="tx1"/>
                </a:solidFill>
              </a:rPr>
              <a:t>With </a:t>
            </a:r>
            <a:r>
              <a:rPr lang="en-US" sz="4800" b="1" i="1" dirty="0" smtClean="0">
                <a:solidFill>
                  <a:schemeClr val="tx1"/>
                </a:solidFill>
              </a:rPr>
              <a:t>the Energy Sector</a:t>
            </a:r>
            <a:endParaRPr lang="en-US" sz="4800" b="1" i="1" dirty="0">
              <a:solidFill>
                <a:schemeClr val="tx1"/>
              </a:solidFill>
            </a:endParaRPr>
          </a:p>
          <a:p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6.xml><?xml version="1.0" encoding="utf-8"?>
<a:theme xmlns:a="http://schemas.openxmlformats.org/drawingml/2006/main" name="3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7.xml><?xml version="1.0" encoding="utf-8"?>
<a:theme xmlns:a="http://schemas.openxmlformats.org/drawingml/2006/main" name="Urban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747</Words>
  <Application>Microsoft Office PowerPoint</Application>
  <PresentationFormat>On-screen Show (4:3)</PresentationFormat>
  <Paragraphs>153</Paragraphs>
  <Slides>50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ContemporaryPhotoAlbum</vt:lpstr>
      <vt:lpstr>Widescreen Presentation</vt:lpstr>
      <vt:lpstr>Depth</vt:lpstr>
      <vt:lpstr>1_Depth</vt:lpstr>
      <vt:lpstr>2_Depth</vt:lpstr>
      <vt:lpstr>3_Depth</vt:lpstr>
      <vt:lpstr>Urban Photo Album</vt:lpstr>
      <vt:lpstr>1_ContemporaryPhotoAlbum</vt:lpstr>
      <vt:lpstr>3_ContemporaryPhotoAlbum</vt:lpstr>
      <vt:lpstr>2_Widescreen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Climate Change</vt:lpstr>
      <vt:lpstr>PowerPoint Presentation</vt:lpstr>
      <vt:lpstr> </vt:lpstr>
      <vt:lpstr>PowerPoint Presentation</vt:lpstr>
      <vt:lpstr>PowerPoint Presentation</vt:lpstr>
      <vt:lpstr>African American Communities and Energy</vt:lpstr>
      <vt:lpstr>2008 Snapshot of Energy Poverty</vt:lpstr>
      <vt:lpstr>Electricity Affordability Index</vt:lpstr>
      <vt:lpstr>Towards Energy Democracy—Equity Based Solutions</vt:lpstr>
      <vt:lpstr>Goal </vt:lpstr>
      <vt:lpstr>PowerPoint Presentation</vt:lpstr>
      <vt:lpstr>Today’s Clean Energy Policies</vt:lpstr>
      <vt:lpstr>PowerPoint Presentation</vt:lpstr>
      <vt:lpstr>Lack of Access to Technical Assistance</vt:lpstr>
      <vt:lpstr>Production Tax Credit Shortcomings</vt:lpstr>
      <vt:lpstr>SOLUTION: Expand Beyond Limits to Homeowners</vt:lpstr>
      <vt:lpstr>Net Metering Limits</vt:lpstr>
      <vt:lpstr> Limited Grid Access</vt:lpstr>
      <vt:lpstr>Recommended Reading</vt:lpstr>
      <vt:lpstr>Promising Model Solutions</vt:lpstr>
      <vt:lpstr>Consumer Engagement in Policymaking</vt:lpstr>
      <vt:lpstr>PowerPoint Presentation</vt:lpstr>
      <vt:lpstr>Pillars of Our Energy Democracy Agenda</vt:lpstr>
      <vt:lpstr>PowerPoint Presentation</vt:lpstr>
      <vt:lpstr>PowerPoint Presentation</vt:lpstr>
      <vt:lpstr>PowerPoint Presentation</vt:lpstr>
      <vt:lpstr>Addressing Alternate 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Energy Policy Campaign Values</vt:lpstr>
      <vt:lpstr>Promising Practices</vt:lpstr>
      <vt:lpstr>Low Income Access to Solar</vt:lpstr>
      <vt:lpstr>PowerPoint Presentation</vt:lpstr>
      <vt:lpstr>PowerPoint Presentation</vt:lpstr>
      <vt:lpstr>https://www.youtube.com/watch?v=vr8_kqeYfpU#t=71  </vt:lpstr>
      <vt:lpstr>PowerPoint Presentation</vt:lpstr>
      <vt:lpstr>PowerPoint Presentation</vt:lpstr>
      <vt:lpstr>PowerPoint Presentation</vt:lpstr>
      <vt:lpstr>PowerPoint Presentation</vt:lpstr>
      <vt:lpstr>Unified Campaigning for  Energy Democracy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2015-02-19T05:58:51Z</dcterms:created>
  <dcterms:modified xsi:type="dcterms:W3CDTF">2016-03-31T20:44:16Z</dcterms:modified>
</cp:coreProperties>
</file>