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60" r:id="rId3"/>
    <p:sldId id="281" r:id="rId4"/>
    <p:sldId id="279" r:id="rId5"/>
    <p:sldId id="261" r:id="rId6"/>
    <p:sldId id="274" r:id="rId7"/>
    <p:sldId id="262" r:id="rId8"/>
    <p:sldId id="263" r:id="rId9"/>
    <p:sldId id="264" r:id="rId10"/>
    <p:sldId id="265" r:id="rId11"/>
    <p:sldId id="266" r:id="rId12"/>
    <p:sldId id="280" r:id="rId13"/>
    <p:sldId id="268" r:id="rId14"/>
    <p:sldId id="267" r:id="rId15"/>
    <p:sldId id="282" r:id="rId16"/>
    <p:sldId id="275" r:id="rId17"/>
    <p:sldId id="269" r:id="rId18"/>
    <p:sldId id="276" r:id="rId19"/>
    <p:sldId id="270" r:id="rId20"/>
    <p:sldId id="277" r:id="rId21"/>
    <p:sldId id="271" r:id="rId22"/>
    <p:sldId id="278" r:id="rId23"/>
    <p:sldId id="272" r:id="rId24"/>
    <p:sldId id="283" r:id="rId25"/>
    <p:sldId id="273" r:id="rId26"/>
    <p:sldId id="258" r:id="rId27"/>
    <p:sldId id="284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E75"/>
    <a:srgbClr val="556191"/>
    <a:srgbClr val="3543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556"/>
    <p:restoredTop sz="94603"/>
  </p:normalViewPr>
  <p:slideViewPr>
    <p:cSldViewPr snapToGrid="0" snapToObjects="1">
      <p:cViewPr>
        <p:scale>
          <a:sx n="110" d="100"/>
          <a:sy n="110" d="100"/>
        </p:scale>
        <p:origin x="76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0BD61D-E4DD-E546-8545-2DD74AA86F48}" type="datetimeFigureOut">
              <a:rPr lang="en-US" smtClean="0"/>
              <a:t>6/13/16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7B0D6D-1379-B646-B9A6-A721BB7048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40703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8B035A-4906-8641-A50D-BB2587B0BE32}" type="datetimeFigureOut">
              <a:rPr lang="en-US" smtClean="0"/>
              <a:t>6/13/16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A48B09-C7F7-5441-B4E4-B1D99AAEDE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0800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energy.pace.edu" TargetMode="Externa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660400"/>
            <a:ext cx="7912100" cy="1470025"/>
          </a:xfrm>
        </p:spPr>
        <p:txBody>
          <a:bodyPr/>
          <a:lstStyle>
            <a:lvl1pPr algn="l"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873500"/>
            <a:ext cx="7137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5750567" y="6361652"/>
            <a:ext cx="8115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en-US" dirty="0" smtClean="0"/>
              <a:t>6/16/15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15481" y="6361652"/>
            <a:ext cx="32350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en-US" dirty="0" smtClean="0"/>
              <a:t>Rábago – Equitable Access to Clean Energy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89181" y="6361652"/>
            <a:ext cx="4679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fld id="{BCFF5FE1-3835-4F47-9325-FE32943839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488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&lt;Date&gt;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&lt;Footer&gt;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9DF06-7D34-9F4B-A57E-258344706A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147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&lt;Date&gt;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&lt;Footer&gt;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9DF06-7D34-9F4B-A57E-258344706A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5805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0300" y="274638"/>
            <a:ext cx="53467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&lt;Date&gt;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&lt;Footer&gt;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9DF06-7D34-9F4B-A57E-258344706A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590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3062" y="274638"/>
            <a:ext cx="770043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3062" y="1600200"/>
            <a:ext cx="7700438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5750567" y="6361652"/>
            <a:ext cx="8115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en-US" dirty="0" smtClean="0"/>
              <a:t>6/16/15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15481" y="6361652"/>
            <a:ext cx="32350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en-US" dirty="0" smtClean="0"/>
              <a:t>Rábago – Equitable Access to Clean Energy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89181" y="6361652"/>
            <a:ext cx="4679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fld id="{BCFF5FE1-3835-4F47-9325-FE32943839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938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1253586" y="2032000"/>
            <a:ext cx="7433214" cy="2806700"/>
          </a:xfrm>
        </p:spPr>
        <p:txBody>
          <a:bodyPr/>
          <a:lstStyle>
            <a:lvl1pPr marL="0" indent="0" algn="ctr">
              <a:buFont typeface="Wingdings" charset="2"/>
              <a:buNone/>
              <a:defRPr/>
            </a:lvl1pPr>
          </a:lstStyle>
          <a:p>
            <a:pPr lvl="0"/>
            <a:r>
              <a:rPr lang="en-US" dirty="0" smtClean="0"/>
              <a:t>Name</a:t>
            </a:r>
            <a:br>
              <a:rPr lang="en-US" dirty="0" smtClean="0"/>
            </a:br>
            <a:r>
              <a:rPr lang="en-US" dirty="0" smtClean="0"/>
              <a:t>Title</a:t>
            </a:r>
            <a:br>
              <a:rPr lang="en-US" dirty="0" smtClean="0"/>
            </a:br>
            <a:r>
              <a:rPr lang="en-US" dirty="0" smtClean="0"/>
              <a:t>Email</a:t>
            </a:r>
            <a:br>
              <a:rPr lang="en-US" dirty="0" smtClean="0"/>
            </a:br>
            <a:r>
              <a:rPr lang="en-US" dirty="0" smtClean="0"/>
              <a:t>Phone</a:t>
            </a:r>
            <a:endParaRPr lang="en-US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1253062" y="673100"/>
            <a:ext cx="76496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Helvetica"/>
                <a:cs typeface="Helvetica"/>
              </a:rPr>
              <a:t>Thank you!</a:t>
            </a:r>
            <a:endParaRPr lang="en-US" sz="4800" b="1" dirty="0">
              <a:latin typeface="Helvetica"/>
              <a:cs typeface="Helvetica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3149600" y="5270500"/>
            <a:ext cx="3797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Helvetica"/>
                <a:cs typeface="Helvetica"/>
              </a:rPr>
              <a:t>Pace Energy and Climate Center</a:t>
            </a:r>
          </a:p>
          <a:p>
            <a:pPr algn="ctr"/>
            <a:r>
              <a:rPr lang="en-US" u="sng" dirty="0" smtClean="0">
                <a:latin typeface="Helvetica"/>
                <a:cs typeface="Helvetica"/>
                <a:hlinkClick r:id="rId2"/>
              </a:rPr>
              <a:t>http://energy.pace.edu</a:t>
            </a:r>
            <a:r>
              <a:rPr lang="en-US" u="sng" baseline="0" dirty="0" smtClean="0">
                <a:latin typeface="Helvetica"/>
                <a:cs typeface="Helvetica"/>
              </a:rPr>
              <a:t> </a:t>
            </a:r>
            <a:endParaRPr lang="en-US" u="sng" dirty="0">
              <a:latin typeface="Helvetica"/>
              <a:cs typeface="Helvetica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5750567" y="6361652"/>
            <a:ext cx="8115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en-US" dirty="0" smtClean="0"/>
              <a:t>6/16/15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15481" y="6361652"/>
            <a:ext cx="32350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en-US" dirty="0" smtClean="0"/>
              <a:t>Rábago – Equitable Access to Clean Energy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89181" y="6361652"/>
            <a:ext cx="4679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fld id="{BCFF5FE1-3835-4F47-9325-FE32943839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483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8399" y="4406900"/>
            <a:ext cx="7326314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8399" y="2906713"/>
            <a:ext cx="73263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5750567" y="6361652"/>
            <a:ext cx="8115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en-US" dirty="0" smtClean="0"/>
              <a:t>6/16/15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15481" y="6361652"/>
            <a:ext cx="32350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en-US" dirty="0" smtClean="0"/>
              <a:t>Rábago – Equitable Access to Clean Energy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89181" y="6361652"/>
            <a:ext cx="4679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fld id="{BCFF5FE1-3835-4F47-9325-FE32943839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215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3062" y="1600200"/>
            <a:ext cx="357293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0" y="1600200"/>
            <a:ext cx="3606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&lt;Date&gt;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&lt;Footer&gt;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9DF06-7D34-9F4B-A57E-258344706A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348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3062" y="1535113"/>
            <a:ext cx="35729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3062" y="2174875"/>
            <a:ext cx="35729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5700" y="1535113"/>
            <a:ext cx="37211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65700" y="2174875"/>
            <a:ext cx="37211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&lt;Date&gt;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&lt;Footer&gt;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9DF06-7D34-9F4B-A57E-258344706A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730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&lt;Date&gt;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&lt;Footer&gt;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9DF06-7D34-9F4B-A57E-258344706A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8199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&lt;Date&gt;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&lt;Footer&gt;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9DF06-7D34-9F4B-A57E-258344706A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971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3800" y="273050"/>
            <a:ext cx="26670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3200" y="273050"/>
            <a:ext cx="46736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3800" y="1435100"/>
            <a:ext cx="266700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&lt;Date&gt;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&lt;Footer&gt;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9DF06-7D34-9F4B-A57E-258344706A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032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5" Type="http://schemas.openxmlformats.org/officeDocument/2006/relationships/image" Target="../media/image2.pn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4-10-07 at 3.41.26 PM.png"/>
          <p:cNvPicPr>
            <a:picLocks noChangeAspect="1"/>
          </p:cNvPicPr>
          <p:nvPr/>
        </p:nvPicPr>
        <p:blipFill>
          <a:blip r:embed="rId1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22" y="-4223"/>
            <a:ext cx="2524836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03300" y="-4223"/>
            <a:ext cx="8178800" cy="686222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50800" dist="38100" dir="10800000" algn="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6206075"/>
            <a:ext cx="1028700" cy="65192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03296" y="6049333"/>
            <a:ext cx="249767" cy="575846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8466" y="6206899"/>
            <a:ext cx="9182100" cy="0"/>
          </a:xfrm>
          <a:prstGeom prst="line">
            <a:avLst/>
          </a:prstGeom>
          <a:ln>
            <a:solidFill>
              <a:srgbClr val="333E7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pacelogo_transparent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154" y="5837192"/>
            <a:ext cx="2341922" cy="105126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3062" y="274638"/>
            <a:ext cx="743373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3062" y="1600200"/>
            <a:ext cx="743373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0567" y="6361652"/>
            <a:ext cx="8115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en-US" dirty="0" smtClean="0"/>
              <a:t>6/16/15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15481" y="6361652"/>
            <a:ext cx="32350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en-US" dirty="0" smtClean="0"/>
              <a:t>Rábago – Equitable Access to Clean Energy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89181" y="6361652"/>
            <a:ext cx="4679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fld id="{BCFF5FE1-3835-4F47-9325-FE329438392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452" y="6361652"/>
            <a:ext cx="2019670" cy="403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798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Helvetica"/>
          <a:ea typeface="+mn-ea"/>
          <a:cs typeface="Helvetic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35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Equitable Access to Sustainable Energy:</a:t>
            </a:r>
            <a:br>
              <a:rPr lang="en-US" dirty="0" smtClean="0"/>
            </a:br>
            <a:r>
              <a:rPr lang="en-US" sz="3600" dirty="0" smtClean="0"/>
              <a:t>National Challenges &amp; Local Solutions</a:t>
            </a:r>
            <a:endParaRPr lang="en-US" dirty="0"/>
          </a:p>
        </p:txBody>
      </p:sp>
      <p:sp>
        <p:nvSpPr>
          <p:cNvPr id="37" name="Subtitle 36"/>
          <p:cNvSpPr>
            <a:spLocks noGrp="1"/>
          </p:cNvSpPr>
          <p:nvPr>
            <p:ph type="subTitle" idx="1"/>
          </p:nvPr>
        </p:nvSpPr>
        <p:spPr>
          <a:xfrm>
            <a:off x="1143000" y="3873499"/>
            <a:ext cx="7137400" cy="2071191"/>
          </a:xfrm>
        </p:spPr>
        <p:txBody>
          <a:bodyPr>
            <a:normAutofit/>
          </a:bodyPr>
          <a:lstStyle/>
          <a:p>
            <a:r>
              <a:rPr lang="en-US" dirty="0" smtClean="0"/>
              <a:t>Karl R. Rábago</a:t>
            </a:r>
          </a:p>
          <a:p>
            <a:r>
              <a:rPr lang="en-US" sz="2000" dirty="0" smtClean="0"/>
              <a:t>Executive Director, Pace Energy and Climate Center</a:t>
            </a:r>
          </a:p>
          <a:p>
            <a:r>
              <a:rPr lang="en-US" sz="2000" dirty="0" smtClean="0"/>
              <a:t>Co-Director, Northeast Solar Energy Market Coalition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3267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Lack of Information &amp; Experience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Lack of utility experience with weatherization and direct install</a:t>
            </a:r>
          </a:p>
          <a:p>
            <a:r>
              <a:rPr lang="en-US" sz="2400" dirty="0" smtClean="0"/>
              <a:t>Some utilities don’t consider LMI a “market” opportunity</a:t>
            </a:r>
          </a:p>
          <a:p>
            <a:r>
              <a:rPr lang="en-US" sz="2400" dirty="0" smtClean="0"/>
              <a:t>LMI customers have little experience with program opportunities</a:t>
            </a:r>
          </a:p>
          <a:p>
            <a:r>
              <a:rPr lang="en-US" sz="2400" dirty="0" smtClean="0"/>
              <a:t>Program offerings are intrusive, highly technical, and require heavy documentation and frequent visits</a:t>
            </a:r>
          </a:p>
          <a:p>
            <a:r>
              <a:rPr lang="en-US" sz="2400" dirty="0" smtClean="0"/>
              <a:t>Just now learning about EE as a “resource,” e.g., BQDM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CFF5FE1-3835-4F47-9325-FE329438392B}" type="slidenum">
              <a:rPr lang="en-US" smtClean="0"/>
              <a:t>10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06472" y="6361652"/>
            <a:ext cx="3657600" cy="365125"/>
          </a:xfrm>
        </p:spPr>
        <p:txBody>
          <a:bodyPr/>
          <a:lstStyle/>
          <a:p>
            <a:r>
              <a:rPr lang="en-US" dirty="0" smtClean="0"/>
              <a:t>Rábago – Equitable Access </a:t>
            </a:r>
            <a:r>
              <a:rPr lang="en-US" smtClean="0"/>
              <a:t>to Sustainable </a:t>
            </a:r>
            <a:r>
              <a:rPr lang="en-US" dirty="0" smtClean="0"/>
              <a:t>Energy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073257" y="6361652"/>
            <a:ext cx="693584" cy="365125"/>
          </a:xfrm>
        </p:spPr>
        <p:txBody>
          <a:bodyPr/>
          <a:lstStyle/>
          <a:p>
            <a:r>
              <a:rPr lang="en-US" dirty="0" smtClean="0"/>
              <a:t>6/2/16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643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Well-Understood Barriers</a:t>
            </a:r>
            <a:br>
              <a:rPr lang="en-US" dirty="0" smtClean="0"/>
            </a:br>
            <a:r>
              <a:rPr lang="en-US" dirty="0" smtClean="0"/>
              <a:t>(But Not Well-Addressed)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3062" y="1883391"/>
            <a:ext cx="7700438" cy="424277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Split incentives</a:t>
            </a:r>
          </a:p>
          <a:p>
            <a:pPr lvl="1"/>
            <a:r>
              <a:rPr lang="en-US" sz="2400" dirty="0" smtClean="0"/>
              <a:t>Owner/renter</a:t>
            </a:r>
          </a:p>
          <a:p>
            <a:pPr lvl="1"/>
            <a:r>
              <a:rPr lang="en-US" sz="2400" dirty="0" smtClean="0"/>
              <a:t>Multi-family dwellings</a:t>
            </a:r>
          </a:p>
          <a:p>
            <a:r>
              <a:rPr lang="en-US" sz="2400" dirty="0" smtClean="0"/>
              <a:t>Access to capital, financing, credit</a:t>
            </a:r>
          </a:p>
          <a:p>
            <a:r>
              <a:rPr lang="en-US" sz="2400" dirty="0" smtClean="0"/>
              <a:t>Information, data</a:t>
            </a:r>
          </a:p>
          <a:p>
            <a:r>
              <a:rPr lang="en-US" sz="2400" dirty="0" smtClean="0"/>
              <a:t>Program funding and consistency</a:t>
            </a:r>
          </a:p>
          <a:p>
            <a:r>
              <a:rPr lang="en-US" sz="2400" dirty="0" smtClean="0"/>
              <a:t>Jurisdictional cooperation, coordination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CFF5FE1-3835-4F47-9325-FE329438392B}" type="slidenum">
              <a:rPr lang="en-US" smtClean="0"/>
              <a:t>11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06472" y="6361652"/>
            <a:ext cx="3657600" cy="365125"/>
          </a:xfrm>
        </p:spPr>
        <p:txBody>
          <a:bodyPr/>
          <a:lstStyle/>
          <a:p>
            <a:r>
              <a:rPr lang="en-US" dirty="0" smtClean="0"/>
              <a:t>Rábago – Equitable Access </a:t>
            </a:r>
            <a:r>
              <a:rPr lang="en-US" smtClean="0"/>
              <a:t>to Sustainable </a:t>
            </a:r>
            <a:r>
              <a:rPr lang="en-US" dirty="0" smtClean="0"/>
              <a:t>Energy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073257" y="6361652"/>
            <a:ext cx="693584" cy="365125"/>
          </a:xfrm>
        </p:spPr>
        <p:txBody>
          <a:bodyPr/>
          <a:lstStyle/>
          <a:p>
            <a:r>
              <a:rPr lang="en-US" dirty="0" smtClean="0"/>
              <a:t>6/2/16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3656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Opportunities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CFF5FE1-3835-4F47-9325-FE329438392B}" type="slidenum">
              <a:rPr lang="en-US" smtClean="0"/>
              <a:t>12</a:t>
            </a:fld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073257" y="6361652"/>
            <a:ext cx="693584" cy="365125"/>
          </a:xfrm>
        </p:spPr>
        <p:txBody>
          <a:bodyPr/>
          <a:lstStyle/>
          <a:p>
            <a:r>
              <a:rPr lang="en-US" dirty="0" smtClean="0"/>
              <a:t>6/2/16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06472" y="6361652"/>
            <a:ext cx="3657600" cy="365125"/>
          </a:xfrm>
        </p:spPr>
        <p:txBody>
          <a:bodyPr/>
          <a:lstStyle/>
          <a:p>
            <a:r>
              <a:rPr lang="en-US" dirty="0" smtClean="0"/>
              <a:t>Rábago – Equitable Access </a:t>
            </a:r>
            <a:r>
              <a:rPr lang="en-US" smtClean="0"/>
              <a:t>to Sustainable </a:t>
            </a:r>
            <a:r>
              <a:rPr lang="en-US" dirty="0" smtClean="0"/>
              <a:t>Energy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756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Opportunities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New approaches to engagement</a:t>
            </a:r>
          </a:p>
          <a:p>
            <a:pPr lvl="1"/>
            <a:r>
              <a:rPr lang="en-US" dirty="0" smtClean="0"/>
              <a:t>Community groups</a:t>
            </a:r>
          </a:p>
          <a:p>
            <a:pPr lvl="1"/>
            <a:r>
              <a:rPr lang="en-US" dirty="0" smtClean="0"/>
              <a:t>Neighborhood “sweeps”</a:t>
            </a:r>
          </a:p>
          <a:p>
            <a:pPr lvl="1"/>
            <a:r>
              <a:rPr lang="en-US" dirty="0" smtClean="0"/>
              <a:t>Demand response volunteerism</a:t>
            </a:r>
          </a:p>
          <a:p>
            <a:pPr lvl="1"/>
            <a:r>
              <a:rPr lang="en-US" dirty="0" smtClean="0"/>
              <a:t>Turn bill crisis into energy management engagement</a:t>
            </a:r>
          </a:p>
          <a:p>
            <a:pPr lvl="1"/>
            <a:r>
              <a:rPr lang="en-US" dirty="0" smtClean="0"/>
              <a:t>Split program fixed costs among measures</a:t>
            </a:r>
          </a:p>
          <a:p>
            <a:r>
              <a:rPr lang="en-US" dirty="0" smtClean="0"/>
              <a:t>Shared and community resource development</a:t>
            </a:r>
          </a:p>
          <a:p>
            <a:pPr lvl="1"/>
            <a:r>
              <a:rPr lang="en-US" dirty="0" smtClean="0"/>
              <a:t>Shared clean energy facilities &amp; pricing</a:t>
            </a:r>
          </a:p>
          <a:p>
            <a:pPr lvl="1"/>
            <a:r>
              <a:rPr lang="en-US" dirty="0" smtClean="0"/>
              <a:t>Demand-side cooperatives</a:t>
            </a:r>
          </a:p>
          <a:p>
            <a:pPr lvl="1"/>
            <a:r>
              <a:rPr lang="en-US" dirty="0" smtClean="0"/>
              <a:t>Community Choice Aggregation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CFF5FE1-3835-4F47-9325-FE329438392B}" type="slidenum">
              <a:rPr lang="en-US" smtClean="0"/>
              <a:t>13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06472" y="6361652"/>
            <a:ext cx="3657600" cy="365125"/>
          </a:xfrm>
        </p:spPr>
        <p:txBody>
          <a:bodyPr/>
          <a:lstStyle/>
          <a:p>
            <a:r>
              <a:rPr lang="en-US" dirty="0" smtClean="0"/>
              <a:t>Rábago – Equitable Access </a:t>
            </a:r>
            <a:r>
              <a:rPr lang="en-US" smtClean="0"/>
              <a:t>to Sustainable </a:t>
            </a:r>
            <a:r>
              <a:rPr lang="en-US" dirty="0" smtClean="0"/>
              <a:t>Energy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073257" y="6361652"/>
            <a:ext cx="693584" cy="365125"/>
          </a:xfrm>
        </p:spPr>
        <p:txBody>
          <a:bodyPr/>
          <a:lstStyle/>
          <a:p>
            <a:r>
              <a:rPr lang="en-US" dirty="0" smtClean="0"/>
              <a:t>6/2/16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2715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Opportunities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3062" y="1417638"/>
            <a:ext cx="7700438" cy="4740094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Innovative rate design &amp; pricing</a:t>
            </a:r>
          </a:p>
          <a:p>
            <a:pPr lvl="1"/>
            <a:r>
              <a:rPr lang="en-US" sz="2400" dirty="0" smtClean="0"/>
              <a:t>Fixed rate renewable energy products</a:t>
            </a:r>
          </a:p>
          <a:p>
            <a:pPr lvl="1"/>
            <a:r>
              <a:rPr lang="en-US" sz="2400" dirty="0" smtClean="0"/>
              <a:t>Affordability blocks</a:t>
            </a:r>
          </a:p>
          <a:p>
            <a:pPr lvl="1"/>
            <a:r>
              <a:rPr lang="en-US" sz="2400" dirty="0" smtClean="0"/>
              <a:t>Time-based rates (and tools to use them)</a:t>
            </a:r>
          </a:p>
          <a:p>
            <a:pPr lvl="1"/>
            <a:r>
              <a:rPr lang="en-US" sz="2400" dirty="0" smtClean="0"/>
              <a:t>Segmentation</a:t>
            </a:r>
          </a:p>
          <a:p>
            <a:pPr lvl="1"/>
            <a:r>
              <a:rPr lang="en-US" sz="2400" dirty="0" smtClean="0"/>
              <a:t>Location- and Value-Based pricing</a:t>
            </a:r>
          </a:p>
          <a:p>
            <a:r>
              <a:rPr lang="en-US" sz="2400" dirty="0" smtClean="0"/>
              <a:t>Innovative financing</a:t>
            </a:r>
          </a:p>
          <a:p>
            <a:r>
              <a:rPr lang="en-US" sz="2400" dirty="0" smtClean="0"/>
              <a:t>Energy performance housing disclosure &amp; other information initiatives</a:t>
            </a:r>
          </a:p>
          <a:p>
            <a:pPr marL="0" indent="0" algn="ctr">
              <a:buNone/>
            </a:pPr>
            <a:endParaRPr lang="en-US" sz="2400" i="1" dirty="0" smtClean="0"/>
          </a:p>
          <a:p>
            <a:pPr marL="0" indent="0" algn="ctr">
              <a:buNone/>
            </a:pPr>
            <a:r>
              <a:rPr lang="en-US" sz="2400" i="1" dirty="0" smtClean="0"/>
              <a:t>There IS cost-effective EE in the LMI sector – </a:t>
            </a:r>
            <a:br>
              <a:rPr lang="en-US" sz="2400" i="1" dirty="0" smtClean="0"/>
            </a:br>
            <a:r>
              <a:rPr lang="en-US" sz="2400" i="1" dirty="0" smtClean="0"/>
              <a:t>We Just Need to Work a Little Harder to Get It!</a:t>
            </a:r>
            <a:endParaRPr lang="en-US" sz="2400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CFF5FE1-3835-4F47-9325-FE329438392B}" type="slidenum">
              <a:rPr lang="en-US" smtClean="0"/>
              <a:t>14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06472" y="6361652"/>
            <a:ext cx="3657600" cy="365125"/>
          </a:xfrm>
        </p:spPr>
        <p:txBody>
          <a:bodyPr/>
          <a:lstStyle/>
          <a:p>
            <a:r>
              <a:rPr lang="en-US" dirty="0" smtClean="0"/>
              <a:t>Rábago – Equitable Access </a:t>
            </a:r>
            <a:r>
              <a:rPr lang="en-US" smtClean="0"/>
              <a:t>to Sustainable </a:t>
            </a:r>
            <a:r>
              <a:rPr lang="en-US" dirty="0" smtClean="0"/>
              <a:t>Energy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073257" y="6361652"/>
            <a:ext cx="693584" cy="365125"/>
          </a:xfrm>
        </p:spPr>
        <p:txBody>
          <a:bodyPr/>
          <a:lstStyle/>
          <a:p>
            <a:r>
              <a:rPr lang="en-US" dirty="0" smtClean="0"/>
              <a:t>6/2/16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9396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Design ideas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CFF5FE1-3835-4F47-9325-FE329438392B}" type="slidenum">
              <a:rPr lang="en-US" smtClean="0"/>
              <a:t>15</a:t>
            </a:fld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073257" y="6361652"/>
            <a:ext cx="693584" cy="365125"/>
          </a:xfrm>
        </p:spPr>
        <p:txBody>
          <a:bodyPr/>
          <a:lstStyle/>
          <a:p>
            <a:r>
              <a:rPr lang="en-US" dirty="0" smtClean="0"/>
              <a:t>6/2/16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06472" y="6361652"/>
            <a:ext cx="3657600" cy="365125"/>
          </a:xfrm>
        </p:spPr>
        <p:txBody>
          <a:bodyPr/>
          <a:lstStyle/>
          <a:p>
            <a:r>
              <a:rPr lang="en-US" dirty="0" smtClean="0"/>
              <a:t>Rábago – Equitable Access </a:t>
            </a:r>
            <a:r>
              <a:rPr lang="en-US" smtClean="0"/>
              <a:t>to Sustainable </a:t>
            </a:r>
            <a:r>
              <a:rPr lang="en-US" dirty="0" smtClean="0"/>
              <a:t>Energy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4757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Best Practices from EE &amp; Solar Markets Experience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Five key </a:t>
            </a:r>
            <a:r>
              <a:rPr lang="en-US" sz="2400" i="1" dirty="0" smtClean="0"/>
              <a:t>stages</a:t>
            </a:r>
            <a:r>
              <a:rPr lang="en-US" sz="2400" dirty="0" smtClean="0"/>
              <a:t> of market development</a:t>
            </a:r>
          </a:p>
          <a:p>
            <a:pPr lvl="1"/>
            <a:r>
              <a:rPr lang="en-US" sz="2400" dirty="0"/>
              <a:t>Awareness</a:t>
            </a:r>
          </a:p>
          <a:p>
            <a:pPr lvl="1"/>
            <a:r>
              <a:rPr lang="en-US" sz="2400" dirty="0"/>
              <a:t>Interest</a:t>
            </a:r>
          </a:p>
          <a:p>
            <a:pPr lvl="1"/>
            <a:r>
              <a:rPr lang="en-US" sz="2400" dirty="0"/>
              <a:t>Evaluation &amp; </a:t>
            </a:r>
            <a:r>
              <a:rPr lang="en-US" sz="2400" dirty="0" smtClean="0"/>
              <a:t>Trial</a:t>
            </a:r>
          </a:p>
          <a:p>
            <a:pPr lvl="1"/>
            <a:r>
              <a:rPr lang="en-US" sz="2400" dirty="0" smtClean="0"/>
              <a:t>Adoption</a:t>
            </a:r>
          </a:p>
          <a:p>
            <a:pPr lvl="1"/>
            <a:r>
              <a:rPr lang="en-US" sz="2400" dirty="0" smtClean="0"/>
              <a:t>Advocacy</a:t>
            </a:r>
            <a:endParaRPr lang="en-US" sz="2400" dirty="0"/>
          </a:p>
          <a:p>
            <a:r>
              <a:rPr lang="en-US" sz="2400" dirty="0" smtClean="0"/>
              <a:t>Three </a:t>
            </a:r>
            <a:r>
              <a:rPr lang="en-US" sz="2400" i="1" dirty="0" smtClean="0"/>
              <a:t>functional</a:t>
            </a:r>
            <a:r>
              <a:rPr lang="en-US" sz="2400" dirty="0" smtClean="0"/>
              <a:t> areas of effort</a:t>
            </a:r>
          </a:p>
          <a:p>
            <a:pPr lvl="1"/>
            <a:r>
              <a:rPr lang="en-US" sz="2400" dirty="0" smtClean="0"/>
              <a:t>Program Design</a:t>
            </a:r>
          </a:p>
          <a:p>
            <a:pPr lvl="1"/>
            <a:r>
              <a:rPr lang="en-US" sz="2400" dirty="0" smtClean="0"/>
              <a:t>Community Engagement</a:t>
            </a:r>
          </a:p>
          <a:p>
            <a:pPr lvl="1"/>
            <a:r>
              <a:rPr lang="en-US" sz="2400" dirty="0" smtClean="0"/>
              <a:t>Marketing &amp; Sales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CFF5FE1-3835-4F47-9325-FE329438392B}" type="slidenum">
              <a:rPr lang="en-US" smtClean="0"/>
              <a:t>16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06472" y="6361652"/>
            <a:ext cx="3657600" cy="365125"/>
          </a:xfrm>
        </p:spPr>
        <p:txBody>
          <a:bodyPr/>
          <a:lstStyle/>
          <a:p>
            <a:r>
              <a:rPr lang="en-US" dirty="0" smtClean="0"/>
              <a:t>Rábago – Equitable Access </a:t>
            </a:r>
            <a:r>
              <a:rPr lang="en-US" smtClean="0"/>
              <a:t>to Sustainable </a:t>
            </a:r>
            <a:r>
              <a:rPr lang="en-US" dirty="0" smtClean="0"/>
              <a:t>Energy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073257" y="6361652"/>
            <a:ext cx="693584" cy="365125"/>
          </a:xfrm>
        </p:spPr>
        <p:txBody>
          <a:bodyPr/>
          <a:lstStyle/>
          <a:p>
            <a:r>
              <a:rPr lang="en-US" dirty="0" smtClean="0"/>
              <a:t>6/2/16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0041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6/16/15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Rábago – Equitable Access to Clean Energy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CFF5FE1-3835-4F47-9325-FE329438392B}" type="slidenum">
              <a:rPr lang="en-US" smtClean="0"/>
              <a:t>17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03009" y="476806"/>
            <a:ext cx="2801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Source: </a:t>
            </a:r>
            <a:r>
              <a:rPr lang="en-US" i="1" dirty="0" err="1" smtClean="0"/>
              <a:t>eLab</a:t>
            </a:r>
            <a:r>
              <a:rPr lang="en-US" i="1" dirty="0" smtClean="0"/>
              <a:t> LEAP Pre-Read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6339588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Community-Level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Tuned to the unique situation, goals, and needs of the community</a:t>
            </a:r>
          </a:p>
          <a:p>
            <a:r>
              <a:rPr lang="en-US" sz="2400" dirty="0" smtClean="0"/>
              <a:t>Shared Ownership</a:t>
            </a:r>
          </a:p>
          <a:p>
            <a:pPr lvl="1"/>
            <a:r>
              <a:rPr lang="en-US" sz="2400" dirty="0" smtClean="0"/>
              <a:t>Localized energy systems &amp; resources, e.g. district heating, </a:t>
            </a:r>
            <a:r>
              <a:rPr lang="en-US" sz="2400" dirty="0" err="1" smtClean="0"/>
              <a:t>microgrids</a:t>
            </a:r>
            <a:endParaRPr lang="en-US" sz="2400" dirty="0" smtClean="0"/>
          </a:p>
          <a:p>
            <a:pPr lvl="1"/>
            <a:r>
              <a:rPr lang="en-US" sz="2400" dirty="0" smtClean="0"/>
              <a:t>Shared systems &amp; resources, e.g. remote net metered solar</a:t>
            </a:r>
          </a:p>
          <a:p>
            <a:r>
              <a:rPr lang="en-US" sz="2400" dirty="0" smtClean="0"/>
              <a:t>Community Aggregation</a:t>
            </a:r>
          </a:p>
          <a:p>
            <a:pPr lvl="1"/>
            <a:r>
              <a:rPr lang="en-US" sz="2400" dirty="0" smtClean="0"/>
              <a:t>Group buying programs</a:t>
            </a:r>
          </a:p>
          <a:p>
            <a:pPr lvl="1"/>
            <a:r>
              <a:rPr lang="en-US" sz="2400" dirty="0" smtClean="0"/>
              <a:t>Community Choice Aggregation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CFF5FE1-3835-4F47-9325-FE329438392B}" type="slidenum">
              <a:rPr lang="en-US" smtClean="0"/>
              <a:t>18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06472" y="6361652"/>
            <a:ext cx="3657600" cy="365125"/>
          </a:xfrm>
        </p:spPr>
        <p:txBody>
          <a:bodyPr/>
          <a:lstStyle/>
          <a:p>
            <a:r>
              <a:rPr lang="en-US" dirty="0" smtClean="0"/>
              <a:t>Rábago – Equitable Access </a:t>
            </a:r>
            <a:r>
              <a:rPr lang="en-US" smtClean="0"/>
              <a:t>to Sustainable </a:t>
            </a:r>
            <a:r>
              <a:rPr lang="en-US" dirty="0" smtClean="0"/>
              <a:t>Energy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073257" y="6361652"/>
            <a:ext cx="693584" cy="365125"/>
          </a:xfrm>
        </p:spPr>
        <p:txBody>
          <a:bodyPr/>
          <a:lstStyle/>
          <a:p>
            <a:r>
              <a:rPr lang="en-US" dirty="0" smtClean="0"/>
              <a:t>6/2/16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1428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6/16/15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Rábago – Equitable Access to Clean Energy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CFF5FE1-3835-4F47-9325-FE329438392B}" type="slidenum">
              <a:rPr lang="en-US" smtClean="0"/>
              <a:t>19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69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56344" y="831648"/>
            <a:ext cx="2801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Source: </a:t>
            </a:r>
            <a:r>
              <a:rPr lang="en-US" i="1" dirty="0" err="1" smtClean="0"/>
              <a:t>eLab</a:t>
            </a:r>
            <a:r>
              <a:rPr lang="en-US" i="1" dirty="0" smtClean="0"/>
              <a:t> LEAP Pre-Read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703329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 Issues</a:t>
            </a:r>
          </a:p>
          <a:p>
            <a:r>
              <a:rPr lang="en-US" sz="2400" dirty="0" smtClean="0"/>
              <a:t>Opportunities</a:t>
            </a:r>
          </a:p>
          <a:p>
            <a:r>
              <a:rPr lang="en-US" sz="2400" dirty="0" smtClean="0"/>
              <a:t>Program Design Ideas</a:t>
            </a:r>
          </a:p>
          <a:p>
            <a:r>
              <a:rPr lang="en-US" sz="2400" dirty="0" smtClean="0"/>
              <a:t>Additional Resources</a:t>
            </a:r>
          </a:p>
          <a:p>
            <a:endParaRPr lang="en-US" sz="2400" dirty="0"/>
          </a:p>
          <a:p>
            <a:pPr marL="0" indent="0" algn="ctr">
              <a:buNone/>
            </a:pPr>
            <a:r>
              <a:rPr lang="en-US" sz="2400" b="1" i="1" dirty="0" smtClean="0"/>
              <a:t>Leadership is Required; Leadership is Rewarded</a:t>
            </a:r>
          </a:p>
          <a:p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73257" y="6361652"/>
            <a:ext cx="693584" cy="365125"/>
          </a:xfrm>
        </p:spPr>
        <p:txBody>
          <a:bodyPr/>
          <a:lstStyle/>
          <a:p>
            <a:r>
              <a:rPr lang="en-US" dirty="0" smtClean="0"/>
              <a:t>6/2/16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06472" y="6361652"/>
            <a:ext cx="3657600" cy="365125"/>
          </a:xfrm>
        </p:spPr>
        <p:txBody>
          <a:bodyPr/>
          <a:lstStyle/>
          <a:p>
            <a:r>
              <a:rPr lang="en-US" dirty="0" smtClean="0"/>
              <a:t>Rábago – Equitable Access </a:t>
            </a:r>
            <a:r>
              <a:rPr lang="en-US" smtClean="0"/>
              <a:t>to Sustainable </a:t>
            </a:r>
            <a:r>
              <a:rPr lang="en-US" dirty="0" smtClean="0"/>
              <a:t>Energy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CFF5FE1-3835-4F47-9325-FE329438392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644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Rate Design, Discounts, and Incentives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First, ”do no harm”</a:t>
            </a:r>
          </a:p>
          <a:p>
            <a:pPr lvl="1"/>
            <a:r>
              <a:rPr lang="en-US" sz="2400" dirty="0" smtClean="0"/>
              <a:t>Declining blocks</a:t>
            </a:r>
          </a:p>
          <a:p>
            <a:pPr lvl="1"/>
            <a:r>
              <a:rPr lang="en-US" sz="2400" dirty="0" smtClean="0"/>
              <a:t>Fixed, demand charges</a:t>
            </a:r>
          </a:p>
          <a:p>
            <a:r>
              <a:rPr lang="en-US" sz="2400" dirty="0" smtClean="0"/>
              <a:t>NY PSC Case 14-M-0565</a:t>
            </a:r>
          </a:p>
          <a:p>
            <a:pPr lvl="1"/>
            <a:r>
              <a:rPr lang="en-US" sz="2400" dirty="0" smtClean="0"/>
              <a:t>Discounts, arrearage forgiveness, reconnection fee waivers</a:t>
            </a:r>
          </a:p>
          <a:p>
            <a:pPr lvl="1"/>
            <a:r>
              <a:rPr lang="en-US" sz="2400" dirty="0" smtClean="0"/>
              <a:t>Percentage discounts, low-use discount, PIPP</a:t>
            </a:r>
          </a:p>
          <a:p>
            <a:r>
              <a:rPr lang="en-US" sz="2400" dirty="0" smtClean="0"/>
              <a:t>Other Ideas</a:t>
            </a:r>
          </a:p>
          <a:p>
            <a:pPr lvl="1"/>
            <a:r>
              <a:rPr lang="en-US" sz="2400" dirty="0" smtClean="0"/>
              <a:t>Block pricing</a:t>
            </a:r>
          </a:p>
          <a:p>
            <a:pPr lvl="1"/>
            <a:r>
              <a:rPr lang="en-US" sz="2400" dirty="0" smtClean="0"/>
              <a:t>Other methods of calculating support levels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CFF5FE1-3835-4F47-9325-FE329438392B}" type="slidenum">
              <a:rPr lang="en-US" smtClean="0"/>
              <a:t>20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06472" y="6361652"/>
            <a:ext cx="3657600" cy="365125"/>
          </a:xfrm>
        </p:spPr>
        <p:txBody>
          <a:bodyPr/>
          <a:lstStyle/>
          <a:p>
            <a:r>
              <a:rPr lang="en-US" dirty="0" smtClean="0"/>
              <a:t>Rábago – Equitable Access </a:t>
            </a:r>
            <a:r>
              <a:rPr lang="en-US" smtClean="0"/>
              <a:t>to Sustainable </a:t>
            </a:r>
            <a:r>
              <a:rPr lang="en-US" dirty="0" smtClean="0"/>
              <a:t>Energy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073257" y="6361652"/>
            <a:ext cx="693584" cy="365125"/>
          </a:xfrm>
        </p:spPr>
        <p:txBody>
          <a:bodyPr/>
          <a:lstStyle/>
          <a:p>
            <a:r>
              <a:rPr lang="en-US" dirty="0" smtClean="0"/>
              <a:t>6/2/16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2213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6/16/15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Rábago – Equitable Access to Clean Energy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CFF5FE1-3835-4F47-9325-FE329438392B}" type="slidenum">
              <a:rPr lang="en-US" smtClean="0"/>
              <a:t>21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136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342849" y="818001"/>
            <a:ext cx="2801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Source: </a:t>
            </a:r>
            <a:r>
              <a:rPr lang="en-US" i="1" dirty="0" err="1" smtClean="0"/>
              <a:t>eLab</a:t>
            </a:r>
            <a:r>
              <a:rPr lang="en-US" i="1" dirty="0" smtClean="0"/>
              <a:t> LEAP Pre-Read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7864542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Financing Innovation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Interest Rate Buy-Down</a:t>
            </a:r>
          </a:p>
          <a:p>
            <a:r>
              <a:rPr lang="en-US" sz="2400" dirty="0" smtClean="0"/>
              <a:t>Credit Enhancement</a:t>
            </a:r>
          </a:p>
          <a:p>
            <a:r>
              <a:rPr lang="en-US" sz="2400" dirty="0" smtClean="0"/>
              <a:t>Alternative Underwriting</a:t>
            </a:r>
          </a:p>
          <a:p>
            <a:r>
              <a:rPr lang="en-US" sz="2400" dirty="0" smtClean="0"/>
              <a:t>Property-Assessed Clean Energy</a:t>
            </a:r>
          </a:p>
          <a:p>
            <a:r>
              <a:rPr lang="en-US" sz="2400" dirty="0" smtClean="0"/>
              <a:t>On-Bill Financing</a:t>
            </a:r>
          </a:p>
          <a:p>
            <a:r>
              <a:rPr lang="en-US" sz="2400" dirty="0" smtClean="0"/>
              <a:t>Deferred Loans</a:t>
            </a:r>
          </a:p>
          <a:p>
            <a:r>
              <a:rPr lang="en-US" sz="2400" dirty="0" smtClean="0"/>
              <a:t>Paycheck-Deducted Loans</a:t>
            </a:r>
          </a:p>
          <a:p>
            <a:r>
              <a:rPr lang="en-US" sz="2400" dirty="0" smtClean="0"/>
              <a:t>Loan Guarantees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CFF5FE1-3835-4F47-9325-FE329438392B}" type="slidenum">
              <a:rPr lang="en-US" smtClean="0"/>
              <a:t>22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06472" y="6361652"/>
            <a:ext cx="3657600" cy="365125"/>
          </a:xfrm>
        </p:spPr>
        <p:txBody>
          <a:bodyPr/>
          <a:lstStyle/>
          <a:p>
            <a:r>
              <a:rPr lang="en-US" dirty="0" smtClean="0"/>
              <a:t>Rábago – Equitable Access </a:t>
            </a:r>
            <a:r>
              <a:rPr lang="en-US" smtClean="0"/>
              <a:t>to Sustainable </a:t>
            </a:r>
            <a:r>
              <a:rPr lang="en-US" dirty="0" smtClean="0"/>
              <a:t>Energy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073257" y="6361652"/>
            <a:ext cx="693584" cy="365125"/>
          </a:xfrm>
        </p:spPr>
        <p:txBody>
          <a:bodyPr/>
          <a:lstStyle/>
          <a:p>
            <a:r>
              <a:rPr lang="en-US" dirty="0" smtClean="0"/>
              <a:t>6/2/16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2358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6/16/15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Rábago – Equitable Access to Clean Energy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CFF5FE1-3835-4F47-9325-FE329438392B}" type="slidenum">
              <a:rPr lang="en-US" smtClean="0"/>
              <a:t>23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0"/>
            <a:ext cx="9099869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311418" y="790704"/>
            <a:ext cx="2801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Source: </a:t>
            </a:r>
            <a:r>
              <a:rPr lang="en-US" i="1" dirty="0" err="1" smtClean="0"/>
              <a:t>eLab</a:t>
            </a:r>
            <a:r>
              <a:rPr lang="en-US" i="1" dirty="0" smtClean="0"/>
              <a:t> LEAP Pre-Read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7883930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resources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CFF5FE1-3835-4F47-9325-FE329438392B}" type="slidenum">
              <a:rPr lang="en-US" smtClean="0"/>
              <a:t>24</a:t>
            </a:fld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073257" y="6361652"/>
            <a:ext cx="693584" cy="365125"/>
          </a:xfrm>
        </p:spPr>
        <p:txBody>
          <a:bodyPr/>
          <a:lstStyle/>
          <a:p>
            <a:r>
              <a:rPr lang="en-US" dirty="0" smtClean="0"/>
              <a:t>6/2/16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06472" y="6361652"/>
            <a:ext cx="3657600" cy="365125"/>
          </a:xfrm>
        </p:spPr>
        <p:txBody>
          <a:bodyPr/>
          <a:lstStyle/>
          <a:p>
            <a:r>
              <a:rPr lang="en-US" dirty="0" smtClean="0"/>
              <a:t>Rábago – Equitable Access </a:t>
            </a:r>
            <a:r>
              <a:rPr lang="en-US" smtClean="0"/>
              <a:t>to Sustainable </a:t>
            </a:r>
            <a:r>
              <a:rPr lang="en-US" dirty="0" smtClean="0"/>
              <a:t>Energy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7672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6/16/15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Rábago – Equitable Access to Clean Energy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CFF5FE1-3835-4F47-9325-FE329438392B}" type="slidenum">
              <a:rPr lang="en-US" smtClean="0"/>
              <a:t>25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400"/>
            <a:ext cx="9144000" cy="68071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56344" y="858944"/>
            <a:ext cx="2801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Source: </a:t>
            </a:r>
            <a:r>
              <a:rPr lang="en-US" i="1" dirty="0" err="1" smtClean="0"/>
              <a:t>eLab</a:t>
            </a:r>
            <a:r>
              <a:rPr lang="en-US" i="1" dirty="0" smtClean="0"/>
              <a:t> LEAP Pre-Read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6884869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Karl R. Rábago</a:t>
            </a:r>
          </a:p>
          <a:p>
            <a:r>
              <a:rPr lang="en-US" sz="2400" dirty="0" smtClean="0"/>
              <a:t>Executive Director</a:t>
            </a:r>
          </a:p>
          <a:p>
            <a:r>
              <a:rPr lang="en-US" sz="2400" dirty="0" err="1" smtClean="0"/>
              <a:t>krabago@law.pace.edu</a:t>
            </a:r>
            <a:endParaRPr lang="en-US" sz="2400" dirty="0" smtClean="0"/>
          </a:p>
          <a:p>
            <a:r>
              <a:rPr lang="en-US" sz="2400" dirty="0" smtClean="0"/>
              <a:t>914.422.4082</a:t>
            </a:r>
          </a:p>
          <a:p>
            <a:r>
              <a:rPr lang="en-US" sz="2400" smtClean="0"/>
              <a:t>c/SMS: 512.968.7543</a:t>
            </a:r>
            <a:endParaRPr lang="en-US" sz="2400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89181" y="6361652"/>
            <a:ext cx="467991" cy="365125"/>
          </a:xfrm>
        </p:spPr>
        <p:txBody>
          <a:bodyPr/>
          <a:lstStyle/>
          <a:p>
            <a:fld id="{BCFF5FE1-3835-4F47-9325-FE329438392B}" type="slidenum">
              <a:rPr lang="en-US" smtClean="0"/>
              <a:t>26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06472" y="6361652"/>
            <a:ext cx="3657600" cy="365125"/>
          </a:xfrm>
        </p:spPr>
        <p:txBody>
          <a:bodyPr/>
          <a:lstStyle/>
          <a:p>
            <a:r>
              <a:rPr lang="en-US" dirty="0" smtClean="0"/>
              <a:t>Rábago – Equitable Access </a:t>
            </a:r>
            <a:r>
              <a:rPr lang="en-US" smtClean="0"/>
              <a:t>to Sustainable </a:t>
            </a:r>
            <a:r>
              <a:rPr lang="en-US" dirty="0" smtClean="0"/>
              <a:t>Energy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073257" y="6361652"/>
            <a:ext cx="693584" cy="365125"/>
          </a:xfrm>
        </p:spPr>
        <p:txBody>
          <a:bodyPr/>
          <a:lstStyle/>
          <a:p>
            <a:r>
              <a:rPr lang="en-US" dirty="0" smtClean="0"/>
              <a:t>6/2/16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02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8399" y="5312780"/>
            <a:ext cx="7326314" cy="787077"/>
          </a:xfrm>
        </p:spPr>
        <p:txBody>
          <a:bodyPr/>
          <a:lstStyle/>
          <a:p>
            <a:r>
              <a:rPr lang="en-US" dirty="0" smtClean="0"/>
              <a:t>Let’s </a:t>
            </a:r>
            <a:r>
              <a:rPr lang="en-US" smtClean="0"/>
              <a:t>MAKE Something!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CFF5FE1-3835-4F47-9325-FE329438392B}" type="slidenum">
              <a:rPr lang="en-US" smtClean="0"/>
              <a:t>27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168399" y="153364"/>
            <a:ext cx="7808250" cy="515941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i="1" dirty="0">
                <a:solidFill>
                  <a:schemeClr val="tx1"/>
                </a:solidFill>
              </a:rPr>
              <a:t>Out of nothing, </a:t>
            </a:r>
            <a:r>
              <a:rPr lang="en-US" sz="2400" i="1" dirty="0">
                <a:solidFill>
                  <a:schemeClr val="tx1"/>
                </a:solidFill>
              </a:rPr>
              <a:t>nature makes something.</a:t>
            </a:r>
          </a:p>
          <a:p>
            <a:endParaRPr lang="en-US" sz="2400" i="1" dirty="0" smtClean="0">
              <a:solidFill>
                <a:schemeClr val="tx1"/>
              </a:solidFill>
            </a:endParaRPr>
          </a:p>
          <a:p>
            <a:r>
              <a:rPr lang="en-US" sz="2400" i="1" dirty="0" smtClean="0">
                <a:solidFill>
                  <a:schemeClr val="tx1"/>
                </a:solidFill>
              </a:rPr>
              <a:t>First </a:t>
            </a:r>
            <a:r>
              <a:rPr lang="en-US" sz="2400" i="1" dirty="0">
                <a:solidFill>
                  <a:schemeClr val="tx1"/>
                </a:solidFill>
              </a:rPr>
              <a:t>there is hard rock planet; then there is life, lots of it. First barren hills; then brooks with fish and cattails and red-winged blackbirds. First an acorn; then an oak tree forest</a:t>
            </a:r>
            <a:r>
              <a:rPr lang="en-US" sz="2400" i="1" dirty="0" smtClean="0">
                <a:solidFill>
                  <a:schemeClr val="tx1"/>
                </a:solidFill>
              </a:rPr>
              <a:t>.</a:t>
            </a:r>
          </a:p>
          <a:p>
            <a:endParaRPr lang="en-US" sz="2400" i="1" dirty="0">
              <a:solidFill>
                <a:schemeClr val="tx1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Distribute </a:t>
            </a:r>
            <a:r>
              <a:rPr lang="en-US" sz="2400" dirty="0">
                <a:solidFill>
                  <a:schemeClr val="tx1"/>
                </a:solidFill>
              </a:rPr>
              <a:t>being 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Control from the bottom up 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Cultivate increasing returns 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Grow by chunking 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Maximize the fringes 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Honor your errors 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Pursue no optima; have multiple goals 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Seek persistent disequilibrium 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Change changes itself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Font typeface="Arial" charset="0"/>
              <a:buChar char="•"/>
            </a:pPr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Kevin Kelly, “Out of Control”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1900" dirty="0" smtClean="0">
                <a:solidFill>
                  <a:schemeClr val="tx1"/>
                </a:solidFill>
              </a:rPr>
              <a:t>http</a:t>
            </a:r>
            <a:r>
              <a:rPr lang="en-US" sz="1900" dirty="0">
                <a:solidFill>
                  <a:schemeClr val="tx1"/>
                </a:solidFill>
              </a:rPr>
              <a:t>://</a:t>
            </a:r>
            <a:r>
              <a:rPr lang="en-US" sz="1900" dirty="0" err="1">
                <a:solidFill>
                  <a:schemeClr val="tx1"/>
                </a:solidFill>
              </a:rPr>
              <a:t>kk.org</a:t>
            </a:r>
            <a:r>
              <a:rPr lang="en-US" sz="1900" dirty="0">
                <a:solidFill>
                  <a:schemeClr val="tx1"/>
                </a:solidFill>
              </a:rPr>
              <a:t>/</a:t>
            </a:r>
            <a:r>
              <a:rPr lang="en-US" sz="1900" dirty="0" err="1">
                <a:solidFill>
                  <a:schemeClr val="tx1"/>
                </a:solidFill>
              </a:rPr>
              <a:t>mt</a:t>
            </a:r>
            <a:r>
              <a:rPr lang="en-US" sz="1900" dirty="0">
                <a:solidFill>
                  <a:schemeClr val="tx1"/>
                </a:solidFill>
              </a:rPr>
              <a:t>-files/</a:t>
            </a:r>
            <a:r>
              <a:rPr lang="en-US" sz="1900" dirty="0" err="1">
                <a:solidFill>
                  <a:schemeClr val="tx1"/>
                </a:solidFill>
              </a:rPr>
              <a:t>outofcontrol</a:t>
            </a:r>
            <a:r>
              <a:rPr lang="en-US" sz="1900" dirty="0">
                <a:solidFill>
                  <a:schemeClr val="tx1"/>
                </a:solidFill>
              </a:rPr>
              <a:t>/ch24-a.html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073257" y="6361652"/>
            <a:ext cx="693584" cy="365125"/>
          </a:xfrm>
        </p:spPr>
        <p:txBody>
          <a:bodyPr/>
          <a:lstStyle/>
          <a:p>
            <a:r>
              <a:rPr lang="en-US" dirty="0" smtClean="0"/>
              <a:t>6/2/16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06472" y="6361652"/>
            <a:ext cx="3657600" cy="365125"/>
          </a:xfrm>
        </p:spPr>
        <p:txBody>
          <a:bodyPr/>
          <a:lstStyle/>
          <a:p>
            <a:r>
              <a:rPr lang="en-US" dirty="0" smtClean="0"/>
              <a:t>Rábago – Equitable Access </a:t>
            </a:r>
            <a:r>
              <a:rPr lang="en-US" smtClean="0"/>
              <a:t>to Sustainable </a:t>
            </a:r>
            <a:r>
              <a:rPr lang="en-US" dirty="0" smtClean="0"/>
              <a:t>Energy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905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issues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CFF5FE1-3835-4F47-9325-FE329438392B}" type="slidenum">
              <a:rPr lang="en-US" smtClean="0"/>
              <a:t>3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06472" y="6361652"/>
            <a:ext cx="3657600" cy="365125"/>
          </a:xfrm>
        </p:spPr>
        <p:txBody>
          <a:bodyPr/>
          <a:lstStyle/>
          <a:p>
            <a:r>
              <a:rPr lang="en-US" dirty="0" smtClean="0"/>
              <a:t>Rábago – Equitable Access </a:t>
            </a:r>
            <a:r>
              <a:rPr lang="en-US" smtClean="0"/>
              <a:t>to Sustainable </a:t>
            </a:r>
            <a:r>
              <a:rPr lang="en-US" dirty="0" smtClean="0"/>
              <a:t>Energy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073257" y="6361652"/>
            <a:ext cx="693584" cy="365125"/>
          </a:xfrm>
        </p:spPr>
        <p:txBody>
          <a:bodyPr/>
          <a:lstStyle/>
          <a:p>
            <a:r>
              <a:rPr lang="en-US" dirty="0" smtClean="0"/>
              <a:t>6/2/16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303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3062" y="1461302"/>
            <a:ext cx="7700438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Scope of energy </a:t>
            </a:r>
            <a:r>
              <a:rPr lang="en-US" sz="2400" dirty="0"/>
              <a:t>poverty</a:t>
            </a:r>
          </a:p>
          <a:p>
            <a:r>
              <a:rPr lang="en-US" sz="2400" dirty="0"/>
              <a:t>Basic </a:t>
            </a:r>
            <a:r>
              <a:rPr lang="en-US" sz="2400" dirty="0" smtClean="0"/>
              <a:t>needs &amp; crisis focus</a:t>
            </a:r>
            <a:endParaRPr lang="en-US" sz="2400" dirty="0"/>
          </a:p>
          <a:p>
            <a:r>
              <a:rPr lang="en-US" sz="2400" dirty="0"/>
              <a:t>Under-sized </a:t>
            </a:r>
            <a:r>
              <a:rPr lang="en-US" sz="2400" dirty="0" smtClean="0"/>
              <a:t>programs &amp; scarce </a:t>
            </a:r>
            <a:r>
              <a:rPr lang="en-US" sz="2400" dirty="0"/>
              <a:t>resources</a:t>
            </a:r>
          </a:p>
          <a:p>
            <a:r>
              <a:rPr lang="en-US" sz="2400" dirty="0"/>
              <a:t>Unimaginative program </a:t>
            </a:r>
            <a:r>
              <a:rPr lang="en-US" sz="2400" dirty="0" smtClean="0"/>
              <a:t>design &amp; regressive rate initiatives</a:t>
            </a:r>
            <a:endParaRPr lang="en-US" sz="2400" dirty="0"/>
          </a:p>
          <a:p>
            <a:r>
              <a:rPr lang="en-US" sz="2400" dirty="0"/>
              <a:t>Lack of </a:t>
            </a:r>
            <a:r>
              <a:rPr lang="en-US" sz="2400" dirty="0" smtClean="0"/>
              <a:t>information &amp; experience</a:t>
            </a:r>
            <a:endParaRPr lang="en-US" sz="2400" dirty="0"/>
          </a:p>
          <a:p>
            <a:r>
              <a:rPr lang="en-US" sz="2400" dirty="0" smtClean="0"/>
              <a:t>Well-understood barriers of all kinds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73257" y="6361652"/>
            <a:ext cx="693584" cy="365125"/>
          </a:xfrm>
        </p:spPr>
        <p:txBody>
          <a:bodyPr/>
          <a:lstStyle/>
          <a:p>
            <a:r>
              <a:rPr lang="en-US" dirty="0" smtClean="0"/>
              <a:t>6/2/16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06472" y="6361652"/>
            <a:ext cx="3657600" cy="365125"/>
          </a:xfrm>
        </p:spPr>
        <p:txBody>
          <a:bodyPr/>
          <a:lstStyle/>
          <a:p>
            <a:r>
              <a:rPr lang="en-US" dirty="0" smtClean="0"/>
              <a:t>Rábago – Equitable Access </a:t>
            </a:r>
            <a:r>
              <a:rPr lang="en-US" smtClean="0"/>
              <a:t>to Sustainable </a:t>
            </a:r>
            <a:r>
              <a:rPr lang="en-US" dirty="0" smtClean="0"/>
              <a:t>Energy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CFF5FE1-3835-4F47-9325-FE329438392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00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 of Energy Poverty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3062" y="1438154"/>
            <a:ext cx="7700438" cy="4525963"/>
          </a:xfrm>
        </p:spPr>
        <p:txBody>
          <a:bodyPr>
            <a:noAutofit/>
          </a:bodyPr>
          <a:lstStyle/>
          <a:p>
            <a:r>
              <a:rPr lang="en-US" sz="2400" dirty="0" smtClean="0"/>
              <a:t>In many places today, 1/3 of households at or below poverty.</a:t>
            </a:r>
          </a:p>
          <a:p>
            <a:r>
              <a:rPr lang="en-US" sz="2400" dirty="0" smtClean="0"/>
              <a:t>In 2014, 19.1% of households at or below Federal poverty line, 2X is still low income</a:t>
            </a:r>
          </a:p>
          <a:p>
            <a:r>
              <a:rPr lang="en-US" sz="2400" dirty="0" smtClean="0"/>
              <a:t>In many cities/states, 50% of children growing up in low income </a:t>
            </a:r>
            <a:r>
              <a:rPr lang="en-US" sz="2400" dirty="0" smtClean="0"/>
              <a:t>homes</a:t>
            </a:r>
            <a:endParaRPr lang="en-US" sz="24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CFF5FE1-3835-4F47-9325-FE329438392B}" type="slidenum">
              <a:rPr lang="en-US" smtClean="0"/>
              <a:t>5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06472" y="6361652"/>
            <a:ext cx="3657600" cy="365125"/>
          </a:xfrm>
        </p:spPr>
        <p:txBody>
          <a:bodyPr/>
          <a:lstStyle/>
          <a:p>
            <a:r>
              <a:rPr lang="en-US" dirty="0" smtClean="0"/>
              <a:t>Rábago – Equitable Access </a:t>
            </a:r>
            <a:r>
              <a:rPr lang="en-US" smtClean="0"/>
              <a:t>to Sustainable </a:t>
            </a:r>
            <a:r>
              <a:rPr lang="en-US" dirty="0" smtClean="0"/>
              <a:t>Energy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073257" y="6361652"/>
            <a:ext cx="693584" cy="365125"/>
          </a:xfrm>
        </p:spPr>
        <p:txBody>
          <a:bodyPr/>
          <a:lstStyle/>
          <a:p>
            <a:r>
              <a:rPr lang="en-US" dirty="0" smtClean="0"/>
              <a:t>6/2/16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993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York Energy Burdens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CFF5FE1-3835-4F47-9325-FE329438392B}" type="slidenum">
              <a:rPr lang="en-US" smtClean="0"/>
              <a:t>6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06472" y="6361652"/>
            <a:ext cx="3657600" cy="365125"/>
          </a:xfrm>
        </p:spPr>
        <p:txBody>
          <a:bodyPr/>
          <a:lstStyle/>
          <a:p>
            <a:r>
              <a:rPr lang="en-US" dirty="0" smtClean="0"/>
              <a:t>Rábago – Equitable Access </a:t>
            </a:r>
            <a:r>
              <a:rPr lang="en-US" smtClean="0"/>
              <a:t>to Sustainable </a:t>
            </a:r>
            <a:r>
              <a:rPr lang="en-US" dirty="0" smtClean="0"/>
              <a:t>Energy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073257" y="6361652"/>
            <a:ext cx="693584" cy="365125"/>
          </a:xfrm>
        </p:spPr>
        <p:txBody>
          <a:bodyPr/>
          <a:lstStyle/>
          <a:p>
            <a:r>
              <a:rPr lang="en-US" dirty="0" smtClean="0"/>
              <a:t>6/2/16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3062" y="1417637"/>
            <a:ext cx="7576646" cy="274492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53062" y="4142485"/>
            <a:ext cx="75766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NY PSC Case # 14-M-0565</a:t>
            </a:r>
            <a:endParaRPr lang="en-US" sz="2400" dirty="0"/>
          </a:p>
          <a:p>
            <a:pPr marL="457200" indent="-457200">
              <a:buFont typeface="Arial" charset="0"/>
              <a:buChar char="•"/>
            </a:pPr>
            <a:r>
              <a:rPr lang="en-US" sz="2400" dirty="0" smtClean="0">
                <a:latin typeface="Helvetica Neue" charset="0"/>
                <a:ea typeface="Helvetica Neue" charset="0"/>
                <a:cs typeface="Helvetica Neue" charset="0"/>
              </a:rPr>
              <a:t>Goal is household energy burden at or below 6% of household income.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400" dirty="0" smtClean="0">
                <a:latin typeface="Helvetica Neue" charset="0"/>
                <a:ea typeface="Helvetica Neue" charset="0"/>
                <a:cs typeface="Helvetica Neue" charset="0"/>
              </a:rPr>
              <a:t>Today, 2.3 million NY households are at or above 6%.</a:t>
            </a:r>
            <a:endParaRPr lang="en-US" sz="24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109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Needs &amp; Crisis Focus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Bill payment programs like LIHEAP have strained budgets</a:t>
            </a:r>
          </a:p>
          <a:p>
            <a:r>
              <a:rPr lang="en-US" sz="2400" dirty="0" smtClean="0"/>
              <a:t>Bill payment assistance only addresses short term problems by paying money to utilities on behalf of customers</a:t>
            </a:r>
          </a:p>
          <a:p>
            <a:r>
              <a:rPr lang="en-US" sz="2400" dirty="0" smtClean="0"/>
              <a:t>High poverty = high health impacts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CFF5FE1-3835-4F47-9325-FE329438392B}" type="slidenum">
              <a:rPr lang="en-US" smtClean="0"/>
              <a:t>7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06472" y="6361652"/>
            <a:ext cx="3657600" cy="365125"/>
          </a:xfrm>
        </p:spPr>
        <p:txBody>
          <a:bodyPr/>
          <a:lstStyle/>
          <a:p>
            <a:r>
              <a:rPr lang="en-US" dirty="0" smtClean="0"/>
              <a:t>Rábago – Equitable Access </a:t>
            </a:r>
            <a:r>
              <a:rPr lang="en-US" smtClean="0"/>
              <a:t>to Sustainable </a:t>
            </a:r>
            <a:r>
              <a:rPr lang="en-US" dirty="0" smtClean="0"/>
              <a:t>Energy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073257" y="6361652"/>
            <a:ext cx="693584" cy="365125"/>
          </a:xfrm>
        </p:spPr>
        <p:txBody>
          <a:bodyPr/>
          <a:lstStyle/>
          <a:p>
            <a:r>
              <a:rPr lang="en-US" dirty="0" smtClean="0"/>
              <a:t>6/2/16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076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Undersized Programs &amp; Scarce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Low income programs address only a fraction of the problem, often at a rate that limits long-term progress</a:t>
            </a:r>
          </a:p>
          <a:p>
            <a:r>
              <a:rPr lang="en-US" sz="2400" dirty="0" smtClean="0"/>
              <a:t>Rate discounts and efficiency investments limited by RIM test constraints</a:t>
            </a:r>
          </a:p>
          <a:p>
            <a:r>
              <a:rPr lang="en-US" sz="2400" dirty="0" smtClean="0"/>
              <a:t>Federal and state funding erratic, too low, and often a political football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CFF5FE1-3835-4F47-9325-FE329438392B}" type="slidenum">
              <a:rPr lang="en-US" smtClean="0"/>
              <a:t>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06472" y="6361652"/>
            <a:ext cx="3657600" cy="365125"/>
          </a:xfrm>
        </p:spPr>
        <p:txBody>
          <a:bodyPr/>
          <a:lstStyle/>
          <a:p>
            <a:r>
              <a:rPr lang="en-US" dirty="0" smtClean="0"/>
              <a:t>Rábago – Equitable Access </a:t>
            </a:r>
            <a:r>
              <a:rPr lang="en-US" smtClean="0"/>
              <a:t>to Sustainable </a:t>
            </a:r>
            <a:r>
              <a:rPr lang="en-US" dirty="0" smtClean="0"/>
              <a:t>Energy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073257" y="6361652"/>
            <a:ext cx="693584" cy="365125"/>
          </a:xfrm>
        </p:spPr>
        <p:txBody>
          <a:bodyPr/>
          <a:lstStyle/>
          <a:p>
            <a:r>
              <a:rPr lang="en-US" dirty="0" smtClean="0"/>
              <a:t>6/2/16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870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Unimaginative Program Design &amp; Regressive Rate Initiatives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Discounts or hand-outs (crisis mentality)</a:t>
            </a:r>
          </a:p>
          <a:p>
            <a:r>
              <a:rPr lang="en-US" sz="2400" dirty="0" smtClean="0"/>
              <a:t>Measure by measure cost-effectiveness testing</a:t>
            </a:r>
          </a:p>
          <a:p>
            <a:r>
              <a:rPr lang="en-US" sz="2400" dirty="0" smtClean="0"/>
              <a:t>Failure to pursue economies of scale</a:t>
            </a:r>
          </a:p>
          <a:p>
            <a:r>
              <a:rPr lang="en-US" sz="2400" dirty="0" smtClean="0"/>
              <a:t>Excessive M&amp;V</a:t>
            </a:r>
          </a:p>
          <a:p>
            <a:r>
              <a:rPr lang="en-US" sz="2400" dirty="0" smtClean="0"/>
              <a:t>TOU without tools to respond to prices</a:t>
            </a:r>
          </a:p>
          <a:p>
            <a:r>
              <a:rPr lang="en-US" sz="2400" dirty="0" smtClean="0"/>
              <a:t>Fixed customer charges</a:t>
            </a:r>
          </a:p>
          <a:p>
            <a:r>
              <a:rPr lang="en-US" sz="2400" dirty="0" smtClean="0"/>
              <a:t>Reduced rate class diversity</a:t>
            </a:r>
          </a:p>
          <a:p>
            <a:r>
              <a:rPr lang="en-US" sz="2400" dirty="0" smtClean="0"/>
              <a:t>Collateral damage from “war on solar”</a:t>
            </a:r>
          </a:p>
          <a:p>
            <a:r>
              <a:rPr lang="en-US" sz="2400" dirty="0" smtClean="0"/>
              <a:t>Fear/lack of customer segmentation</a:t>
            </a:r>
          </a:p>
          <a:p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CFF5FE1-3835-4F47-9325-FE329438392B}" type="slidenum">
              <a:rPr lang="en-US" smtClean="0"/>
              <a:t>9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06472" y="6361652"/>
            <a:ext cx="3657600" cy="365125"/>
          </a:xfrm>
        </p:spPr>
        <p:txBody>
          <a:bodyPr/>
          <a:lstStyle/>
          <a:p>
            <a:r>
              <a:rPr lang="en-US" dirty="0" smtClean="0"/>
              <a:t>Rábago – Equitable Access </a:t>
            </a:r>
            <a:r>
              <a:rPr lang="en-US" smtClean="0"/>
              <a:t>to Sustainable </a:t>
            </a:r>
            <a:r>
              <a:rPr lang="en-US" dirty="0" smtClean="0"/>
              <a:t>Energy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073257" y="6361652"/>
            <a:ext cx="693584" cy="365125"/>
          </a:xfrm>
        </p:spPr>
        <p:txBody>
          <a:bodyPr/>
          <a:lstStyle/>
          <a:p>
            <a:r>
              <a:rPr lang="en-US" dirty="0" smtClean="0"/>
              <a:t>6/2/16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398967"/>
      </p:ext>
    </p:extLst>
  </p:cSld>
  <p:clrMapOvr>
    <a:masterClrMapping/>
  </p:clrMapOvr>
</p:sld>
</file>

<file path=ppt/theme/theme1.xml><?xml version="1.0" encoding="utf-8"?>
<a:theme xmlns:a="http://schemas.openxmlformats.org/drawingml/2006/main" name="Pace NESEMC PP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ECC PPT Template (DL Update)" id="{F75955F6-A902-4A62-A982-4DAD995E01CD}" vid="{B9411BBC-ECA6-460A-A6C0-A0D8318728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Pace NESEMC PPT Template.potx</Template>
  <TotalTime>6450</TotalTime>
  <Words>991</Words>
  <Application>Microsoft Macintosh PowerPoint</Application>
  <PresentationFormat>On-screen Show (4:3)</PresentationFormat>
  <Paragraphs>226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Calibri</vt:lpstr>
      <vt:lpstr>Helvetica</vt:lpstr>
      <vt:lpstr>Helvetica Neue</vt:lpstr>
      <vt:lpstr>Wingdings</vt:lpstr>
      <vt:lpstr>Arial</vt:lpstr>
      <vt:lpstr>Pace NESEMC PPT Template</vt:lpstr>
      <vt:lpstr>Equitable Access to Sustainable Energy: National Challenges &amp; Local Solutions</vt:lpstr>
      <vt:lpstr>Agenda</vt:lpstr>
      <vt:lpstr>The issues</vt:lpstr>
      <vt:lpstr>The Issues</vt:lpstr>
      <vt:lpstr>Scope of Energy Poverty</vt:lpstr>
      <vt:lpstr>New York Energy Burdens</vt:lpstr>
      <vt:lpstr>Basic Needs &amp; Crisis Focus</vt:lpstr>
      <vt:lpstr>Undersized Programs &amp; Scarce Resources</vt:lpstr>
      <vt:lpstr>Unimaginative Program Design &amp; Regressive Rate Initiatives</vt:lpstr>
      <vt:lpstr>Lack of Information &amp; Experience</vt:lpstr>
      <vt:lpstr>Well-Understood Barriers (But Not Well-Addressed)</vt:lpstr>
      <vt:lpstr>Opportunities</vt:lpstr>
      <vt:lpstr>Opportunities</vt:lpstr>
      <vt:lpstr>Opportunities</vt:lpstr>
      <vt:lpstr>Program Design ideas</vt:lpstr>
      <vt:lpstr>Best Practices from EE &amp; Solar Markets Experience</vt:lpstr>
      <vt:lpstr>PowerPoint Presentation</vt:lpstr>
      <vt:lpstr>Community-Level Programs</vt:lpstr>
      <vt:lpstr>PowerPoint Presentation</vt:lpstr>
      <vt:lpstr>Rate Design, Discounts, and Incentives</vt:lpstr>
      <vt:lpstr>PowerPoint Presentation</vt:lpstr>
      <vt:lpstr>Financing Innovation</vt:lpstr>
      <vt:lpstr>PowerPoint Presentation</vt:lpstr>
      <vt:lpstr>Additional resources</vt:lpstr>
      <vt:lpstr>PowerPoint Presentation</vt:lpstr>
      <vt:lpstr>PowerPoint Presentation</vt:lpstr>
      <vt:lpstr>Let’s MAKE Something!</vt:lpstr>
    </vt:vector>
  </TitlesOfParts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&lt;PRESENTATION TITLE&gt;</dc:title>
  <dc:creator>Martin, Nicholas M.</dc:creator>
  <cp:lastModifiedBy>Karl Rabago</cp:lastModifiedBy>
  <cp:revision>31</cp:revision>
  <dcterms:created xsi:type="dcterms:W3CDTF">2015-04-13T13:57:32Z</dcterms:created>
  <dcterms:modified xsi:type="dcterms:W3CDTF">2016-06-14T02:45:52Z</dcterms:modified>
</cp:coreProperties>
</file>