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65" r:id="rId4"/>
    <p:sldId id="282" r:id="rId5"/>
    <p:sldId id="271" r:id="rId6"/>
    <p:sldId id="283" r:id="rId7"/>
    <p:sldId id="274" r:id="rId8"/>
    <p:sldId id="272" r:id="rId9"/>
    <p:sldId id="273" r:id="rId10"/>
    <p:sldId id="275" r:id="rId11"/>
    <p:sldId id="276" r:id="rId12"/>
    <p:sldId id="277" r:id="rId13"/>
    <p:sldId id="259" r:id="rId14"/>
    <p:sldId id="268" r:id="rId15"/>
    <p:sldId id="269" r:id="rId16"/>
    <p:sldId id="278" r:id="rId17"/>
    <p:sldId id="279" r:id="rId18"/>
    <p:sldId id="280" r:id="rId19"/>
    <p:sldId id="281" r:id="rId20"/>
    <p:sldId id="270" r:id="rId21"/>
    <p:sldId id="284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1DE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94660"/>
  </p:normalViewPr>
  <p:slideViewPr>
    <p:cSldViewPr>
      <p:cViewPr varScale="1">
        <p:scale>
          <a:sx n="103" d="100"/>
          <a:sy n="103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A3B5-EA83-4125-A8F4-81DD7624D679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7F8E3-A872-4CBE-9063-EC233799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91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0A1F-2460-4C24-8A0B-11CC0B1ADDC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7906-2F52-49A9-AE64-073B9F60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7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0A1F-2460-4C24-8A0B-11CC0B1ADDC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7906-2F52-49A9-AE64-073B9F60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6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0A1F-2460-4C24-8A0B-11CC0B1ADDC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7906-2F52-49A9-AE64-073B9F60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4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0A1F-2460-4C24-8A0B-11CC0B1ADDC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7906-2F52-49A9-AE64-073B9F60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4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0A1F-2460-4C24-8A0B-11CC0B1ADDC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7906-2F52-49A9-AE64-073B9F60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4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0A1F-2460-4C24-8A0B-11CC0B1ADDC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7906-2F52-49A9-AE64-073B9F60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0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0A1F-2460-4C24-8A0B-11CC0B1ADDC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7906-2F52-49A9-AE64-073B9F60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2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0A1F-2460-4C24-8A0B-11CC0B1ADDC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7906-2F52-49A9-AE64-073B9F60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9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0A1F-2460-4C24-8A0B-11CC0B1ADDC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7906-2F52-49A9-AE64-073B9F60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0A1F-2460-4C24-8A0B-11CC0B1ADDC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7906-2F52-49A9-AE64-073B9F60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0A1F-2460-4C24-8A0B-11CC0B1ADDC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7906-2F52-49A9-AE64-073B9F60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1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30A1F-2460-4C24-8A0B-11CC0B1ADDC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7906-2F52-49A9-AE64-073B9F60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statepowerproject.org/updates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799" y="1846828"/>
            <a:ext cx="7781925" cy="1963172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cap="all" dirty="0" smtClean="0">
              <a:latin typeface="Cambria" pitchFamily="18" charset="0"/>
              <a:ea typeface="+mj-ea"/>
              <a:cs typeface="Helvetica"/>
            </a:endParaRPr>
          </a:p>
          <a:p>
            <a:pPr algn="ctr">
              <a:lnSpc>
                <a:spcPct val="120000"/>
              </a:lnSpc>
            </a:pPr>
            <a:r>
              <a:rPr lang="en-US" sz="4700" dirty="0" smtClean="0">
                <a:latin typeface="Cambria" panose="02040503050406030204" pitchFamily="18" charset="0"/>
              </a:rPr>
              <a:t/>
            </a:r>
            <a:br>
              <a:rPr lang="en-US" sz="4700" dirty="0" smtClean="0">
                <a:latin typeface="Cambria" panose="02040503050406030204" pitchFamily="18" charset="0"/>
              </a:rPr>
            </a:br>
            <a:endParaRPr lang="en-US" sz="3100" dirty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447800" y="20574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087940"/>
            <a:ext cx="7781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 smtClean="0">
                <a:solidFill>
                  <a:schemeClr val="bg1"/>
                </a:solidFill>
                <a:latin typeface="Cambria" pitchFamily="18" charset="0"/>
              </a:rPr>
              <a:t>The FERC Trio at the Supreme Court:</a:t>
            </a:r>
          </a:p>
          <a:p>
            <a:pPr algn="ctr"/>
            <a:r>
              <a:rPr lang="en-US" sz="3200" cap="small" dirty="0" smtClean="0">
                <a:solidFill>
                  <a:schemeClr val="bg1"/>
                </a:solidFill>
                <a:latin typeface="Cambria" pitchFamily="18" charset="0"/>
              </a:rPr>
              <a:t>A Treasure Trove of Guidance − </a:t>
            </a:r>
          </a:p>
          <a:p>
            <a:pPr algn="ctr"/>
            <a:r>
              <a:rPr lang="en-US" sz="3200" cap="small" dirty="0" smtClean="0">
                <a:solidFill>
                  <a:schemeClr val="bg1"/>
                </a:solidFill>
                <a:latin typeface="Cambria" pitchFamily="18" charset="0"/>
              </a:rPr>
              <a:t>What Are States to Do with the Booty?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85800" y="4038600"/>
            <a:ext cx="5334000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Ari Peskoe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Senior Mate in Electricity Law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apeskoe@law.harvard.edu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3803904" cy="812800"/>
          </a:xfrm>
          <a:prstGeom prst="rect">
            <a:avLst/>
          </a:prstGeom>
        </p:spPr>
      </p:pic>
      <p:pic>
        <p:nvPicPr>
          <p:cNvPr id="4098" name="Picture 2" descr="http://www.clipartbest.com/cliparts/RiA/6kA/RiA6kAeKT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447925" cy="166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9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err="1" smtClean="0"/>
              <a:t>OneOK</a:t>
            </a:r>
            <a:r>
              <a:rPr lang="en-US" i="1" dirty="0" smtClean="0"/>
              <a:t> v. </a:t>
            </a:r>
            <a:r>
              <a:rPr lang="en-US" i="1" dirty="0" err="1" smtClean="0"/>
              <a:t>LearJet</a:t>
            </a:r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15240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Holding:</a:t>
            </a:r>
          </a:p>
          <a:p>
            <a:r>
              <a:rPr lang="en-US" sz="2400" dirty="0" smtClean="0"/>
              <a:t>Antitrust claims under state law are </a:t>
            </a:r>
            <a:r>
              <a:rPr lang="en-US" sz="2400" i="1" u="sng" dirty="0" smtClean="0"/>
              <a:t>not</a:t>
            </a:r>
            <a:r>
              <a:rPr lang="en-US" sz="2400" dirty="0" smtClean="0"/>
              <a:t> preempted by the Natural Gas Act.</a:t>
            </a:r>
          </a:p>
          <a:p>
            <a:endParaRPr lang="en-US" sz="2400" dirty="0"/>
          </a:p>
          <a:p>
            <a:r>
              <a:rPr lang="en-US" sz="2400" dirty="0" smtClean="0"/>
              <a:t>The Court’s “precedents </a:t>
            </a:r>
            <a:r>
              <a:rPr lang="en-US" sz="2400" dirty="0"/>
              <a:t>emphasize the importance of considering </a:t>
            </a:r>
            <a:r>
              <a:rPr lang="en-US" sz="2400" u="sng" dirty="0"/>
              <a:t>the target at which the state law </a:t>
            </a:r>
            <a:r>
              <a:rPr lang="en-US" sz="2400" dirty="0"/>
              <a:t>aims in determining whether that law is pre-empted</a:t>
            </a:r>
            <a:r>
              <a:rPr lang="en-US" sz="2400" dirty="0" smtClean="0"/>
              <a:t>.” </a:t>
            </a:r>
          </a:p>
          <a:p>
            <a:endParaRPr lang="en-US" sz="2400" u="sng" dirty="0"/>
          </a:p>
          <a:p>
            <a:r>
              <a:rPr lang="en-US" sz="2400" dirty="0" smtClean="0"/>
              <a:t>“the </a:t>
            </a:r>
            <a:r>
              <a:rPr lang="en-US" sz="2400" dirty="0"/>
              <a:t>dissent </a:t>
            </a:r>
            <a:r>
              <a:rPr lang="en-US" sz="2400" dirty="0" smtClean="0"/>
              <a:t>argue[s] </a:t>
            </a:r>
            <a:r>
              <a:rPr lang="en-US" sz="2400" dirty="0"/>
              <a:t>that there </a:t>
            </a:r>
            <a:r>
              <a:rPr lang="en-US" sz="2400" dirty="0" smtClean="0"/>
              <a:t>is . . . a </a:t>
            </a:r>
            <a:r>
              <a:rPr lang="en-US" sz="2400" dirty="0"/>
              <a:t>clear division between areas of state and federal authority </a:t>
            </a:r>
            <a:r>
              <a:rPr lang="en-US" sz="2400" dirty="0" smtClean="0"/>
              <a:t> . . . But </a:t>
            </a:r>
            <a:r>
              <a:rPr lang="en-US" sz="2400" dirty="0"/>
              <a:t>that Platonic ideal does not describe the natural gas regulatory world</a:t>
            </a:r>
            <a:r>
              <a:rPr lang="en-US" sz="2400" dirty="0" smtClean="0"/>
              <a:t>.” 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5241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FERC v. EPSA</a:t>
            </a:r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  <p:pic>
        <p:nvPicPr>
          <p:cNvPr id="1026" name="Picture 2" descr="https://www.e-education.psu.edu/ebf200wd/sites/www.e-education.psu.edu.ebf200wd/files/generation%20stack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t="10388" r="1332" b="2120"/>
          <a:stretch/>
        </p:blipFill>
        <p:spPr bwMode="auto">
          <a:xfrm>
            <a:off x="892464" y="2514600"/>
            <a:ext cx="6727536" cy="346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1638181"/>
            <a:ext cx="7239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Electricity Market Supply Curve</a:t>
            </a:r>
          </a:p>
          <a:p>
            <a:r>
              <a:rPr lang="en-US" dirty="0" smtClean="0"/>
              <a:t>(illustrative example)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FERC v. EPSA</a:t>
            </a:r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752600"/>
            <a:ext cx="8382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Demand Response providers reduce consumption in response to a price signal.</a:t>
            </a:r>
          </a:p>
          <a:p>
            <a:pPr marL="230188" indent="-23018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FERC Order No. 719 (2008) requires wholesale market operators to allow aggregators of demand response resources to participate in energy markets, unless prohibited by state law.</a:t>
            </a:r>
          </a:p>
          <a:p>
            <a:pPr marL="230188" indent="-23018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FERC Order No. 745 (2011) requires market operators to pay demand response the same price that generators receive (LMP).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340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2014 DC Circuit Decision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t>13</a:t>
            </a:fld>
            <a:endParaRPr lang="en-US"/>
          </a:p>
        </p:txBody>
      </p:sp>
      <p:pic>
        <p:nvPicPr>
          <p:cNvPr id="1028" name="Picture 4" descr="https://insomniaclibertarian.files.wordpress.com/2015/03/rodgers2bbrown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817092" cy="24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ationallawjournal.com/image/EM/Laurence%20Silberman-Article-20140207135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" r="7335"/>
          <a:stretch/>
        </p:blipFill>
        <p:spPr bwMode="auto">
          <a:xfrm>
            <a:off x="457200" y="4191000"/>
            <a:ext cx="2817092" cy="19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cchs.org/usca/HarryEdward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24779"/>
            <a:ext cx="3200400" cy="394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600" y="1752600"/>
            <a:ext cx="2598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Dissent:</a:t>
            </a:r>
            <a:endParaRPr lang="en-US" sz="2400" b="1" u="sng" dirty="0"/>
          </a:p>
        </p:txBody>
      </p:sp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Did the Supreme Court Say?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53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800" dirty="0" smtClean="0"/>
              <a:t>FERC’s ‘affecting’ jurisdiction is limited to rules or practices that </a:t>
            </a:r>
            <a:r>
              <a:rPr lang="en-US" sz="2800" i="1" u="sng" dirty="0" smtClean="0"/>
              <a:t>directly</a:t>
            </a:r>
            <a:r>
              <a:rPr lang="en-US" sz="2800" dirty="0"/>
              <a:t> </a:t>
            </a:r>
            <a:r>
              <a:rPr lang="en-US" sz="2800" dirty="0" smtClean="0"/>
              <a:t>affect wholesale rates.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800" dirty="0" smtClean="0"/>
              <a:t>FPA does not bar FERC from regulating the wholesale market, even when doing so affects retail sales.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800" dirty="0" smtClean="0"/>
              <a:t>EPSA’s position would subvert the FPA.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800" dirty="0" smtClean="0"/>
              <a:t>FERC engaged in reasoned decision making</a:t>
            </a:r>
            <a:r>
              <a:rPr lang="en-US" sz="2800" dirty="0"/>
              <a:t>.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3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Hughes v. </a:t>
            </a:r>
            <a:r>
              <a:rPr lang="en-US" i="1" dirty="0" err="1" smtClean="0"/>
              <a:t>Talen</a:t>
            </a:r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t="6453" r="2844" b="3091"/>
          <a:stretch/>
        </p:blipFill>
        <p:spPr bwMode="auto">
          <a:xfrm>
            <a:off x="381000" y="2209800"/>
            <a:ext cx="5874329" cy="346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2457271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242"/>
                </a:solidFill>
              </a:rPr>
              <a:t>Net Generation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Net Consumption</a:t>
            </a:r>
          </a:p>
          <a:p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Hughes v. </a:t>
            </a:r>
            <a:r>
              <a:rPr lang="en-US" i="1" dirty="0" err="1" smtClean="0"/>
              <a:t>Talen</a:t>
            </a:r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97710"/>
            <a:ext cx="6410325" cy="369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8243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Top 10 Constraints Affecting PJM Congestion Costs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77882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Hughes v. </a:t>
            </a:r>
            <a:r>
              <a:rPr lang="en-US" i="1" dirty="0" err="1" smtClean="0"/>
              <a:t>Talen</a:t>
            </a:r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752600"/>
            <a:ext cx="81534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Maryland PSC ordered distribution utilities to enter into contracts-for-differences with a power plant developer (CPV)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Contract paid CPV the difference between set prices and the PJM energy and capacity rates.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Fourth Circuit: The PSC order “functionally </a:t>
            </a:r>
            <a:r>
              <a:rPr lang="en-US" sz="2400" dirty="0"/>
              <a:t>sets the rate” </a:t>
            </a:r>
            <a:r>
              <a:rPr lang="en-US" sz="2400" dirty="0" smtClean="0"/>
              <a:t>and </a:t>
            </a:r>
            <a:r>
              <a:rPr lang="en-US" sz="2400" dirty="0"/>
              <a:t>thus “compromises the integrity of the federal scheme and intrudes on FERC’s jurisdiction.” </a:t>
            </a:r>
            <a:endParaRPr lang="en-US" sz="2400" dirty="0" smtClean="0"/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NJ established a substantially similar program.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531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Hughes v. </a:t>
            </a:r>
            <a:r>
              <a:rPr lang="en-US" i="1" dirty="0" err="1" smtClean="0"/>
              <a:t>Talen</a:t>
            </a:r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455" y="1752599"/>
            <a:ext cx="81534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Court affirmed the 4th Circui</a:t>
            </a:r>
            <a:r>
              <a:rPr lang="en-US" sz="2400" dirty="0" smtClean="0"/>
              <a:t>t’s decision.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“</a:t>
            </a:r>
            <a:r>
              <a:rPr lang="en-US" sz="2400" dirty="0"/>
              <a:t>By adjusting an interstate wholesale rate, Maryland’s program invades FERC’s regulatory turf</a:t>
            </a:r>
            <a:r>
              <a:rPr lang="en-US" sz="2400" dirty="0" smtClean="0"/>
              <a:t>.”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“Our holding is limited.”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“So </a:t>
            </a:r>
            <a:r>
              <a:rPr lang="en-US" sz="2400" dirty="0"/>
              <a:t>long as a State does not condition payment of funds on capacity clearing the auction, the State’s program would not suffer from the fatal defect that renders Maryland’s program unacceptable</a:t>
            </a:r>
            <a:r>
              <a:rPr lang="en-US" sz="2400" dirty="0" smtClean="0"/>
              <a:t>.”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Court did not determine whether Maryland’s program was conflict preempted.</a:t>
            </a:r>
            <a:endParaRPr lang="en-US" sz="2400" dirty="0"/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439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State-Federal Jurisdictional </a:t>
            </a:r>
            <a:r>
              <a:rPr lang="en-US" dirty="0" smtClean="0"/>
              <a:t>Border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752600"/>
            <a:ext cx="8153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Has the “Bright Line” disappeared? </a:t>
            </a:r>
            <a:r>
              <a:rPr lang="en-US" sz="2800" dirty="0"/>
              <a:t>What is the future of cooperative federalism under the FPA and NGA</a:t>
            </a:r>
            <a:r>
              <a:rPr lang="en-US" sz="2800" dirty="0" smtClean="0"/>
              <a:t>?</a:t>
            </a:r>
          </a:p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The Federal Power Act “eliminates vacuums of authority over the electricity markets.”</a:t>
            </a:r>
          </a:p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FPA preemption may be narrow; the scope of conflict preemption is an open question.</a:t>
            </a:r>
          </a:p>
        </p:txBody>
      </p:sp>
    </p:spTree>
    <p:extLst>
      <p:ext uri="{BB962C8B-B14F-4D97-AF65-F5344CB8AC3E}">
        <p14:creationId xmlns:p14="http://schemas.microsoft.com/office/powerpoint/2010/main" val="1834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752600"/>
            <a:ext cx="868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/>
              <a:t> The Federal Power Act and Natural Gas Act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/>
              <a:t> </a:t>
            </a:r>
            <a:r>
              <a:rPr lang="en-US" sz="3200" i="1" dirty="0" err="1" smtClean="0"/>
              <a:t>OneOK</a:t>
            </a:r>
            <a:r>
              <a:rPr lang="en-US" sz="3200" i="1" dirty="0" smtClean="0"/>
              <a:t> v. Learjet </a:t>
            </a:r>
            <a:r>
              <a:rPr lang="en-US" sz="3200" dirty="0" smtClean="0"/>
              <a:t>(2015)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/>
              <a:t> </a:t>
            </a:r>
            <a:r>
              <a:rPr lang="en-US" sz="3200" i="1" dirty="0" smtClean="0"/>
              <a:t>FERC v. EPSA</a:t>
            </a:r>
            <a:r>
              <a:rPr lang="en-US" sz="3200" dirty="0" smtClean="0"/>
              <a:t> (2016)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/>
              <a:t> </a:t>
            </a:r>
            <a:r>
              <a:rPr lang="en-US" sz="3200" i="1" dirty="0" smtClean="0"/>
              <a:t>Hughes v. </a:t>
            </a:r>
            <a:r>
              <a:rPr lang="en-US" sz="3200" i="1" dirty="0" err="1" smtClean="0"/>
              <a:t>Talen</a:t>
            </a:r>
            <a:r>
              <a:rPr lang="en-US" sz="3200" i="1" dirty="0" smtClean="0"/>
              <a:t> Energy </a:t>
            </a:r>
            <a:r>
              <a:rPr lang="en-US" sz="3200" dirty="0" smtClean="0"/>
              <a:t>(</a:t>
            </a:r>
            <a:r>
              <a:rPr lang="en-US" sz="3200" dirty="0" smtClean="0"/>
              <a:t>2016)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/>
              <a:t> The State-Federal Jurisdictional </a:t>
            </a:r>
            <a:r>
              <a:rPr lang="en-US" sz="3200" dirty="0" smtClean="0"/>
              <a:t>Border</a:t>
            </a:r>
            <a:endParaRPr lang="en-US" sz="3200" dirty="0" smtClean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600199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/>
          </a:p>
          <a:p>
            <a:pPr>
              <a:spcAft>
                <a:spcPts val="1200"/>
              </a:spcAft>
            </a:pPr>
            <a:endParaRPr lang="en-US" sz="2800" i="1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7481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Litigation Updates</a:t>
            </a:r>
            <a:endParaRPr lang="en-US" sz="2400" dirty="0"/>
          </a:p>
        </p:txBody>
      </p:sp>
      <p:pic>
        <p:nvPicPr>
          <p:cNvPr id="1026" name="Picture 2" descr="http://www.diligentiagroup.com/v2/wp-content/uploads/2011/02/Pre-Litigation-Asset-Searc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438400"/>
            <a:ext cx="5238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45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600199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/>
          </a:p>
          <a:p>
            <a:pPr>
              <a:spcAft>
                <a:spcPts val="1200"/>
              </a:spcAft>
            </a:pPr>
            <a:endParaRPr lang="en-US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"/>
          <a:stretch/>
        </p:blipFill>
        <p:spPr>
          <a:xfrm>
            <a:off x="2743200" y="2493852"/>
            <a:ext cx="3998890" cy="337354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7481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Who regulates rooftop solar?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46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905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StatePowerProject.org</a:t>
            </a:r>
            <a:endParaRPr lang="en-US" sz="3600" u="sng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2553831"/>
            <a:ext cx="8458199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Tracks recent lawsuits challenging State electricity policies under the dormant Commerce Clause or Supremacy Clause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Sign </a:t>
            </a:r>
            <a:r>
              <a:rPr lang="en-US" sz="2400" dirty="0" smtClean="0"/>
              <a:t>up for updates - </a:t>
            </a:r>
            <a:r>
              <a:rPr lang="en-US" sz="2400" dirty="0" smtClean="0">
                <a:hlinkClick r:id="rId2"/>
              </a:rPr>
              <a:t>http://statepowerproject.org/updates/</a:t>
            </a:r>
            <a:r>
              <a:rPr lang="en-US" sz="2400" dirty="0" smtClean="0"/>
              <a:t> </a:t>
            </a:r>
          </a:p>
          <a:p>
            <a:pPr marL="285750" indent="-285750">
              <a:spcAft>
                <a:spcPts val="600"/>
              </a:spcAft>
            </a:pPr>
            <a:endParaRPr lang="en-US" sz="2400" dirty="0" smtClean="0"/>
          </a:p>
          <a:p>
            <a:pPr marL="285750" indent="-285750"/>
            <a:endParaRPr lang="en-U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8"/>
            <a:ext cx="9144001" cy="183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3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Preemption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752600"/>
            <a:ext cx="84582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Federal action preempts State law when: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US" sz="2800" dirty="0"/>
              <a:t>Congress has explicitly preempted State law;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US" sz="2800" dirty="0"/>
              <a:t>A court determines Federal law occupies the field; or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US" sz="2800" dirty="0"/>
              <a:t>A court determines that Federal law conflicts with State </a:t>
            </a:r>
            <a:r>
              <a:rPr lang="en-US" sz="2800" dirty="0" smtClean="0"/>
              <a:t>law.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054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Federal Power Act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6002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FERC’s jurisdiction includes:</a:t>
            </a:r>
            <a:endParaRPr lang="en-US" sz="2400" dirty="0" smtClean="0"/>
          </a:p>
          <a:p>
            <a:pPr marL="640080" indent="-404813">
              <a:buFont typeface="+mj-lt"/>
              <a:buAutoNum type="arabicParenR"/>
            </a:pPr>
            <a:r>
              <a:rPr lang="en-US" sz="2400" dirty="0" smtClean="0"/>
              <a:t>the </a:t>
            </a:r>
            <a:r>
              <a:rPr lang="en-US" sz="2400" dirty="0"/>
              <a:t>transmission of electric energy in interstate commerce </a:t>
            </a:r>
            <a:endParaRPr lang="en-US" sz="2400" dirty="0" smtClean="0"/>
          </a:p>
          <a:p>
            <a:pPr marL="640080" indent="-398463">
              <a:buFont typeface="+mj-lt"/>
              <a:buAutoNum type="arabicParenR"/>
            </a:pPr>
            <a:r>
              <a:rPr lang="en-US" sz="2400" dirty="0" smtClean="0"/>
              <a:t>the </a:t>
            </a:r>
            <a:r>
              <a:rPr lang="en-US" sz="2400" dirty="0"/>
              <a:t>sale of electric energy at wholesale in interstate </a:t>
            </a:r>
            <a:r>
              <a:rPr lang="en-US" sz="2400" dirty="0" smtClean="0"/>
              <a:t>commerce</a:t>
            </a:r>
          </a:p>
          <a:p>
            <a:pPr marL="640080" indent="-404813">
              <a:buFont typeface="+mj-lt"/>
              <a:buAutoNum type="arabicParenR"/>
            </a:pPr>
            <a:r>
              <a:rPr lang="en-US" sz="2400" dirty="0" smtClean="0"/>
              <a:t>“any rule</a:t>
            </a:r>
            <a:r>
              <a:rPr lang="en-US" sz="2400" dirty="0"/>
              <a:t>, regulation, practice, or contract affecting </a:t>
            </a:r>
            <a:r>
              <a:rPr lang="en-US" sz="2400" dirty="0" smtClean="0"/>
              <a:t>[the] rate” of 1) or 2)</a:t>
            </a:r>
          </a:p>
          <a:p>
            <a:pPr marL="681038" indent="-457200">
              <a:buFont typeface="+mj-lt"/>
              <a:buAutoNum type="arabicParenR"/>
            </a:pPr>
            <a:endParaRPr lang="en-US" sz="2400" dirty="0"/>
          </a:p>
          <a:p>
            <a:pPr marL="1588"/>
            <a:r>
              <a:rPr lang="en-US" sz="2400" u="sng" dirty="0" smtClean="0"/>
              <a:t>FERC’s jurisdiction does NOT cover:</a:t>
            </a:r>
            <a:endParaRPr lang="en-US" sz="2400" dirty="0" smtClean="0"/>
          </a:p>
          <a:p>
            <a:pPr marL="640080" indent="-398463">
              <a:buFont typeface="+mj-lt"/>
              <a:buAutoNum type="arabicParenR"/>
            </a:pPr>
            <a:r>
              <a:rPr lang="en-US" sz="2400" dirty="0" smtClean="0"/>
              <a:t>“</a:t>
            </a:r>
            <a:r>
              <a:rPr lang="en-US" sz="2400" dirty="0"/>
              <a:t>any other sale of electric </a:t>
            </a:r>
            <a:r>
              <a:rPr lang="en-US" sz="2400" dirty="0" smtClean="0"/>
              <a:t>energy”</a:t>
            </a:r>
          </a:p>
          <a:p>
            <a:pPr marL="640080" indent="-398463">
              <a:buFont typeface="+mj-lt"/>
              <a:buAutoNum type="arabicParenR"/>
            </a:pPr>
            <a:r>
              <a:rPr lang="en-US" sz="2400" dirty="0" smtClean="0"/>
              <a:t>facilities </a:t>
            </a:r>
            <a:r>
              <a:rPr lang="en-US" sz="2400" dirty="0"/>
              <a:t>used for the generation of electric </a:t>
            </a:r>
            <a:r>
              <a:rPr lang="en-US" sz="2400" dirty="0" smtClean="0"/>
              <a:t>energy</a:t>
            </a:r>
          </a:p>
          <a:p>
            <a:pPr marL="640080" indent="-398463">
              <a:buFont typeface="+mj-lt"/>
              <a:buAutoNum type="arabicParenR"/>
            </a:pPr>
            <a:r>
              <a:rPr lang="en-US" sz="2400" dirty="0" smtClean="0"/>
              <a:t>facilities </a:t>
            </a:r>
            <a:r>
              <a:rPr lang="en-US" sz="2400" dirty="0"/>
              <a:t>used in local distribution or only for the transmission of electric energy in intrastate </a:t>
            </a:r>
            <a:r>
              <a:rPr lang="en-US" sz="2400" dirty="0" smtClean="0"/>
              <a:t>commerce</a:t>
            </a:r>
            <a:endParaRPr lang="en-US" sz="2400" u="sng" dirty="0" smtClean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6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Natural Gas Act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6002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FERC’s jurisdiction includes:</a:t>
            </a:r>
            <a:endParaRPr lang="en-US" sz="2400" dirty="0" smtClean="0"/>
          </a:p>
          <a:p>
            <a:pPr marL="640080" indent="-404813">
              <a:buFont typeface="+mj-lt"/>
              <a:buAutoNum type="arabicParenR"/>
            </a:pPr>
            <a:r>
              <a:rPr lang="en-US" sz="2400" dirty="0" smtClean="0"/>
              <a:t>the </a:t>
            </a:r>
            <a:r>
              <a:rPr lang="en-US" sz="2400" dirty="0"/>
              <a:t>transmission of electric energy in interstate commerce</a:t>
            </a:r>
            <a:endParaRPr lang="en-US" sz="2400" dirty="0" smtClean="0"/>
          </a:p>
          <a:p>
            <a:pPr marL="640080" indent="-404813">
              <a:buFont typeface="+mj-lt"/>
              <a:buAutoNum type="arabicParenR"/>
            </a:pPr>
            <a:r>
              <a:rPr lang="en-US" sz="2400" dirty="0" smtClean="0"/>
              <a:t>the sale of electric energy at wholesale in interstate commerce</a:t>
            </a:r>
          </a:p>
          <a:p>
            <a:pPr marL="640080" indent="-404813">
              <a:buFont typeface="+mj-lt"/>
              <a:buAutoNum type="arabicParenR"/>
            </a:pPr>
            <a:r>
              <a:rPr lang="en-US" sz="2400" dirty="0" smtClean="0"/>
              <a:t>“any rule, regulation, practice, or contract affecting [the] rate” of 1) or 2)</a:t>
            </a:r>
          </a:p>
          <a:p>
            <a:pPr marL="681038" indent="-457200">
              <a:buFont typeface="+mj-lt"/>
              <a:buAutoNum type="arabicParenR"/>
            </a:pPr>
            <a:endParaRPr lang="en-US" sz="2400" dirty="0"/>
          </a:p>
          <a:p>
            <a:pPr marL="1588"/>
            <a:r>
              <a:rPr lang="en-US" sz="2400" u="sng" dirty="0" smtClean="0"/>
              <a:t>FERC’s jurisdiction does NOT cover:</a:t>
            </a:r>
            <a:endParaRPr lang="en-US" sz="2400" dirty="0" smtClean="0"/>
          </a:p>
          <a:p>
            <a:pPr marL="640080" indent="-454025">
              <a:buFont typeface="+mj-lt"/>
              <a:buAutoNum type="arabicParenR"/>
            </a:pPr>
            <a:r>
              <a:rPr lang="en-US" sz="2400" dirty="0" smtClean="0"/>
              <a:t>“</a:t>
            </a:r>
            <a:r>
              <a:rPr lang="en-US" sz="2400" dirty="0"/>
              <a:t>any other sale of electric </a:t>
            </a:r>
            <a:r>
              <a:rPr lang="en-US" sz="2400" dirty="0" smtClean="0"/>
              <a:t>energy”</a:t>
            </a:r>
          </a:p>
          <a:p>
            <a:pPr marL="640080" indent="-454025">
              <a:buFont typeface="+mj-lt"/>
              <a:buAutoNum type="arabicParenR"/>
            </a:pPr>
            <a:r>
              <a:rPr lang="en-US" sz="2400" dirty="0" smtClean="0"/>
              <a:t>facilities </a:t>
            </a:r>
            <a:r>
              <a:rPr lang="en-US" sz="2400" dirty="0"/>
              <a:t>used for the generation of electric </a:t>
            </a:r>
            <a:r>
              <a:rPr lang="en-US" sz="2400" dirty="0" smtClean="0"/>
              <a:t>energy</a:t>
            </a:r>
          </a:p>
          <a:p>
            <a:pPr marL="640080" indent="-454025">
              <a:buFont typeface="+mj-lt"/>
              <a:buAutoNum type="arabicParenR"/>
            </a:pPr>
            <a:r>
              <a:rPr lang="en-US" sz="2400" dirty="0" smtClean="0"/>
              <a:t>facilities </a:t>
            </a:r>
            <a:r>
              <a:rPr lang="en-US" sz="2400" dirty="0"/>
              <a:t>used in local distribution or only for the transmission of electric energy in intrastate </a:t>
            </a:r>
            <a:r>
              <a:rPr lang="en-US" sz="2400" dirty="0" smtClean="0"/>
              <a:t>commerce</a:t>
            </a:r>
            <a:endParaRPr lang="en-US" sz="2400" u="sng" dirty="0" smtClean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9767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the transportation </a:t>
            </a:r>
            <a:r>
              <a:rPr lang="en-US" sz="2400" dirty="0"/>
              <a:t>of natural gas in interstate commerce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23577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en-US" sz="2400" dirty="0"/>
              <a:t>the sale in interstate commerce of natural gas for resale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4186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“any </a:t>
            </a:r>
            <a:r>
              <a:rPr lang="en-US" sz="2400" dirty="0"/>
              <a:t>other transportation or sale of natural </a:t>
            </a:r>
            <a:r>
              <a:rPr lang="en-US" sz="2400" dirty="0" smtClean="0"/>
              <a:t>gas”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4579203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en-US" sz="2400" dirty="0" smtClean="0"/>
              <a:t>facilities </a:t>
            </a:r>
            <a:r>
              <a:rPr lang="en-US" sz="2400" dirty="0"/>
              <a:t>used for such distribution or to the production or gathering of natural gas.</a:t>
            </a:r>
          </a:p>
        </p:txBody>
      </p:sp>
    </p:spTree>
    <p:extLst>
      <p:ext uri="{BB962C8B-B14F-4D97-AF65-F5344CB8AC3E}">
        <p14:creationId xmlns:p14="http://schemas.microsoft.com/office/powerpoint/2010/main" val="386542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Natural Gas Act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6002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FERC’s jurisdiction includes:</a:t>
            </a:r>
            <a:endParaRPr lang="en-US" sz="2400" dirty="0" smtClean="0"/>
          </a:p>
          <a:p>
            <a:pPr marL="681038" indent="-457200">
              <a:buFont typeface="+mj-lt"/>
              <a:buAutoNum type="arabicParenR"/>
            </a:pPr>
            <a:endParaRPr lang="en-US" sz="2400" dirty="0" smtClean="0"/>
          </a:p>
          <a:p>
            <a:pPr marL="681038" indent="-457200">
              <a:buFont typeface="+mj-lt"/>
              <a:buAutoNum type="arabicParenR"/>
            </a:pPr>
            <a:endParaRPr lang="en-US" sz="2400" dirty="0"/>
          </a:p>
          <a:p>
            <a:pPr marL="640080" indent="-402336">
              <a:buFont typeface="+mj-lt"/>
              <a:buAutoNum type="arabicParenR" startAt="3"/>
            </a:pPr>
            <a:r>
              <a:rPr lang="en-US" sz="2400" dirty="0" smtClean="0"/>
              <a:t>“any rule, regulation, practice, or contract affecting [the] rate” of 1) or 2)</a:t>
            </a:r>
          </a:p>
          <a:p>
            <a:pPr marL="681038" indent="-457200">
              <a:buFont typeface="+mj-lt"/>
              <a:buAutoNum type="arabicParenR" startAt="3"/>
            </a:pPr>
            <a:endParaRPr lang="en-US" sz="2400" dirty="0"/>
          </a:p>
          <a:p>
            <a:pPr marL="1588"/>
            <a:r>
              <a:rPr lang="en-US" sz="2400" u="sng" dirty="0" smtClean="0"/>
              <a:t>FERC’s jurisdiction does NOT cover:</a:t>
            </a:r>
            <a:endParaRPr lang="en-US" sz="2400" dirty="0" smtClean="0"/>
          </a:p>
          <a:p>
            <a:pPr marL="458788" indent="-457200">
              <a:buFont typeface="+mj-lt"/>
              <a:buAutoNum type="arabicParenR"/>
            </a:pPr>
            <a:endParaRPr lang="en-US" sz="2400" dirty="0" smtClean="0"/>
          </a:p>
          <a:p>
            <a:pPr marL="458788" indent="-457200">
              <a:buFont typeface="+mj-lt"/>
              <a:buAutoNum type="arabicParenR"/>
            </a:pPr>
            <a:endParaRPr lang="en-US" sz="2400" dirty="0"/>
          </a:p>
          <a:p>
            <a:pPr marL="458788" indent="-457200">
              <a:buFont typeface="+mj-lt"/>
              <a:buAutoNum type="arabicParenR"/>
            </a:pPr>
            <a:endParaRPr lang="en-US" sz="2400" dirty="0" smtClean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9767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the transportation </a:t>
            </a:r>
            <a:r>
              <a:rPr lang="en-US" sz="2400" dirty="0"/>
              <a:t>of natural gas in interstate commerce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23577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en-US" sz="2400" dirty="0"/>
              <a:t>the sale in interstate commerce of natural gas for resale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4186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“any </a:t>
            </a:r>
            <a:r>
              <a:rPr lang="en-US" sz="2400" dirty="0"/>
              <a:t>other transportation or sale of natural </a:t>
            </a:r>
            <a:r>
              <a:rPr lang="en-US" sz="2400" dirty="0" smtClean="0"/>
              <a:t>gas”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4579203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en-US" sz="2400" dirty="0" smtClean="0"/>
              <a:t>facilities </a:t>
            </a:r>
            <a:r>
              <a:rPr lang="en-US" sz="2400" dirty="0"/>
              <a:t>used for such distribution or to the production or gathering of natural gas.</a:t>
            </a:r>
          </a:p>
        </p:txBody>
      </p:sp>
    </p:spTree>
    <p:extLst>
      <p:ext uri="{BB962C8B-B14F-4D97-AF65-F5344CB8AC3E}">
        <p14:creationId xmlns:p14="http://schemas.microsoft.com/office/powerpoint/2010/main" val="391155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FPA/NGA Jurisdictional Divides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191518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States</a:t>
            </a:r>
            <a:endParaRPr lang="en-US" sz="28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191518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FERC</a:t>
            </a:r>
            <a:endParaRPr lang="en-US" sz="2800" u="sng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48200" y="1600200"/>
            <a:ext cx="76200" cy="4953000"/>
          </a:xfrm>
          <a:prstGeom prst="line">
            <a:avLst/>
          </a:prstGeom>
          <a:ln w="76200">
            <a:solidFill>
              <a:srgbClr val="1DE9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25146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Retail Sales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Generation/Production facilities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Distribution and intra-state transmission/transportation facilities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2514600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Wholesale sales in interstate commerce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Interstate transmission / transportation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Practices “affecting”</a:t>
            </a:r>
          </a:p>
        </p:txBody>
      </p:sp>
    </p:spTree>
    <p:extLst>
      <p:ext uri="{BB962C8B-B14F-4D97-AF65-F5344CB8AC3E}">
        <p14:creationId xmlns:p14="http://schemas.microsoft.com/office/powerpoint/2010/main" val="202442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Decisions about FPA Apply </a:t>
            </a:r>
            <a:br>
              <a:rPr lang="en-US" dirty="0" smtClean="0"/>
            </a:br>
            <a:r>
              <a:rPr lang="en-US" dirty="0" smtClean="0"/>
              <a:t>to NGA and Vice-Versa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1829812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“The </a:t>
            </a:r>
            <a:r>
              <a:rPr lang="en-US" sz="2400" dirty="0"/>
              <a:t>relevant provisions of the two statutes </a:t>
            </a:r>
            <a:r>
              <a:rPr lang="en-US" sz="2400" dirty="0" smtClean="0"/>
              <a:t>‘are </a:t>
            </a:r>
            <a:r>
              <a:rPr lang="en-US" sz="2400" dirty="0"/>
              <a:t>in all material respects substantially identical</a:t>
            </a:r>
            <a:r>
              <a:rPr lang="en-US" sz="2400" dirty="0" smtClean="0"/>
              <a:t>.’</a:t>
            </a:r>
            <a:r>
              <a:rPr lang="en-US" sz="2400" dirty="0"/>
              <a:t> </a:t>
            </a:r>
            <a:r>
              <a:rPr lang="en-US" sz="2400" dirty="0" smtClean="0"/>
              <a:t> </a:t>
            </a:r>
            <a:r>
              <a:rPr lang="en-US" sz="2400" i="1" dirty="0" smtClean="0"/>
              <a:t>FPC </a:t>
            </a:r>
            <a:r>
              <a:rPr lang="en-US" sz="2400" i="1" dirty="0"/>
              <a:t>v. Sierra Pacific Power Co.,</a:t>
            </a:r>
            <a:r>
              <a:rPr lang="en-US" sz="2400" dirty="0"/>
              <a:t>350 U. S. 348, </a:t>
            </a:r>
            <a:r>
              <a:rPr lang="en-US" sz="2400" dirty="0" smtClean="0"/>
              <a:t>353</a:t>
            </a:r>
            <a:r>
              <a:rPr lang="en-US" sz="2400" dirty="0"/>
              <a:t> (1956). </a:t>
            </a:r>
            <a:r>
              <a:rPr lang="en-US" sz="2400" dirty="0" smtClean="0"/>
              <a:t> In </a:t>
            </a:r>
            <a:r>
              <a:rPr lang="en-US" sz="2400" dirty="0"/>
              <a:t>this opinion we therefore follow our established practice of citing interchangeably decisions interpreting the pertinent sections of the two statutes</a:t>
            </a:r>
            <a:r>
              <a:rPr lang="en-US" sz="2400" dirty="0" smtClean="0"/>
              <a:t>.”</a:t>
            </a:r>
          </a:p>
          <a:p>
            <a:endParaRPr lang="en-US" sz="2400" dirty="0" smtClean="0"/>
          </a:p>
          <a:p>
            <a:r>
              <a:rPr lang="en-US" sz="2400" dirty="0" smtClean="0"/>
              <a:t>-Arkansas Louisiana Gas Co. v. Hall, 453 U.S. 571, n. 7 (1981)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96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err="1" smtClean="0"/>
              <a:t>OneOK</a:t>
            </a:r>
            <a:r>
              <a:rPr lang="en-US" i="1" dirty="0" smtClean="0"/>
              <a:t> v. </a:t>
            </a:r>
            <a:r>
              <a:rPr lang="en-US" i="1" dirty="0" err="1" smtClean="0"/>
              <a:t>LearJet</a:t>
            </a:r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1829812"/>
            <a:ext cx="7924800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Question Presented: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Does the Natural Gas Act preempt state-law claims challenging industry practices that directly affect the wholesale natural gas market when those claims are asserted by litigants who purchased gas in retail transactions?</a:t>
            </a:r>
          </a:p>
        </p:txBody>
      </p:sp>
    </p:spTree>
    <p:extLst>
      <p:ext uri="{BB962C8B-B14F-4D97-AF65-F5344CB8AC3E}">
        <p14:creationId xmlns:p14="http://schemas.microsoft.com/office/powerpoint/2010/main" val="2486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8581</TotalTime>
  <Words>1013</Words>
  <Application>Microsoft Office PowerPoint</Application>
  <PresentationFormat>On-screen Show (4:3)</PresentationFormat>
  <Paragraphs>161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</dc:title>
  <dc:creator>apeskoe</dc:creator>
  <cp:lastModifiedBy>apeskoe</cp:lastModifiedBy>
  <cp:revision>97</cp:revision>
  <dcterms:created xsi:type="dcterms:W3CDTF">2016-02-22T23:13:16Z</dcterms:created>
  <dcterms:modified xsi:type="dcterms:W3CDTF">2016-05-26T15:36:45Z</dcterms:modified>
</cp:coreProperties>
</file>