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0" r:id="rId2"/>
    <p:sldId id="302" r:id="rId3"/>
    <p:sldId id="295" r:id="rId4"/>
    <p:sldId id="262" r:id="rId5"/>
    <p:sldId id="259" r:id="rId6"/>
    <p:sldId id="260" r:id="rId7"/>
    <p:sldId id="292" r:id="rId8"/>
    <p:sldId id="265" r:id="rId9"/>
    <p:sldId id="264" r:id="rId10"/>
    <p:sldId id="310" r:id="rId11"/>
    <p:sldId id="312" r:id="rId12"/>
    <p:sldId id="313" r:id="rId13"/>
    <p:sldId id="311" r:id="rId14"/>
    <p:sldId id="308" r:id="rId15"/>
    <p:sldId id="309" r:id="rId16"/>
    <p:sldId id="274" r:id="rId17"/>
    <p:sldId id="277" r:id="rId18"/>
    <p:sldId id="314" r:id="rId19"/>
    <p:sldId id="272" r:id="rId20"/>
    <p:sldId id="271" r:id="rId21"/>
    <p:sldId id="306" r:id="rId22"/>
    <p:sldId id="263" r:id="rId23"/>
    <p:sldId id="304" r:id="rId24"/>
    <p:sldId id="282" r:id="rId25"/>
    <p:sldId id="305" r:id="rId26"/>
    <p:sldId id="329" r:id="rId27"/>
    <p:sldId id="300" r:id="rId28"/>
    <p:sldId id="296" r:id="rId29"/>
    <p:sldId id="297" r:id="rId30"/>
    <p:sldId id="298" r:id="rId31"/>
    <p:sldId id="330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4" r:id="rId41"/>
    <p:sldId id="323" r:id="rId42"/>
    <p:sldId id="325" r:id="rId43"/>
    <p:sldId id="326" r:id="rId44"/>
    <p:sldId id="327" r:id="rId45"/>
    <p:sldId id="328" r:id="rId46"/>
    <p:sldId id="3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ED6F"/>
    <a:srgbClr val="F8F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85" d="100"/>
          <a:sy n="85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5338F-A7FC-9940-966B-847F36BB2E5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0BC9D-BB82-A944-996A-D57D58E653CF}">
      <dgm:prSet/>
      <dgm:spPr/>
      <dgm:t>
        <a:bodyPr/>
        <a:lstStyle/>
        <a:p>
          <a:pPr rtl="0"/>
          <a:r>
            <a:rPr lang="en-US" dirty="0" smtClean="0"/>
            <a:t>March 2005 – EPA finalizes CAIR (</a:t>
          </a:r>
          <a:r>
            <a:rPr lang="en-US" dirty="0" err="1" smtClean="0"/>
            <a:t>NO</a:t>
          </a:r>
          <a:r>
            <a:rPr lang="en-US" baseline="-25000" dirty="0" err="1" smtClean="0"/>
            <a:t>x</a:t>
          </a:r>
          <a:r>
            <a:rPr lang="en-US" dirty="0" smtClean="0"/>
            <a:t>, SO</a:t>
          </a:r>
          <a:r>
            <a:rPr lang="en-US" baseline="-25000" dirty="0" smtClean="0"/>
            <a:t>2</a:t>
          </a:r>
          <a:r>
            <a:rPr lang="en-US" dirty="0" smtClean="0"/>
            <a:t> trading program for 28 states, WDC)</a:t>
          </a:r>
          <a:endParaRPr lang="en-US" dirty="0"/>
        </a:p>
      </dgm:t>
    </dgm:pt>
    <dgm:pt modelId="{991D25BA-D858-C44B-97A4-51FD97EB4DE1}" type="parTrans" cxnId="{35D07A7F-082E-B24D-9438-B40E52BB9E03}">
      <dgm:prSet/>
      <dgm:spPr/>
      <dgm:t>
        <a:bodyPr/>
        <a:lstStyle/>
        <a:p>
          <a:endParaRPr lang="en-US"/>
        </a:p>
      </dgm:t>
    </dgm:pt>
    <dgm:pt modelId="{0CAC380E-4D01-6042-A331-DC134E97EC31}" type="sibTrans" cxnId="{35D07A7F-082E-B24D-9438-B40E52BB9E03}">
      <dgm:prSet/>
      <dgm:spPr/>
      <dgm:t>
        <a:bodyPr/>
        <a:lstStyle/>
        <a:p>
          <a:endParaRPr lang="en-US"/>
        </a:p>
      </dgm:t>
    </dgm:pt>
    <dgm:pt modelId="{06895C9D-8648-574A-8776-334230086055}">
      <dgm:prSet/>
      <dgm:spPr/>
      <dgm:t>
        <a:bodyPr/>
        <a:lstStyle/>
        <a:p>
          <a:pPr rtl="0"/>
          <a:r>
            <a:rPr lang="en-US" dirty="0" smtClean="0"/>
            <a:t>July 2011 – EPA finalizes a new transport rule (CSAPR)</a:t>
          </a:r>
          <a:endParaRPr lang="en-US" dirty="0"/>
        </a:p>
      </dgm:t>
    </dgm:pt>
    <dgm:pt modelId="{3BF081C8-90E1-504D-A772-D66FA292C75F}" type="parTrans" cxnId="{229EC4A0-8059-BB4A-B9E8-9121280B489F}">
      <dgm:prSet/>
      <dgm:spPr/>
      <dgm:t>
        <a:bodyPr/>
        <a:lstStyle/>
        <a:p>
          <a:endParaRPr lang="en-US"/>
        </a:p>
      </dgm:t>
    </dgm:pt>
    <dgm:pt modelId="{B8A955BA-65E1-CD40-9EE4-09225994C926}" type="sibTrans" cxnId="{229EC4A0-8059-BB4A-B9E8-9121280B489F}">
      <dgm:prSet/>
      <dgm:spPr/>
      <dgm:t>
        <a:bodyPr/>
        <a:lstStyle/>
        <a:p>
          <a:endParaRPr lang="en-US"/>
        </a:p>
      </dgm:t>
    </dgm:pt>
    <dgm:pt modelId="{391AC606-B830-D745-8BE8-3F6C72152570}">
      <dgm:prSet/>
      <dgm:spPr/>
      <dgm:t>
        <a:bodyPr/>
        <a:lstStyle/>
        <a:p>
          <a:pPr rtl="0"/>
          <a:r>
            <a:rPr lang="en-US" dirty="0" smtClean="0"/>
            <a:t>July 2008 – D.C. Circuit vacates the CAIR rule</a:t>
          </a:r>
          <a:endParaRPr lang="en-US" dirty="0"/>
        </a:p>
      </dgm:t>
    </dgm:pt>
    <dgm:pt modelId="{2A2BD6D7-99F7-3C4E-9A82-E8F54CE6BD43}" type="parTrans" cxnId="{EE7A9524-93F4-3947-A3BA-E698A7758ABB}">
      <dgm:prSet/>
      <dgm:spPr/>
      <dgm:t>
        <a:bodyPr/>
        <a:lstStyle/>
        <a:p>
          <a:endParaRPr lang="en-US"/>
        </a:p>
      </dgm:t>
    </dgm:pt>
    <dgm:pt modelId="{D22ABE88-D549-CB4F-ACE9-8505628EE0AC}" type="sibTrans" cxnId="{EE7A9524-93F4-3947-A3BA-E698A7758ABB}">
      <dgm:prSet/>
      <dgm:spPr/>
      <dgm:t>
        <a:bodyPr/>
        <a:lstStyle/>
        <a:p>
          <a:endParaRPr lang="en-US"/>
        </a:p>
      </dgm:t>
    </dgm:pt>
    <dgm:pt modelId="{25D2179A-FB6E-814D-BDBD-05AE21B60549}">
      <dgm:prSet/>
      <dgm:spPr/>
      <dgm:t>
        <a:bodyPr/>
        <a:lstStyle/>
        <a:p>
          <a:pPr rtl="0"/>
          <a:r>
            <a:rPr lang="en-US" dirty="0" smtClean="0"/>
            <a:t>Dec. 2008 – D.C. Circuit reverses itself, reinstates rule and remands to EPA</a:t>
          </a:r>
          <a:endParaRPr lang="en-US" dirty="0"/>
        </a:p>
      </dgm:t>
    </dgm:pt>
    <dgm:pt modelId="{48BE16E1-B94D-7B4F-BC41-3C3FA3E763CE}" type="parTrans" cxnId="{D5FDEFA6-FFEF-9442-9FC8-238C208CC419}">
      <dgm:prSet/>
      <dgm:spPr/>
      <dgm:t>
        <a:bodyPr/>
        <a:lstStyle/>
        <a:p>
          <a:endParaRPr lang="en-US"/>
        </a:p>
      </dgm:t>
    </dgm:pt>
    <dgm:pt modelId="{8C14A8B9-7438-6249-B490-9E72180EB378}" type="sibTrans" cxnId="{D5FDEFA6-FFEF-9442-9FC8-238C208CC419}">
      <dgm:prSet/>
      <dgm:spPr/>
      <dgm:t>
        <a:bodyPr/>
        <a:lstStyle/>
        <a:p>
          <a:endParaRPr lang="en-US"/>
        </a:p>
      </dgm:t>
    </dgm:pt>
    <dgm:pt modelId="{D6C7F0D2-A8F1-7248-9B27-5D2939070782}" type="pres">
      <dgm:prSet presAssocID="{1C65338F-A7FC-9940-966B-847F36BB2E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937E5-0BC3-9542-8EA0-7573406BD986}" type="pres">
      <dgm:prSet presAssocID="{1C65338F-A7FC-9940-966B-847F36BB2E57}" presName="arrow" presStyleLbl="bgShp" presStyleIdx="0" presStyleCnt="1"/>
      <dgm:spPr/>
    </dgm:pt>
    <dgm:pt modelId="{AE70935F-507F-8A4C-B051-2525F8C712CF}" type="pres">
      <dgm:prSet presAssocID="{1C65338F-A7FC-9940-966B-847F36BB2E57}" presName="linearProcess" presStyleCnt="0"/>
      <dgm:spPr/>
    </dgm:pt>
    <dgm:pt modelId="{5636FA9C-CB87-7B4E-9226-2A47D3303A3E}" type="pres">
      <dgm:prSet presAssocID="{5AB0BC9D-BB82-A944-996A-D57D58E653C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6F1D5-D994-1A4F-8227-907836670AA3}" type="pres">
      <dgm:prSet presAssocID="{0CAC380E-4D01-6042-A331-DC134E97EC31}" presName="sibTrans" presStyleCnt="0"/>
      <dgm:spPr/>
    </dgm:pt>
    <dgm:pt modelId="{8BCD90C6-C8CA-0F4B-90F4-CACC1F2B9E9C}" type="pres">
      <dgm:prSet presAssocID="{391AC606-B830-D745-8BE8-3F6C7215257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99F93-545D-D244-A664-6A7CE520DA33}" type="pres">
      <dgm:prSet presAssocID="{D22ABE88-D549-CB4F-ACE9-8505628EE0AC}" presName="sibTrans" presStyleCnt="0"/>
      <dgm:spPr/>
    </dgm:pt>
    <dgm:pt modelId="{579871FE-FB3C-4A48-9943-305127D63952}" type="pres">
      <dgm:prSet presAssocID="{25D2179A-FB6E-814D-BDBD-05AE21B6054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B7605-89D9-5E4F-9582-7F753008F481}" type="pres">
      <dgm:prSet presAssocID="{8C14A8B9-7438-6249-B490-9E72180EB378}" presName="sibTrans" presStyleCnt="0"/>
      <dgm:spPr/>
    </dgm:pt>
    <dgm:pt modelId="{EA5DD219-8274-3040-BBB7-2DE62A4866D7}" type="pres">
      <dgm:prSet presAssocID="{06895C9D-8648-574A-8776-33423008605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39574-7A0C-D744-A0D4-2ECA4E75A92F}" type="presOf" srcId="{391AC606-B830-D745-8BE8-3F6C72152570}" destId="{8BCD90C6-C8CA-0F4B-90F4-CACC1F2B9E9C}" srcOrd="0" destOrd="0" presId="urn:microsoft.com/office/officeart/2005/8/layout/hProcess9"/>
    <dgm:cxn modelId="{2C0DAB5B-21C8-164A-B99A-FFF5D3622DE3}" type="presOf" srcId="{5AB0BC9D-BB82-A944-996A-D57D58E653CF}" destId="{5636FA9C-CB87-7B4E-9226-2A47D3303A3E}" srcOrd="0" destOrd="0" presId="urn:microsoft.com/office/officeart/2005/8/layout/hProcess9"/>
    <dgm:cxn modelId="{15B86A54-5ADA-1149-A54C-9A19CB6A4513}" type="presOf" srcId="{1C65338F-A7FC-9940-966B-847F36BB2E57}" destId="{D6C7F0D2-A8F1-7248-9B27-5D2939070782}" srcOrd="0" destOrd="0" presId="urn:microsoft.com/office/officeart/2005/8/layout/hProcess9"/>
    <dgm:cxn modelId="{F74CB673-5585-0149-8432-B10A365E7853}" type="presOf" srcId="{06895C9D-8648-574A-8776-334230086055}" destId="{EA5DD219-8274-3040-BBB7-2DE62A4866D7}" srcOrd="0" destOrd="0" presId="urn:microsoft.com/office/officeart/2005/8/layout/hProcess9"/>
    <dgm:cxn modelId="{F01CDA1E-FA02-3D47-8EF1-D4A709129083}" type="presOf" srcId="{25D2179A-FB6E-814D-BDBD-05AE21B60549}" destId="{579871FE-FB3C-4A48-9943-305127D63952}" srcOrd="0" destOrd="0" presId="urn:microsoft.com/office/officeart/2005/8/layout/hProcess9"/>
    <dgm:cxn modelId="{D5FDEFA6-FFEF-9442-9FC8-238C208CC419}" srcId="{1C65338F-A7FC-9940-966B-847F36BB2E57}" destId="{25D2179A-FB6E-814D-BDBD-05AE21B60549}" srcOrd="2" destOrd="0" parTransId="{48BE16E1-B94D-7B4F-BC41-3C3FA3E763CE}" sibTransId="{8C14A8B9-7438-6249-B490-9E72180EB378}"/>
    <dgm:cxn modelId="{35D07A7F-082E-B24D-9438-B40E52BB9E03}" srcId="{1C65338F-A7FC-9940-966B-847F36BB2E57}" destId="{5AB0BC9D-BB82-A944-996A-D57D58E653CF}" srcOrd="0" destOrd="0" parTransId="{991D25BA-D858-C44B-97A4-51FD97EB4DE1}" sibTransId="{0CAC380E-4D01-6042-A331-DC134E97EC31}"/>
    <dgm:cxn modelId="{229EC4A0-8059-BB4A-B9E8-9121280B489F}" srcId="{1C65338F-A7FC-9940-966B-847F36BB2E57}" destId="{06895C9D-8648-574A-8776-334230086055}" srcOrd="3" destOrd="0" parTransId="{3BF081C8-90E1-504D-A772-D66FA292C75F}" sibTransId="{B8A955BA-65E1-CD40-9EE4-09225994C926}"/>
    <dgm:cxn modelId="{EE7A9524-93F4-3947-A3BA-E698A7758ABB}" srcId="{1C65338F-A7FC-9940-966B-847F36BB2E57}" destId="{391AC606-B830-D745-8BE8-3F6C72152570}" srcOrd="1" destOrd="0" parTransId="{2A2BD6D7-99F7-3C4E-9A82-E8F54CE6BD43}" sibTransId="{D22ABE88-D549-CB4F-ACE9-8505628EE0AC}"/>
    <dgm:cxn modelId="{4993FA64-FC27-C04D-AA39-F7E3591C0849}" type="presParOf" srcId="{D6C7F0D2-A8F1-7248-9B27-5D2939070782}" destId="{726937E5-0BC3-9542-8EA0-7573406BD986}" srcOrd="0" destOrd="0" presId="urn:microsoft.com/office/officeart/2005/8/layout/hProcess9"/>
    <dgm:cxn modelId="{304C456C-BB42-C149-BAD0-86C1786F888A}" type="presParOf" srcId="{D6C7F0D2-A8F1-7248-9B27-5D2939070782}" destId="{AE70935F-507F-8A4C-B051-2525F8C712CF}" srcOrd="1" destOrd="0" presId="urn:microsoft.com/office/officeart/2005/8/layout/hProcess9"/>
    <dgm:cxn modelId="{9EA5F7CF-7642-FE45-9A5C-1C135414C4A5}" type="presParOf" srcId="{AE70935F-507F-8A4C-B051-2525F8C712CF}" destId="{5636FA9C-CB87-7B4E-9226-2A47D3303A3E}" srcOrd="0" destOrd="0" presId="urn:microsoft.com/office/officeart/2005/8/layout/hProcess9"/>
    <dgm:cxn modelId="{BF3DFBB7-D287-C841-8EBE-C881F1B74768}" type="presParOf" srcId="{AE70935F-507F-8A4C-B051-2525F8C712CF}" destId="{CB36F1D5-D994-1A4F-8227-907836670AA3}" srcOrd="1" destOrd="0" presId="urn:microsoft.com/office/officeart/2005/8/layout/hProcess9"/>
    <dgm:cxn modelId="{A18778FF-EF33-0244-AECB-EBDCD32E7EBD}" type="presParOf" srcId="{AE70935F-507F-8A4C-B051-2525F8C712CF}" destId="{8BCD90C6-C8CA-0F4B-90F4-CACC1F2B9E9C}" srcOrd="2" destOrd="0" presId="urn:microsoft.com/office/officeart/2005/8/layout/hProcess9"/>
    <dgm:cxn modelId="{483C2201-1620-8B4D-85AC-DF07D1B69BBA}" type="presParOf" srcId="{AE70935F-507F-8A4C-B051-2525F8C712CF}" destId="{C4D99F93-545D-D244-A664-6A7CE520DA33}" srcOrd="3" destOrd="0" presId="urn:microsoft.com/office/officeart/2005/8/layout/hProcess9"/>
    <dgm:cxn modelId="{F505C54C-A798-2C49-AFD0-4F943EEA20FE}" type="presParOf" srcId="{AE70935F-507F-8A4C-B051-2525F8C712CF}" destId="{579871FE-FB3C-4A48-9943-305127D63952}" srcOrd="4" destOrd="0" presId="urn:microsoft.com/office/officeart/2005/8/layout/hProcess9"/>
    <dgm:cxn modelId="{7B604DE8-1993-2645-A80B-C2843E28E2B4}" type="presParOf" srcId="{AE70935F-507F-8A4C-B051-2525F8C712CF}" destId="{F9EB7605-89D9-5E4F-9582-7F753008F481}" srcOrd="5" destOrd="0" presId="urn:microsoft.com/office/officeart/2005/8/layout/hProcess9"/>
    <dgm:cxn modelId="{7DF461DA-2147-444A-B446-82597A5E783C}" type="presParOf" srcId="{AE70935F-507F-8A4C-B051-2525F8C712CF}" destId="{EA5DD219-8274-3040-BBB7-2DE62A4866D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3F780-4920-1444-AC0A-85B227089FA0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1F8B3-70F7-9745-9D7B-FF7748650E67}">
      <dgm:prSet/>
      <dgm:spPr/>
      <dgm:t>
        <a:bodyPr/>
        <a:lstStyle/>
        <a:p>
          <a:r>
            <a:rPr lang="en-US" dirty="0" smtClean="0"/>
            <a:t>Dec. 2011 – D.C. Circuit stays CSAPR	</a:t>
          </a:r>
        </a:p>
      </dgm:t>
    </dgm:pt>
    <dgm:pt modelId="{E0C653E5-8945-AA4F-AEAD-6890BC13B279}" type="parTrans" cxnId="{90E11159-769C-1A45-80A2-78E0118E8DAE}">
      <dgm:prSet/>
      <dgm:spPr/>
      <dgm:t>
        <a:bodyPr/>
        <a:lstStyle/>
        <a:p>
          <a:endParaRPr lang="en-US"/>
        </a:p>
      </dgm:t>
    </dgm:pt>
    <dgm:pt modelId="{D490C839-7F2B-BA4E-9E68-DE80BF0DDAAD}" type="sibTrans" cxnId="{90E11159-769C-1A45-80A2-78E0118E8DAE}">
      <dgm:prSet/>
      <dgm:spPr/>
      <dgm:t>
        <a:bodyPr/>
        <a:lstStyle/>
        <a:p>
          <a:endParaRPr lang="en-US"/>
        </a:p>
      </dgm:t>
    </dgm:pt>
    <dgm:pt modelId="{A927DC72-D970-5440-9FA7-6B307C9D9629}">
      <dgm:prSet/>
      <dgm:spPr/>
      <dgm:t>
        <a:bodyPr/>
        <a:lstStyle/>
        <a:p>
          <a:r>
            <a:rPr lang="en-US" dirty="0" smtClean="0"/>
            <a:t>Aug. 2012 – D.C. Circuit vacates and remands CSAPR	</a:t>
          </a:r>
        </a:p>
      </dgm:t>
    </dgm:pt>
    <dgm:pt modelId="{05FE7DDC-11FF-1240-85BA-B7B2EC80BD09}" type="parTrans" cxnId="{BE1B6AE1-ED82-5049-8671-61362098C58C}">
      <dgm:prSet/>
      <dgm:spPr/>
      <dgm:t>
        <a:bodyPr/>
        <a:lstStyle/>
        <a:p>
          <a:endParaRPr lang="en-US"/>
        </a:p>
      </dgm:t>
    </dgm:pt>
    <dgm:pt modelId="{BD8E34C2-C887-3941-A058-0898D1577D25}" type="sibTrans" cxnId="{BE1B6AE1-ED82-5049-8671-61362098C58C}">
      <dgm:prSet/>
      <dgm:spPr/>
      <dgm:t>
        <a:bodyPr/>
        <a:lstStyle/>
        <a:p>
          <a:endParaRPr lang="en-US"/>
        </a:p>
      </dgm:t>
    </dgm:pt>
    <dgm:pt modelId="{09D7470A-FCE6-654D-A02C-E77A0041CD0E}">
      <dgm:prSet/>
      <dgm:spPr/>
      <dgm:t>
        <a:bodyPr/>
        <a:lstStyle/>
        <a:p>
          <a:r>
            <a:rPr lang="en-US" dirty="0" smtClean="0"/>
            <a:t>April 2014 – Supreme Court reverses D.C. Circuit</a:t>
          </a:r>
        </a:p>
      </dgm:t>
    </dgm:pt>
    <dgm:pt modelId="{281766AE-5C82-9C4F-B1AE-7B9D55B4B746}" type="parTrans" cxnId="{FF1CEB1C-F90E-724F-A1E5-BCB22DFB5DBE}">
      <dgm:prSet/>
      <dgm:spPr/>
      <dgm:t>
        <a:bodyPr/>
        <a:lstStyle/>
        <a:p>
          <a:endParaRPr lang="en-US"/>
        </a:p>
      </dgm:t>
    </dgm:pt>
    <dgm:pt modelId="{81AD5924-1805-C544-886F-1C9F5B4D81BA}" type="sibTrans" cxnId="{FF1CEB1C-F90E-724F-A1E5-BCB22DFB5DBE}">
      <dgm:prSet/>
      <dgm:spPr/>
      <dgm:t>
        <a:bodyPr/>
        <a:lstStyle/>
        <a:p>
          <a:endParaRPr lang="en-US"/>
        </a:p>
      </dgm:t>
    </dgm:pt>
    <dgm:pt modelId="{CE95269E-9107-B948-A78B-F9645E43F1EE}">
      <dgm:prSet/>
      <dgm:spPr/>
      <dgm:t>
        <a:bodyPr/>
        <a:lstStyle/>
        <a:p>
          <a:r>
            <a:rPr lang="en-US" dirty="0" smtClean="0"/>
            <a:t>October 2014 – D.C. Circuit lifts stay, tolls compliance deadlines by 3 years</a:t>
          </a:r>
        </a:p>
      </dgm:t>
    </dgm:pt>
    <dgm:pt modelId="{39463CCE-9F03-3144-939C-1741F34D4FBB}" type="parTrans" cxnId="{6A8F96E4-90E8-4B44-9101-BDD5CC4F5990}">
      <dgm:prSet/>
      <dgm:spPr/>
      <dgm:t>
        <a:bodyPr/>
        <a:lstStyle/>
        <a:p>
          <a:endParaRPr lang="en-US"/>
        </a:p>
      </dgm:t>
    </dgm:pt>
    <dgm:pt modelId="{716A78ED-E167-4340-977A-B7B898C61FB1}" type="sibTrans" cxnId="{6A8F96E4-90E8-4B44-9101-BDD5CC4F5990}">
      <dgm:prSet/>
      <dgm:spPr/>
      <dgm:t>
        <a:bodyPr/>
        <a:lstStyle/>
        <a:p>
          <a:endParaRPr lang="en-US"/>
        </a:p>
      </dgm:t>
    </dgm:pt>
    <dgm:pt modelId="{C369C568-9D5D-334E-B5B8-99CB76A724EB}">
      <dgm:prSet/>
      <dgm:spPr/>
      <dgm:t>
        <a:bodyPr/>
        <a:lstStyle/>
        <a:p>
          <a:r>
            <a:rPr lang="en-US" dirty="0" smtClean="0"/>
            <a:t>Nov. 2015 – EPA proposes updated CSAPR</a:t>
          </a:r>
        </a:p>
      </dgm:t>
    </dgm:pt>
    <dgm:pt modelId="{8960E116-850D-4A45-8F35-7A0431170878}" type="parTrans" cxnId="{0E653299-B4FD-484B-BDDF-7D0217C0B8CA}">
      <dgm:prSet/>
      <dgm:spPr/>
      <dgm:t>
        <a:bodyPr/>
        <a:lstStyle/>
        <a:p>
          <a:endParaRPr lang="en-US"/>
        </a:p>
      </dgm:t>
    </dgm:pt>
    <dgm:pt modelId="{08507918-71B9-B745-AB18-CFDF07B1D515}" type="sibTrans" cxnId="{0E653299-B4FD-484B-BDDF-7D0217C0B8CA}">
      <dgm:prSet/>
      <dgm:spPr/>
      <dgm:t>
        <a:bodyPr/>
        <a:lstStyle/>
        <a:p>
          <a:endParaRPr lang="en-US"/>
        </a:p>
      </dgm:t>
    </dgm:pt>
    <dgm:pt modelId="{C4CEBF27-BF13-0749-9F31-15B2D6B29302}">
      <dgm:prSet/>
      <dgm:spPr/>
      <dgm:t>
        <a:bodyPr/>
        <a:lstStyle/>
        <a:p>
          <a:r>
            <a:rPr lang="en-US" dirty="0" smtClean="0"/>
            <a:t>July 2015 – DC. Circuit rejects some of EPA’s state budgets and remands</a:t>
          </a:r>
        </a:p>
      </dgm:t>
    </dgm:pt>
    <dgm:pt modelId="{73782554-7F4E-B84B-831D-D2D911E89FBD}" type="sibTrans" cxnId="{35517C83-E937-BC43-AA08-EC9E1DC0B2E0}">
      <dgm:prSet/>
      <dgm:spPr/>
      <dgm:t>
        <a:bodyPr/>
        <a:lstStyle/>
        <a:p>
          <a:endParaRPr lang="en-US"/>
        </a:p>
      </dgm:t>
    </dgm:pt>
    <dgm:pt modelId="{E2DB78AF-BA4A-9A41-86A7-A1FC4B7ECB4D}" type="parTrans" cxnId="{35517C83-E937-BC43-AA08-EC9E1DC0B2E0}">
      <dgm:prSet/>
      <dgm:spPr/>
      <dgm:t>
        <a:bodyPr/>
        <a:lstStyle/>
        <a:p>
          <a:endParaRPr lang="en-US"/>
        </a:p>
      </dgm:t>
    </dgm:pt>
    <dgm:pt modelId="{44A61BCF-C3A5-7048-BBFA-455AB4596DF3}" type="pres">
      <dgm:prSet presAssocID="{6503F780-4920-1444-AC0A-85B227089F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80CD5-7130-3441-BA38-4ED97C280EB5}" type="pres">
      <dgm:prSet presAssocID="{6503F780-4920-1444-AC0A-85B227089FA0}" presName="arrow" presStyleLbl="bgShp" presStyleIdx="0" presStyleCnt="1"/>
      <dgm:spPr/>
    </dgm:pt>
    <dgm:pt modelId="{7A47D264-18FA-474F-B365-5E6F8ACF2F47}" type="pres">
      <dgm:prSet presAssocID="{6503F780-4920-1444-AC0A-85B227089FA0}" presName="linearProcess" presStyleCnt="0"/>
      <dgm:spPr/>
    </dgm:pt>
    <dgm:pt modelId="{3AB9E4D7-E6B4-5944-9750-2A25D80189F7}" type="pres">
      <dgm:prSet presAssocID="{ACC1F8B3-70F7-9745-9D7B-FF7748650E6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AECD4-CE21-B24C-996D-ADD16A0C89D7}" type="pres">
      <dgm:prSet presAssocID="{D490C839-7F2B-BA4E-9E68-DE80BF0DDAAD}" presName="sibTrans" presStyleCnt="0"/>
      <dgm:spPr/>
    </dgm:pt>
    <dgm:pt modelId="{D0DD79A0-85E6-EA4C-A9CD-0ABD683DFE78}" type="pres">
      <dgm:prSet presAssocID="{A927DC72-D970-5440-9FA7-6B307C9D962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3E3D1-6DFA-664B-AE36-42A376770C08}" type="pres">
      <dgm:prSet presAssocID="{BD8E34C2-C887-3941-A058-0898D1577D25}" presName="sibTrans" presStyleCnt="0"/>
      <dgm:spPr/>
    </dgm:pt>
    <dgm:pt modelId="{9B9245F1-2006-DA4B-8D56-1E73E7617272}" type="pres">
      <dgm:prSet presAssocID="{09D7470A-FCE6-654D-A02C-E77A0041CD0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80FC3-F973-A54E-AC88-73B4D3155727}" type="pres">
      <dgm:prSet presAssocID="{81AD5924-1805-C544-886F-1C9F5B4D81BA}" presName="sibTrans" presStyleCnt="0"/>
      <dgm:spPr/>
    </dgm:pt>
    <dgm:pt modelId="{FD5F3F45-9EE3-6345-B16A-BF1928D66EF1}" type="pres">
      <dgm:prSet presAssocID="{CE95269E-9107-B948-A78B-F9645E43F1E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68E28-EBA8-8F47-AAE5-8D1486386C43}" type="pres">
      <dgm:prSet presAssocID="{716A78ED-E167-4340-977A-B7B898C61FB1}" presName="sibTrans" presStyleCnt="0"/>
      <dgm:spPr/>
    </dgm:pt>
    <dgm:pt modelId="{98F8BD4E-8328-A54A-88E4-817459FBF90E}" type="pres">
      <dgm:prSet presAssocID="{C4CEBF27-BF13-0749-9F31-15B2D6B29302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A76A9-DB55-4E41-AEF5-A3E733358A65}" type="pres">
      <dgm:prSet presAssocID="{73782554-7F4E-B84B-831D-D2D911E89FBD}" presName="sibTrans" presStyleCnt="0"/>
      <dgm:spPr/>
    </dgm:pt>
    <dgm:pt modelId="{9E23368A-43E3-5A47-AF4C-7400DC9906AE}" type="pres">
      <dgm:prSet presAssocID="{C369C568-9D5D-334E-B5B8-99CB76A724E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53299-B4FD-484B-BDDF-7D0217C0B8CA}" srcId="{6503F780-4920-1444-AC0A-85B227089FA0}" destId="{C369C568-9D5D-334E-B5B8-99CB76A724EB}" srcOrd="5" destOrd="0" parTransId="{8960E116-850D-4A45-8F35-7A0431170878}" sibTransId="{08507918-71B9-B745-AB18-CFDF07B1D515}"/>
    <dgm:cxn modelId="{69258E29-53E8-3D4F-9038-92E5E12B39DB}" type="presOf" srcId="{6503F780-4920-1444-AC0A-85B227089FA0}" destId="{44A61BCF-C3A5-7048-BBFA-455AB4596DF3}" srcOrd="0" destOrd="0" presId="urn:microsoft.com/office/officeart/2005/8/layout/hProcess9"/>
    <dgm:cxn modelId="{5EA34ADA-211A-A548-BE6D-8C6A431DDDD7}" type="presOf" srcId="{C369C568-9D5D-334E-B5B8-99CB76A724EB}" destId="{9E23368A-43E3-5A47-AF4C-7400DC9906AE}" srcOrd="0" destOrd="0" presId="urn:microsoft.com/office/officeart/2005/8/layout/hProcess9"/>
    <dgm:cxn modelId="{D550FC35-282A-2D41-BDE1-A2FFCE1E6278}" type="presOf" srcId="{09D7470A-FCE6-654D-A02C-E77A0041CD0E}" destId="{9B9245F1-2006-DA4B-8D56-1E73E7617272}" srcOrd="0" destOrd="0" presId="urn:microsoft.com/office/officeart/2005/8/layout/hProcess9"/>
    <dgm:cxn modelId="{7C707540-930E-6045-B73F-8EE1FF8CDAA6}" type="presOf" srcId="{C4CEBF27-BF13-0749-9F31-15B2D6B29302}" destId="{98F8BD4E-8328-A54A-88E4-817459FBF90E}" srcOrd="0" destOrd="0" presId="urn:microsoft.com/office/officeart/2005/8/layout/hProcess9"/>
    <dgm:cxn modelId="{90E11159-769C-1A45-80A2-78E0118E8DAE}" srcId="{6503F780-4920-1444-AC0A-85B227089FA0}" destId="{ACC1F8B3-70F7-9745-9D7B-FF7748650E67}" srcOrd="0" destOrd="0" parTransId="{E0C653E5-8945-AA4F-AEAD-6890BC13B279}" sibTransId="{D490C839-7F2B-BA4E-9E68-DE80BF0DDAAD}"/>
    <dgm:cxn modelId="{BE1B6AE1-ED82-5049-8671-61362098C58C}" srcId="{6503F780-4920-1444-AC0A-85B227089FA0}" destId="{A927DC72-D970-5440-9FA7-6B307C9D9629}" srcOrd="1" destOrd="0" parTransId="{05FE7DDC-11FF-1240-85BA-B7B2EC80BD09}" sibTransId="{BD8E34C2-C887-3941-A058-0898D1577D25}"/>
    <dgm:cxn modelId="{FA408913-09EF-5F46-B594-8A2F0051F11F}" type="presOf" srcId="{CE95269E-9107-B948-A78B-F9645E43F1EE}" destId="{FD5F3F45-9EE3-6345-B16A-BF1928D66EF1}" srcOrd="0" destOrd="0" presId="urn:microsoft.com/office/officeart/2005/8/layout/hProcess9"/>
    <dgm:cxn modelId="{34FDB9BA-85BF-0448-85D9-0B942EAF72B3}" type="presOf" srcId="{A927DC72-D970-5440-9FA7-6B307C9D9629}" destId="{D0DD79A0-85E6-EA4C-A9CD-0ABD683DFE78}" srcOrd="0" destOrd="0" presId="urn:microsoft.com/office/officeart/2005/8/layout/hProcess9"/>
    <dgm:cxn modelId="{2C20DFDF-60D1-844F-B8DF-256EE6E0A56A}" type="presOf" srcId="{ACC1F8B3-70F7-9745-9D7B-FF7748650E67}" destId="{3AB9E4D7-E6B4-5944-9750-2A25D80189F7}" srcOrd="0" destOrd="0" presId="urn:microsoft.com/office/officeart/2005/8/layout/hProcess9"/>
    <dgm:cxn modelId="{FF1CEB1C-F90E-724F-A1E5-BCB22DFB5DBE}" srcId="{6503F780-4920-1444-AC0A-85B227089FA0}" destId="{09D7470A-FCE6-654D-A02C-E77A0041CD0E}" srcOrd="2" destOrd="0" parTransId="{281766AE-5C82-9C4F-B1AE-7B9D55B4B746}" sibTransId="{81AD5924-1805-C544-886F-1C9F5B4D81BA}"/>
    <dgm:cxn modelId="{6A8F96E4-90E8-4B44-9101-BDD5CC4F5990}" srcId="{6503F780-4920-1444-AC0A-85B227089FA0}" destId="{CE95269E-9107-B948-A78B-F9645E43F1EE}" srcOrd="3" destOrd="0" parTransId="{39463CCE-9F03-3144-939C-1741F34D4FBB}" sibTransId="{716A78ED-E167-4340-977A-B7B898C61FB1}"/>
    <dgm:cxn modelId="{35517C83-E937-BC43-AA08-EC9E1DC0B2E0}" srcId="{6503F780-4920-1444-AC0A-85B227089FA0}" destId="{C4CEBF27-BF13-0749-9F31-15B2D6B29302}" srcOrd="4" destOrd="0" parTransId="{E2DB78AF-BA4A-9A41-86A7-A1FC4B7ECB4D}" sibTransId="{73782554-7F4E-B84B-831D-D2D911E89FBD}"/>
    <dgm:cxn modelId="{81C0C5F8-D589-D741-88C4-C6A0BCA84196}" type="presParOf" srcId="{44A61BCF-C3A5-7048-BBFA-455AB4596DF3}" destId="{A4580CD5-7130-3441-BA38-4ED97C280EB5}" srcOrd="0" destOrd="0" presId="urn:microsoft.com/office/officeart/2005/8/layout/hProcess9"/>
    <dgm:cxn modelId="{008FA535-883B-9B4C-ACAD-C21683EAAB9E}" type="presParOf" srcId="{44A61BCF-C3A5-7048-BBFA-455AB4596DF3}" destId="{7A47D264-18FA-474F-B365-5E6F8ACF2F47}" srcOrd="1" destOrd="0" presId="urn:microsoft.com/office/officeart/2005/8/layout/hProcess9"/>
    <dgm:cxn modelId="{FFDDD745-B5B5-B04A-AC15-D57A5E697DFF}" type="presParOf" srcId="{7A47D264-18FA-474F-B365-5E6F8ACF2F47}" destId="{3AB9E4D7-E6B4-5944-9750-2A25D80189F7}" srcOrd="0" destOrd="0" presId="urn:microsoft.com/office/officeart/2005/8/layout/hProcess9"/>
    <dgm:cxn modelId="{6C296F6A-1847-9C48-A96C-A8E98F7A5321}" type="presParOf" srcId="{7A47D264-18FA-474F-B365-5E6F8ACF2F47}" destId="{41CAECD4-CE21-B24C-996D-ADD16A0C89D7}" srcOrd="1" destOrd="0" presId="urn:microsoft.com/office/officeart/2005/8/layout/hProcess9"/>
    <dgm:cxn modelId="{99AF7779-CA67-A841-9A8B-97371E993D33}" type="presParOf" srcId="{7A47D264-18FA-474F-B365-5E6F8ACF2F47}" destId="{D0DD79A0-85E6-EA4C-A9CD-0ABD683DFE78}" srcOrd="2" destOrd="0" presId="urn:microsoft.com/office/officeart/2005/8/layout/hProcess9"/>
    <dgm:cxn modelId="{1149ABF7-5FB6-1C46-80FC-65BBE5BD3CB8}" type="presParOf" srcId="{7A47D264-18FA-474F-B365-5E6F8ACF2F47}" destId="{37C3E3D1-6DFA-664B-AE36-42A376770C08}" srcOrd="3" destOrd="0" presId="urn:microsoft.com/office/officeart/2005/8/layout/hProcess9"/>
    <dgm:cxn modelId="{EC699A21-4206-5A47-A942-E4BA7D389D00}" type="presParOf" srcId="{7A47D264-18FA-474F-B365-5E6F8ACF2F47}" destId="{9B9245F1-2006-DA4B-8D56-1E73E7617272}" srcOrd="4" destOrd="0" presId="urn:microsoft.com/office/officeart/2005/8/layout/hProcess9"/>
    <dgm:cxn modelId="{6ECA8A35-0F40-D147-A3DF-493E963EA0F4}" type="presParOf" srcId="{7A47D264-18FA-474F-B365-5E6F8ACF2F47}" destId="{9D480FC3-F973-A54E-AC88-73B4D3155727}" srcOrd="5" destOrd="0" presId="urn:microsoft.com/office/officeart/2005/8/layout/hProcess9"/>
    <dgm:cxn modelId="{6AD0231F-23C2-A64B-BFE4-1BBC3A46BFFA}" type="presParOf" srcId="{7A47D264-18FA-474F-B365-5E6F8ACF2F47}" destId="{FD5F3F45-9EE3-6345-B16A-BF1928D66EF1}" srcOrd="6" destOrd="0" presId="urn:microsoft.com/office/officeart/2005/8/layout/hProcess9"/>
    <dgm:cxn modelId="{74862445-41B8-9C45-99C0-74401D777685}" type="presParOf" srcId="{7A47D264-18FA-474F-B365-5E6F8ACF2F47}" destId="{DE968E28-EBA8-8F47-AAE5-8D1486386C43}" srcOrd="7" destOrd="0" presId="urn:microsoft.com/office/officeart/2005/8/layout/hProcess9"/>
    <dgm:cxn modelId="{DA409D12-B0CF-7C4C-913B-37DCAE1CAC05}" type="presParOf" srcId="{7A47D264-18FA-474F-B365-5E6F8ACF2F47}" destId="{98F8BD4E-8328-A54A-88E4-817459FBF90E}" srcOrd="8" destOrd="0" presId="urn:microsoft.com/office/officeart/2005/8/layout/hProcess9"/>
    <dgm:cxn modelId="{EA6383BC-3D04-C242-82FB-875A4831682B}" type="presParOf" srcId="{7A47D264-18FA-474F-B365-5E6F8ACF2F47}" destId="{697A76A9-DB55-4E41-AEF5-A3E733358A65}" srcOrd="9" destOrd="0" presId="urn:microsoft.com/office/officeart/2005/8/layout/hProcess9"/>
    <dgm:cxn modelId="{1E2780E3-72A6-AC47-AE3B-F05CE1D24BA9}" type="presParOf" srcId="{7A47D264-18FA-474F-B365-5E6F8ACF2F47}" destId="{9E23368A-43E3-5A47-AF4C-7400DC9906A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937E5-0BC3-9542-8EA0-7573406BD986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36FA9C-CB87-7B4E-9226-2A47D3303A3E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March 2005 – EPA finalizes CAIR (</a:t>
          </a:r>
          <a:r>
            <a:rPr lang="en-US" sz="1800" kern="1200" dirty="0" err="1" smtClean="0"/>
            <a:t>NO</a:t>
          </a:r>
          <a:r>
            <a:rPr lang="en-US" sz="1800" kern="1200" baseline="-25000" dirty="0" err="1" smtClean="0"/>
            <a:t>x</a:t>
          </a:r>
          <a:r>
            <a:rPr lang="en-US" sz="1800" kern="1200" dirty="0" smtClean="0"/>
            <a:t>, SO</a:t>
          </a:r>
          <a:r>
            <a:rPr lang="en-US" sz="1800" kern="1200" baseline="-25000" dirty="0" smtClean="0"/>
            <a:t>2</a:t>
          </a:r>
          <a:r>
            <a:rPr lang="en-US" sz="1800" kern="1200" dirty="0" smtClean="0"/>
            <a:t> trading program for 28 states, WDC)</a:t>
          </a:r>
          <a:endParaRPr lang="en-US" sz="1800" kern="1200" dirty="0"/>
        </a:p>
      </dsp:txBody>
      <dsp:txXfrm>
        <a:off x="92494" y="1446164"/>
        <a:ext cx="1804299" cy="1633633"/>
      </dsp:txXfrm>
    </dsp:sp>
    <dsp:sp modelId="{8BCD90C6-C8CA-0F4B-90F4-CACC1F2B9E9C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July 2008 – D.C. Circuit vacates the CAIR rule</a:t>
          </a:r>
          <a:endParaRPr lang="en-US" sz="1800" kern="1200" dirty="0"/>
        </a:p>
      </dsp:txBody>
      <dsp:txXfrm>
        <a:off x="2172598" y="1446164"/>
        <a:ext cx="1804299" cy="1633633"/>
      </dsp:txXfrm>
    </dsp:sp>
    <dsp:sp modelId="{579871FE-FB3C-4A48-9943-305127D63952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Dec. 2008 – D.C. Circuit reverses itself, reinstates rule and remands to EPA</a:t>
          </a:r>
          <a:endParaRPr lang="en-US" sz="1800" kern="1200" dirty="0"/>
        </a:p>
      </dsp:txBody>
      <dsp:txXfrm>
        <a:off x="4252702" y="1446164"/>
        <a:ext cx="1804299" cy="1633633"/>
      </dsp:txXfrm>
    </dsp:sp>
    <dsp:sp modelId="{EA5DD219-8274-3040-BBB7-2DE62A4866D7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July 2011 – EPA finalizes a new transport rule (CSAPR)</a:t>
          </a:r>
          <a:endParaRPr lang="en-US" sz="1800" kern="1200" dirty="0"/>
        </a:p>
      </dsp:txBody>
      <dsp:txXfrm>
        <a:off x="6332806" y="1446164"/>
        <a:ext cx="1804299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80CD5-7130-3441-BA38-4ED97C280EB5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B9E4D7-E6B4-5944-9750-2A25D80189F7}">
      <dsp:nvSpPr>
        <dsp:cNvPr id="0" name=""/>
        <dsp:cNvSpPr/>
      </dsp:nvSpPr>
      <dsp:spPr>
        <a:xfrm>
          <a:off x="2260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Dec. 2011 – D.C. Circuit stays CSAPR	</a:t>
          </a:r>
        </a:p>
      </dsp:txBody>
      <dsp:txXfrm>
        <a:off x="66502" y="1422030"/>
        <a:ext cx="1187528" cy="1681901"/>
      </dsp:txXfrm>
    </dsp:sp>
    <dsp:sp modelId="{D0DD79A0-85E6-EA4C-A9CD-0ABD683DFE78}">
      <dsp:nvSpPr>
        <dsp:cNvPr id="0" name=""/>
        <dsp:cNvSpPr/>
      </dsp:nvSpPr>
      <dsp:spPr>
        <a:xfrm>
          <a:off x="1384073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Aug. 2012 – D.C. Circuit vacates and remands CSAPR	</a:t>
          </a:r>
        </a:p>
      </dsp:txBody>
      <dsp:txXfrm>
        <a:off x="1448315" y="1422030"/>
        <a:ext cx="1187528" cy="1681901"/>
      </dsp:txXfrm>
    </dsp:sp>
    <dsp:sp modelId="{9B9245F1-2006-DA4B-8D56-1E73E7617272}">
      <dsp:nvSpPr>
        <dsp:cNvPr id="0" name=""/>
        <dsp:cNvSpPr/>
      </dsp:nvSpPr>
      <dsp:spPr>
        <a:xfrm>
          <a:off x="2765886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April 2014 – Supreme Court reverses D.C. Circuit</a:t>
          </a:r>
        </a:p>
      </dsp:txBody>
      <dsp:txXfrm>
        <a:off x="2830128" y="1422030"/>
        <a:ext cx="1187528" cy="1681901"/>
      </dsp:txXfrm>
    </dsp:sp>
    <dsp:sp modelId="{FD5F3F45-9EE3-6345-B16A-BF1928D66EF1}">
      <dsp:nvSpPr>
        <dsp:cNvPr id="0" name=""/>
        <dsp:cNvSpPr/>
      </dsp:nvSpPr>
      <dsp:spPr>
        <a:xfrm>
          <a:off x="4147700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October 2014 – D.C. Circuit lifts stay, tolls compliance deadlines by 3 years</a:t>
          </a:r>
        </a:p>
      </dsp:txBody>
      <dsp:txXfrm>
        <a:off x="4211942" y="1422030"/>
        <a:ext cx="1187528" cy="1681901"/>
      </dsp:txXfrm>
    </dsp:sp>
    <dsp:sp modelId="{98F8BD4E-8328-A54A-88E4-817459FBF90E}">
      <dsp:nvSpPr>
        <dsp:cNvPr id="0" name=""/>
        <dsp:cNvSpPr/>
      </dsp:nvSpPr>
      <dsp:spPr>
        <a:xfrm>
          <a:off x="5529513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July 2015 – DC. Circuit rejects some of EPA’s state budgets and remands</a:t>
          </a:r>
        </a:p>
      </dsp:txBody>
      <dsp:txXfrm>
        <a:off x="5593755" y="1422030"/>
        <a:ext cx="1187528" cy="1681901"/>
      </dsp:txXfrm>
    </dsp:sp>
    <dsp:sp modelId="{9E23368A-43E3-5A47-AF4C-7400DC9906AE}">
      <dsp:nvSpPr>
        <dsp:cNvPr id="0" name=""/>
        <dsp:cNvSpPr/>
      </dsp:nvSpPr>
      <dsp:spPr>
        <a:xfrm>
          <a:off x="6911326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Nov. 2015 – EPA proposes updated CSAPR</a:t>
          </a:r>
        </a:p>
      </dsp:txBody>
      <dsp:txXfrm>
        <a:off x="6975568" y="1422030"/>
        <a:ext cx="1187528" cy="168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A3B5-EA83-4125-A8F4-81DD7624D679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7F8E3-A872-4CBE-9063-EC2337997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big</a:t>
            </a:r>
            <a:r>
              <a:rPr lang="en-US" baseline="0" dirty="0" smtClean="0"/>
              <a:t> points here – lots of diversity and complexity already.  AND, prior trading programs have worked in this dynamic environment.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territories,</a:t>
            </a:r>
            <a:r>
              <a:rPr lang="en-US" baseline="0" dirty="0" smtClean="0"/>
              <a:t> seen as white here, are run by utilities and other balancing authorities.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Delaware</a:t>
            </a:r>
            <a:r>
              <a:rPr lang="en-US" baseline="0" dirty="0" smtClean="0"/>
              <a:t> Sierra Club – photo credit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research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4EF1B-1F4E-4347-AC86-879574445BF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4EF1B-1F4E-4347-AC86-879574445BF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4EF1B-1F4E-4347-AC86-879574445BF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 in similar situation although a much smaller energy player. Map courtesy of U of Buffalo.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research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research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research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</a:t>
            </a:r>
            <a:r>
              <a:rPr lang="en-US" baseline="0" dirty="0" smtClean="0"/>
              <a:t> Credit: </a:t>
            </a:r>
            <a:r>
              <a:rPr lang="en-US" dirty="0" smtClean="0"/>
              <a:t>maps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4EF1B-1F4E-4347-AC86-879574445BF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research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research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Installed</a:t>
            </a:r>
            <a:r>
              <a:rPr lang="en-US" baseline="0" dirty="0" smtClean="0"/>
              <a:t> after 2012.  Resource must be located in a rate-based state or delivering power into a rate-based state (PPA).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C296-AAA8-4E7A-A67D-45CBC60C62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A3D-6150-7745-AB17-AB486A3618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4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4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0A1F-2460-4C24-8A0B-11CC0B1ADDCC}" type="datetimeFigureOut">
              <a:rPr lang="en-US" smtClean="0"/>
              <a:pPr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7906-2F52-49A9-AE64-073B9F60D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828799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Clean Power Plan: The Litigation, The Future, and a No Regrets Strategy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National Conference of Regulatory Attorneys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June 21, 2016| </a:t>
            </a:r>
            <a:r>
              <a:rPr lang="en-US" sz="2400" dirty="0" smtClean="0">
                <a:solidFill>
                  <a:schemeClr val="tx1"/>
                </a:solidFill>
              </a:rPr>
              <a:t>Tampa, </a:t>
            </a:r>
            <a:r>
              <a:rPr lang="en-US" sz="2400" dirty="0" smtClean="0">
                <a:solidFill>
                  <a:schemeClr val="tx1"/>
                </a:solidFill>
              </a:rPr>
              <a:t>FL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124200" cy="762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52400"/>
            <a:ext cx="2329771" cy="174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Clean Power Plan Arguments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57400" y="1981200"/>
            <a:ext cx="4800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§7411. Standards of performance for new stationary </a:t>
            </a:r>
            <a:r>
              <a:rPr lang="en-US" sz="2000" b="1" dirty="0" smtClean="0"/>
              <a:t>sources</a:t>
            </a:r>
          </a:p>
          <a:p>
            <a:endParaRPr lang="en-US" sz="2000" b="1" dirty="0"/>
          </a:p>
          <a:p>
            <a:r>
              <a:rPr lang="en-US" dirty="0"/>
              <a:t>(a) </a:t>
            </a:r>
            <a:r>
              <a:rPr lang="en-US" dirty="0" smtClean="0"/>
              <a:t>Definitions. For </a:t>
            </a:r>
            <a:r>
              <a:rPr lang="en-US" dirty="0"/>
              <a:t>purposes of this section:</a:t>
            </a:r>
          </a:p>
          <a:p>
            <a:r>
              <a:rPr lang="en-US" dirty="0"/>
              <a:t>(1) The term “standard of performance” means </a:t>
            </a:r>
            <a:r>
              <a:rPr lang="en-US" b="1" dirty="0"/>
              <a:t>a standard </a:t>
            </a:r>
            <a:r>
              <a:rPr lang="en-US" dirty="0"/>
              <a:t>for emissions of air pollutants </a:t>
            </a:r>
            <a:r>
              <a:rPr lang="en-US" b="1" dirty="0"/>
              <a:t>which reflects the degree of emission limitation achievable through the application of the best system of emission reduction </a:t>
            </a:r>
            <a:r>
              <a:rPr lang="en-US" dirty="0"/>
              <a:t>which (taking into account the cost of achieving such reduction and any </a:t>
            </a:r>
            <a:r>
              <a:rPr lang="en-US" dirty="0" err="1"/>
              <a:t>nonair</a:t>
            </a:r>
            <a:r>
              <a:rPr lang="en-US" dirty="0"/>
              <a:t> quality health and environmental impact and energy requirements) the Administrator determines has been adequately demonstrated.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3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Clean Power Plan Arguments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8229600" cy="455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What is a Source?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i="1" dirty="0" smtClean="0"/>
              <a:t>Alabama Power v </a:t>
            </a:r>
            <a:r>
              <a:rPr lang="en-US" sz="2800" i="1" dirty="0" err="1" smtClean="0"/>
              <a:t>Costle</a:t>
            </a:r>
            <a:r>
              <a:rPr lang="en-US" sz="2800" i="1" dirty="0" smtClean="0"/>
              <a:t> </a:t>
            </a:r>
            <a:r>
              <a:rPr lang="en-US" sz="2800" dirty="0" smtClean="0"/>
              <a:t>(D.C. Cir. 1979)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i="1" dirty="0" smtClean="0"/>
              <a:t>Chevron v. NRDC </a:t>
            </a:r>
            <a:r>
              <a:rPr lang="en-US" sz="2800" dirty="0" smtClean="0"/>
              <a:t>(US 1984)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u="sng" dirty="0"/>
              <a:t>Chevron</a:t>
            </a:r>
            <a:r>
              <a:rPr lang="en-US" sz="2800" dirty="0"/>
              <a:t> started EPA down a path of flexible approaches to Clean Air Act </a:t>
            </a:r>
            <a:r>
              <a:rPr lang="en-US" sz="2800" dirty="0" smtClean="0"/>
              <a:t>compliance, </a:t>
            </a:r>
            <a:r>
              <a:rPr lang="en-US" sz="2800" dirty="0" smtClean="0"/>
              <a:t>including </a:t>
            </a:r>
            <a:r>
              <a:rPr lang="en-US" sz="2800" dirty="0" smtClean="0"/>
              <a:t>the </a:t>
            </a:r>
            <a:r>
              <a:rPr lang="en-US" sz="2800" dirty="0"/>
              <a:t>bubble </a:t>
            </a:r>
            <a:r>
              <a:rPr lang="en-US" sz="2800" dirty="0" smtClean="0"/>
              <a:t>option, trading</a:t>
            </a:r>
            <a:r>
              <a:rPr lang="en-US" sz="2800" dirty="0"/>
              <a:t>, netting, and emission </a:t>
            </a:r>
            <a:r>
              <a:rPr lang="en-US" sz="2800" dirty="0" smtClean="0"/>
              <a:t>offsets.</a:t>
            </a:r>
          </a:p>
          <a:p>
            <a:endParaRPr lang="en-US" sz="2800" dirty="0"/>
          </a:p>
          <a:p>
            <a:pPr marL="342900" indent="-342900">
              <a:buFont typeface="Wingdings" charset="2"/>
              <a:buChar char="§"/>
            </a:pPr>
            <a:r>
              <a:rPr lang="en-US" sz="2800" i="1" dirty="0" smtClean="0"/>
              <a:t>EME Homer</a:t>
            </a:r>
            <a:r>
              <a:rPr lang="en-US" sz="2800" dirty="0" smtClean="0"/>
              <a:t> (US 2014)</a:t>
            </a:r>
            <a:endParaRPr lang="en-US" sz="2800" i="1" dirty="0"/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4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Clean Power Plan Arguments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8229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Can EPA Regulate Power Plants under Section 111, after Regulating </a:t>
            </a:r>
            <a:r>
              <a:rPr lang="en-US" sz="2800" b="1" dirty="0" smtClean="0"/>
              <a:t>them for </a:t>
            </a:r>
            <a:r>
              <a:rPr lang="en-US" sz="2800" b="1" dirty="0" smtClean="0"/>
              <a:t>Different Pollutants under Section 112</a:t>
            </a:r>
            <a:r>
              <a:rPr lang="en-US" sz="2800" b="1" dirty="0" smtClean="0"/>
              <a:t>?</a:t>
            </a:r>
          </a:p>
          <a:p>
            <a:endParaRPr lang="en-US" sz="2400" i="1" dirty="0"/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Two Amendments in the 1990 CAAA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Senate Amendment: Cannot Regulate the same pollutant under both programs.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House Amendment: Cannot Regulate emissions from a source “regulated under” 112.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Clean Power Plan Arguments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6985000" cy="41275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Fits and Starts of other CAA Rules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6932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0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Fits and Starts of Other CAA Rules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2047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2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u="sng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u="sng" dirty="0" smtClean="0"/>
              <a:t>Clean Air Act Section 115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Endangerment Finding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Reciprocity Determination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Formal notice to states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Acid Rain history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GHGs? Amounts?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Plan B?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7744" indent="-237744"/>
            <a:endParaRPr lang="en-US" dirty="0" smtClean="0"/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Section 111, </a:t>
            </a:r>
            <a:r>
              <a:rPr lang="en-US" dirty="0" err="1" smtClean="0"/>
              <a:t>redux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Section 112 (list and regulate pollutants with “adverse environmental effects”)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Section 110 (GHG air quality standards)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Plan B?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Other Drivers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1923" t="30256" r="28365" b="5385"/>
          <a:stretch>
            <a:fillRect/>
          </a:stretch>
        </p:blipFill>
        <p:spPr bwMode="auto">
          <a:xfrm>
            <a:off x="650075" y="1600200"/>
            <a:ext cx="7843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92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Other Drivers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144" y="1584343"/>
            <a:ext cx="857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on-EPA federal policies: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2860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Federal tax credits extended through 2019 for wind and 2022+ for solar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40 new/updated efficiency standards since 2009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57 wind, solar, and geothermal projects approved on federal lands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/>
              <a:t>PURPA contracts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1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50975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/>
              <a:t>The Litigation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6554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Other Drivers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144" y="1584343"/>
            <a:ext cx="834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 RPS: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21069"/>
              </p:ext>
            </p:extLst>
          </p:nvPr>
        </p:nvGraphicFramePr>
        <p:xfrm>
          <a:off x="685800" y="2286000"/>
          <a:ext cx="7620000" cy="304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/>
                <a:gridCol w="20574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 RPS Target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2030</a:t>
                      </a:r>
                      <a:r>
                        <a:rPr lang="en-US" baseline="0" dirty="0" smtClean="0"/>
                        <a:t> Target (RPS Plateau)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Arizona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 (2025)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California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20−25%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50%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Colorado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20%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30% (2020)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Minnesota (Excel)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 (2016)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31.5% (2020)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Nevada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 (2025)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Pennsylvania</a:t>
                      </a:r>
                      <a:endParaRPr lang="en-US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5%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8% (2021)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Utah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r>
                        <a:rPr lang="en-US" baseline="0" dirty="0" smtClean="0"/>
                        <a:t> (2025) (goal)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Industry Trends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133600"/>
            <a:ext cx="7302500" cy="36449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State Reactions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7429500" cy="47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4492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50975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/>
              <a:t>The Future/No Regrets Strategy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319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Or . . . How Not to Walk the Plank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4836" b="14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51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Framing Questions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144" y="1584343"/>
            <a:ext cx="8649856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Are there opportunities to shape CPP compliance?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How will potential scenarios affect existing generation and transmission?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What is your state’s decision-making environment?</a:t>
            </a:r>
            <a:endParaRPr lang="en-US" sz="2800" dirty="0" smtClean="0"/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What are the legal/regulatory changes needed to facilitate change and “future-proof” the industry?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Opportunities to Shape Compliance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144" y="1584343"/>
            <a:ext cx="86498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CEIP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Proposal out last week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Moved 9.6.16 deadline for noting interest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States could run CEIP even under a federal plan.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Expanded list of eligible projects.  RE: solar, wind, geothermal, hydro. Low-income projects: EE and solar.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State program would track ERC program in model rule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States </a:t>
            </a:r>
            <a:r>
              <a:rPr lang="en-US" sz="2800" dirty="0"/>
              <a:t>c</a:t>
            </a:r>
            <a:r>
              <a:rPr lang="en-US" sz="2800" dirty="0" smtClean="0"/>
              <a:t>ould </a:t>
            </a:r>
            <a:r>
              <a:rPr lang="en-US" sz="2800" dirty="0" smtClean="0"/>
              <a:t>define “low income”.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Potential Scenarios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5556" b="15556"/>
          <a:stretch>
            <a:fillRect/>
          </a:stretch>
        </p:blipFill>
        <p:spPr>
          <a:xfrm>
            <a:off x="533400" y="1752600"/>
            <a:ext cx="7848600" cy="4316428"/>
          </a:xfrm>
        </p:spPr>
      </p:pic>
    </p:spTree>
    <p:extLst>
      <p:ext uri="{BB962C8B-B14F-4D97-AF65-F5344CB8AC3E}">
        <p14:creationId xmlns:p14="http://schemas.microsoft.com/office/powerpoint/2010/main" val="343998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Decision-Making Environment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7724" t="25385" r="33494" b="31795"/>
          <a:stretch>
            <a:fillRect/>
          </a:stretch>
        </p:blipFill>
        <p:spPr bwMode="auto">
          <a:xfrm>
            <a:off x="1676400" y="1828800"/>
            <a:ext cx="6383207" cy="440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85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Decision-Making Environment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6665" t="11817" r="25111" b="19052"/>
          <a:stretch>
            <a:fillRect/>
          </a:stretch>
        </p:blipFill>
        <p:spPr bwMode="auto">
          <a:xfrm>
            <a:off x="1524000" y="1828800"/>
            <a:ext cx="5270763" cy="39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72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Why am I still doing this presentation?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502" b="22502"/>
          <a:stretch>
            <a:fillRect/>
          </a:stretch>
        </p:blipFill>
        <p:spPr>
          <a:xfrm>
            <a:off x="457200" y="1600200"/>
            <a:ext cx="7924800" cy="4358335"/>
          </a:xfrm>
        </p:spPr>
      </p:pic>
      <p:sp>
        <p:nvSpPr>
          <p:cNvPr id="4" name="TextBox 3"/>
          <p:cNvSpPr txBox="1"/>
          <p:nvPr/>
        </p:nvSpPr>
        <p:spPr>
          <a:xfrm>
            <a:off x="6400800" y="617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the Beatles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1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Decision-Making Environment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Merchant generators recover costs through bilateral contracts or in wholesale markets.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dirty="0" err="1" smtClean="0"/>
              <a:t>Munis</a:t>
            </a:r>
            <a:r>
              <a:rPr lang="en-US" dirty="0" smtClean="0"/>
              <a:t>, coops, and federal owners (e.g.,  TVA) have rates set by boards or in some states, by PUCs. 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Vertically integrated IOUs face cost-of-service regulation with rates set by state PUCs. Different rules, accounting methods apply.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Decision-Making Environment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8851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7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50975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/>
              <a:t>State Pathways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714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RGGI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286000" lvl="8" indent="-457200">
              <a:spcBef>
                <a:spcPts val="0"/>
              </a:spcBef>
              <a:buFont typeface="Wingdings" charset="2"/>
              <a:buChar char="§"/>
            </a:pPr>
            <a:r>
              <a:rPr lang="en-US" sz="2800" dirty="0" smtClean="0">
                <a:latin typeface="Cambria" pitchFamily="18" charset="0"/>
              </a:rPr>
              <a:t>GHG </a:t>
            </a:r>
            <a:r>
              <a:rPr lang="en-US" sz="2800" dirty="0">
                <a:latin typeface="Cambria" pitchFamily="18" charset="0"/>
              </a:rPr>
              <a:t>cap-and-trade program began in </a:t>
            </a:r>
            <a:r>
              <a:rPr lang="en-US" sz="2800" dirty="0" smtClean="0">
                <a:latin typeface="Cambria" pitchFamily="18" charset="0"/>
              </a:rPr>
              <a:t>10 states </a:t>
            </a:r>
            <a:r>
              <a:rPr lang="en-US" sz="2800" dirty="0">
                <a:latin typeface="Cambria" pitchFamily="18" charset="0"/>
              </a:rPr>
              <a:t>in </a:t>
            </a:r>
            <a:r>
              <a:rPr lang="en-US" sz="2800" dirty="0" smtClean="0">
                <a:latin typeface="Cambria" pitchFamily="18" charset="0"/>
              </a:rPr>
              <a:t>2009.</a:t>
            </a:r>
            <a:endParaRPr lang="en-US" sz="2800" dirty="0">
              <a:latin typeface="Cambria" pitchFamily="18" charset="0"/>
            </a:endParaRPr>
          </a:p>
          <a:p>
            <a:pPr marL="2286000" lvl="8" indent="-457200">
              <a:spcBef>
                <a:spcPts val="0"/>
              </a:spcBef>
              <a:buFont typeface="Wingdings" charset="2"/>
              <a:buChar char="§"/>
            </a:pPr>
            <a:r>
              <a:rPr lang="en-US" sz="2800" dirty="0">
                <a:latin typeface="Cambria" pitchFamily="18" charset="0"/>
              </a:rPr>
              <a:t>Program includes </a:t>
            </a:r>
            <a:r>
              <a:rPr lang="en-US" sz="2800" dirty="0" smtClean="0">
                <a:latin typeface="Cambria" pitchFamily="18" charset="0"/>
              </a:rPr>
              <a:t>all EGUs over 25 MW (new and existing)</a:t>
            </a:r>
            <a:endParaRPr lang="en-US" sz="2800" dirty="0">
              <a:latin typeface="Cambria" pitchFamily="18" charset="0"/>
            </a:endParaRPr>
          </a:p>
          <a:p>
            <a:pPr marL="2286000" lvl="7" indent="-457200">
              <a:spcBef>
                <a:spcPts val="0"/>
              </a:spcBef>
              <a:buFont typeface="Wingdings" charset="2"/>
              <a:buChar char="§"/>
            </a:pPr>
            <a:r>
              <a:rPr lang="en-US" sz="2800" dirty="0" smtClean="0">
                <a:latin typeface="Cambria" pitchFamily="18" charset="0"/>
              </a:rPr>
              <a:t>New cap in 2014 (91 m short tons); cap declines 2.5% annually, 2015-2020</a:t>
            </a:r>
            <a:r>
              <a:rPr lang="en-US" sz="2800" dirty="0" smtClean="0">
                <a:latin typeface="Cambria" pitchFamily="18" charset="0"/>
              </a:rPr>
              <a:t>.</a:t>
            </a:r>
            <a:endParaRPr lang="en-US" sz="2800" dirty="0" smtClean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2284730" cy="2667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/>
              <a:t>Linkage Options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1313" lvl="7" indent="-3413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1600" dirty="0" smtClean="0">
              <a:latin typeface="Cambria" pitchFamily="18" charset="0"/>
              <a:cs typeface="Times New Roman" pitchFamily="18" charset="0"/>
            </a:endParaRPr>
          </a:p>
          <a:p>
            <a:pPr marL="457200" lvl="7" indent="-4572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File jointly with other states; or</a:t>
            </a:r>
          </a:p>
          <a:p>
            <a:pPr marL="457200" lvl="7" indent="-4572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File alone and reference other states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Cambria" pitchFamily="18" charset="0"/>
              <a:cs typeface="Times New Roman" pitchFamily="18" charset="0"/>
            </a:endParaRPr>
          </a:p>
          <a:p>
            <a:pPr marL="457200" lvl="7" indent="-4572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3200" dirty="0">
                <a:latin typeface="Cambria" pitchFamily="18" charset="0"/>
                <a:cs typeface="Times New Roman" pitchFamily="18" charset="0"/>
              </a:rPr>
              <a:t>J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oin 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more than one plan or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allow 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a subset of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EGUs 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to engage in interstate trading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L="457200" lvl="7" indent="-4572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Rate-based states with “materially consistent” plans can jointly issue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ERCs.</a:t>
            </a:r>
          </a:p>
          <a:p>
            <a:pPr marL="457200" lvl="7" indent="-4572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3200" dirty="0">
                <a:latin typeface="Cambria" pitchFamily="18" charset="0"/>
                <a:cs typeface="Times New Roman" pitchFamily="18" charset="0"/>
              </a:rPr>
              <a:t>File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a mass or rate 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“trading-ready”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plan.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1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“Trading Ready” Plans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4602451"/>
          </a:xfrm>
        </p:spPr>
        <p:txBody>
          <a:bodyPr anchor="t" anchorCtr="0">
            <a:noAutofit/>
          </a:bodyPr>
          <a:lstStyle/>
          <a:p>
            <a:pPr marL="228600" lvl="7" indent="-228600">
              <a:spcBef>
                <a:spcPts val="0"/>
              </a:spcBef>
              <a:spcAft>
                <a:spcPts val="1200"/>
              </a:spcAft>
            </a:pPr>
            <a:endParaRPr lang="en-US" sz="2800" dirty="0" smtClean="0">
              <a:latin typeface="Cambria" pitchFamily="18" charset="0"/>
              <a:cs typeface="Times New Roman" pitchFamily="18" charset="0"/>
            </a:endParaRPr>
          </a:p>
          <a:p>
            <a:pPr marL="228600" lvl="7" indent="-228600">
              <a:spcBef>
                <a:spcPts val="0"/>
              </a:spcBef>
              <a:spcAft>
                <a:spcPts val="1200"/>
              </a:spcAft>
            </a:pPr>
            <a:r>
              <a:rPr lang="en-US" sz="3200" b="0" dirty="0" smtClean="0">
                <a:latin typeface="Cambria" pitchFamily="18" charset="0"/>
                <a:cs typeface="Times New Roman" pitchFamily="18" charset="0"/>
              </a:rPr>
              <a:t>Minimum Conditions:</a:t>
            </a:r>
          </a:p>
          <a:p>
            <a:pPr marL="457200" lvl="7" indent="-4572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  <a:cs typeface="Times New Roman" pitchFamily="18" charset="0"/>
              </a:rPr>
              <a:t>Accept ERCs/allowances from other states;  </a:t>
            </a:r>
          </a:p>
          <a:p>
            <a:pPr marL="457200" lvl="7" indent="-4572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  <a:cs typeface="Times New Roman" pitchFamily="18" charset="0"/>
              </a:rPr>
              <a:t>Measure the commodity the same way (ex. short tons v. metric tons of CO</a:t>
            </a:r>
            <a:r>
              <a:rPr lang="en-US" sz="3200" b="0" baseline="-25000" dirty="0" smtClean="0"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3200" b="0" dirty="0" smtClean="0">
                <a:latin typeface="Cambria" pitchFamily="18" charset="0"/>
                <a:cs typeface="Times New Roman" pitchFamily="18" charset="0"/>
              </a:rPr>
              <a:t>); and</a:t>
            </a:r>
          </a:p>
          <a:p>
            <a:pPr marL="457200" lvl="7" indent="-4572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  <a:cs typeface="Times New Roman" pitchFamily="18" charset="0"/>
              </a:rPr>
              <a:t>Agree to use an EPA administered or approved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fld id="{C7837A79-673E-C247-A4FC-94C11785B5D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248400"/>
            <a:ext cx="2304286" cy="4980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38861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“Trading Ready” Plans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4602451"/>
          </a:xfrm>
        </p:spPr>
        <p:txBody>
          <a:bodyPr anchor="t" anchorCtr="0">
            <a:noAutofit/>
          </a:bodyPr>
          <a:lstStyle/>
          <a:p>
            <a:pPr marL="0" lvl="7">
              <a:spcBef>
                <a:spcPts val="0"/>
              </a:spcBef>
              <a:spcAft>
                <a:spcPts val="1200"/>
              </a:spcAft>
            </a:pPr>
            <a:r>
              <a:rPr lang="en-US" sz="2700" b="0" dirty="0" smtClean="0">
                <a:latin typeface="Cambria" pitchFamily="18" charset="0"/>
              </a:rPr>
              <a:t>Customized design features that accommodate linkage: </a:t>
            </a:r>
          </a:p>
          <a:p>
            <a:pPr marL="457200" lvl="7" indent="-4572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</a:rPr>
              <a:t>Capping new Sources</a:t>
            </a:r>
          </a:p>
          <a:p>
            <a:pPr marL="457200" lvl="7" indent="-4572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</a:rPr>
              <a:t>Different compliance timelines</a:t>
            </a:r>
          </a:p>
          <a:p>
            <a:pPr marL="457200" lvl="7" indent="-4572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</a:rPr>
              <a:t>Auctions and different allocations</a:t>
            </a:r>
          </a:p>
          <a:p>
            <a:pPr marL="457200" lvl="7" indent="-4572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</a:rPr>
              <a:t>Banking rules</a:t>
            </a:r>
          </a:p>
          <a:p>
            <a:pPr marL="457200" lvl="7" indent="-4572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</a:rPr>
              <a:t>Allowance price collars (ex. RGGI, AB32)</a:t>
            </a:r>
          </a:p>
          <a:p>
            <a:pPr marL="457200" lvl="7" indent="-4572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3200" b="0" dirty="0" smtClean="0">
                <a:latin typeface="Cambria" pitchFamily="18" charset="0"/>
              </a:rPr>
              <a:t>Different ERC eligibility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fld id="{C7837A79-673E-C247-A4FC-94C11785B5D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248400"/>
            <a:ext cx="2304286" cy="4980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01261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RGGI and Linkage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4602451"/>
          </a:xfrm>
        </p:spPr>
        <p:txBody>
          <a:bodyPr anchor="t" anchorCtr="0">
            <a:noAutofit/>
          </a:bodyPr>
          <a:lstStyle/>
          <a:p>
            <a:pPr marL="0" lvl="7">
              <a:spcBef>
                <a:spcPts val="0"/>
              </a:spcBef>
            </a:pPr>
            <a:r>
              <a:rPr lang="en-US" sz="2800" b="0" dirty="0" smtClean="0">
                <a:latin typeface="Cambria" pitchFamily="18" charset="0"/>
              </a:rPr>
              <a:t>2016 Program Review</a:t>
            </a:r>
          </a:p>
          <a:p>
            <a:pPr marL="457200" lvl="7" indent="-457200">
              <a:spcBef>
                <a:spcPts val="0"/>
              </a:spcBef>
              <a:buFont typeface="Wingdings" charset="2"/>
              <a:buChar char="§"/>
            </a:pPr>
            <a:r>
              <a:rPr lang="en-US" sz="2800" b="0" dirty="0" smtClean="0">
                <a:latin typeface="Cambria" pitchFamily="18" charset="0"/>
              </a:rPr>
              <a:t>Post-2020 cap </a:t>
            </a:r>
          </a:p>
          <a:p>
            <a:pPr marL="457200" lvl="7" indent="-457200">
              <a:spcBef>
                <a:spcPts val="0"/>
              </a:spcBef>
              <a:buFont typeface="Wingdings" charset="2"/>
              <a:buChar char="§"/>
            </a:pPr>
            <a:r>
              <a:rPr lang="en-US" sz="2800" b="0" dirty="0" smtClean="0">
                <a:latin typeface="Cambria" pitchFamily="18" charset="0"/>
              </a:rPr>
              <a:t>Changes to RGGI to comply with the </a:t>
            </a:r>
            <a:r>
              <a:rPr lang="en-US" sz="2800" b="0" dirty="0" smtClean="0">
                <a:latin typeface="Cambria" pitchFamily="18" charset="0"/>
              </a:rPr>
              <a:t>CPP (offsets, CCR)</a:t>
            </a:r>
            <a:endParaRPr lang="en-US" sz="2800" b="0" dirty="0" smtClean="0">
              <a:latin typeface="Cambria" pitchFamily="18" charset="0"/>
            </a:endParaRPr>
          </a:p>
          <a:p>
            <a:pPr marL="171450" lvl="7" indent="-171450">
              <a:spcBef>
                <a:spcPts val="0"/>
              </a:spcBef>
              <a:buFont typeface="Wingdings" charset="2"/>
              <a:buChar char="§"/>
            </a:pPr>
            <a:endParaRPr lang="en-US" sz="1200" b="0" dirty="0" smtClean="0">
              <a:latin typeface="Cambria" pitchFamily="18" charset="0"/>
            </a:endParaRPr>
          </a:p>
          <a:p>
            <a:pPr marL="0" lvl="7">
              <a:spcBef>
                <a:spcPts val="0"/>
              </a:spcBef>
            </a:pPr>
            <a:r>
              <a:rPr lang="en-US" sz="2800" b="0" dirty="0" smtClean="0">
                <a:latin typeface="Cambria" pitchFamily="18" charset="0"/>
              </a:rPr>
              <a:t>Conditions for accepting non-RGGI allowances?</a:t>
            </a:r>
          </a:p>
          <a:p>
            <a:pPr marL="457200" lvl="7" indent="-457200">
              <a:spcBef>
                <a:spcPts val="0"/>
              </a:spcBef>
              <a:buFont typeface="Wingdings" charset="2"/>
              <a:buChar char="§"/>
            </a:pPr>
            <a:r>
              <a:rPr lang="en-US" sz="2800" b="0" dirty="0">
                <a:latin typeface="Cambria" pitchFamily="18" charset="0"/>
              </a:rPr>
              <a:t>W</a:t>
            </a:r>
            <a:r>
              <a:rPr lang="en-US" sz="2800" b="0" dirty="0" smtClean="0">
                <a:latin typeface="Cambria" pitchFamily="18" charset="0"/>
              </a:rPr>
              <a:t>ill </a:t>
            </a:r>
            <a:r>
              <a:rPr lang="en-US" sz="2800" b="0" dirty="0" smtClean="0">
                <a:latin typeface="Cambria" pitchFamily="18" charset="0"/>
              </a:rPr>
              <a:t>RGGI </a:t>
            </a:r>
            <a:r>
              <a:rPr lang="en-US" sz="2800" b="0" dirty="0" smtClean="0">
                <a:latin typeface="Cambria" pitchFamily="18" charset="0"/>
              </a:rPr>
              <a:t>require certain design elements of partners?</a:t>
            </a:r>
            <a:endParaRPr lang="en-US" sz="2800" b="0" dirty="0" smtClean="0">
              <a:latin typeface="Cambria" pitchFamily="18" charset="0"/>
            </a:endParaRPr>
          </a:p>
          <a:p>
            <a:pPr marL="171450" lvl="7" indent="-171450">
              <a:spcBef>
                <a:spcPts val="0"/>
              </a:spcBef>
              <a:buFont typeface="Wingdings" charset="2"/>
              <a:buChar char="§"/>
            </a:pPr>
            <a:endParaRPr lang="en-US" sz="1200" b="0" dirty="0" smtClean="0">
              <a:latin typeface="Cambria" pitchFamily="18" charset="0"/>
            </a:endParaRPr>
          </a:p>
          <a:p>
            <a:pPr marL="0" lvl="7">
              <a:spcBef>
                <a:spcPts val="0"/>
              </a:spcBef>
            </a:pPr>
            <a:r>
              <a:rPr lang="en-US" sz="2800" b="0" dirty="0" smtClean="0">
                <a:latin typeface="Cambria" pitchFamily="18" charset="0"/>
              </a:rPr>
              <a:t>Control over other states using RGGI allowances?</a:t>
            </a:r>
          </a:p>
          <a:p>
            <a:pPr marL="457200" lvl="7" indent="-457200">
              <a:spcBef>
                <a:spcPts val="0"/>
              </a:spcBef>
              <a:buFont typeface="Wingdings" charset="2"/>
              <a:buChar char="§"/>
            </a:pPr>
            <a:r>
              <a:rPr lang="en-US" sz="2800" b="0" dirty="0" smtClean="0">
                <a:latin typeface="Cambria" pitchFamily="18" charset="0"/>
              </a:rPr>
              <a:t>WA proposed economy-wide trading program, wants access to RGGI </a:t>
            </a:r>
            <a:r>
              <a:rPr lang="en-US" sz="2800" b="0" dirty="0" smtClean="0">
                <a:latin typeface="Cambria" pitchFamily="18" charset="0"/>
              </a:rPr>
              <a:t>allowances.</a:t>
            </a:r>
            <a:endParaRPr lang="en-US" sz="2800" b="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fld id="{C7837A79-673E-C247-A4FC-94C11785B5D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248400"/>
            <a:ext cx="2304286" cy="4980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66943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/>
              <a:t>Pennsylvania and Mass Plan Design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Considering mass-based </a:t>
            </a:r>
          </a:p>
          <a:p>
            <a:pPr marL="0" indent="0">
              <a:buNone/>
            </a:pPr>
            <a:r>
              <a:rPr lang="en-US" dirty="0" smtClean="0"/>
              <a:t>plan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Restructured state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PJM market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largest coal-producing state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3d largest electricity producing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76400"/>
            <a:ext cx="3376773" cy="22596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/>
              <a:t>Free Allocation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lvl="1" indent="228600">
              <a:spcAft>
                <a:spcPts val="1200"/>
              </a:spcAft>
              <a:buFont typeface="Wingdings" charset="2"/>
              <a:buChar char="q"/>
            </a:pPr>
            <a:endParaRPr lang="en-US" sz="1500" dirty="0" smtClean="0"/>
          </a:p>
          <a:p>
            <a:pPr marL="457200" lvl="1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000" dirty="0" smtClean="0"/>
              <a:t>Initial </a:t>
            </a:r>
            <a:r>
              <a:rPr lang="en-US" sz="3000" dirty="0"/>
              <a:t>assignment </a:t>
            </a:r>
            <a:r>
              <a:rPr lang="en-US" sz="3000" dirty="0" smtClean="0"/>
              <a:t>of allowances </a:t>
            </a:r>
            <a:r>
              <a:rPr lang="en-US" sz="3000" u="sng" dirty="0"/>
              <a:t>generally</a:t>
            </a:r>
            <a:r>
              <a:rPr lang="en-US" sz="3000" dirty="0"/>
              <a:t> will not affect market outcomes</a:t>
            </a:r>
            <a:r>
              <a:rPr lang="en-US" sz="3000" dirty="0" smtClean="0"/>
              <a:t>. </a:t>
            </a:r>
          </a:p>
          <a:p>
            <a:pPr marL="457200" lvl="1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000" dirty="0" smtClean="0"/>
              <a:t>Questions for free allocation:</a:t>
            </a:r>
          </a:p>
          <a:p>
            <a:pPr marL="914400" lvl="1" indent="-457200">
              <a:buAutoNum type="arabicPeriod"/>
            </a:pPr>
            <a:r>
              <a:rPr lang="en-US" dirty="0"/>
              <a:t>B</a:t>
            </a:r>
            <a:r>
              <a:rPr lang="en-US" dirty="0" smtClean="0"/>
              <a:t>asis for allocation (fuel, generation, emissions)?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US" dirty="0"/>
              <a:t>U</a:t>
            </a:r>
            <a:r>
              <a:rPr lang="en-US" dirty="0" smtClean="0"/>
              <a:t>pdate based on changed conditions (i.e., be “forward” or “backward” looking)?</a:t>
            </a:r>
          </a:p>
          <a:p>
            <a:pPr marL="171450" lvl="1" indent="-457200"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Free </a:t>
            </a:r>
            <a:r>
              <a:rPr lang="en-US" dirty="0"/>
              <a:t>allocations may result in a windfall for utilities in de-regulated markets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4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</a:t>
            </a:r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800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200" dirty="0" smtClean="0"/>
              <a:t> </a:t>
            </a:r>
            <a:r>
              <a:rPr lang="en-US" sz="3200" dirty="0" smtClean="0"/>
              <a:t>Filed in D.C. Circuit</a:t>
            </a:r>
            <a:endParaRPr lang="en-US" sz="3200" dirty="0" smtClean="0"/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200" dirty="0" smtClean="0"/>
              <a:t> </a:t>
            </a:r>
            <a:r>
              <a:rPr lang="en-US" sz="3200" dirty="0" smtClean="0"/>
              <a:t>Three judge panel</a:t>
            </a:r>
            <a:endParaRPr lang="en-US" sz="3200" dirty="0" smtClean="0"/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200" dirty="0" smtClean="0"/>
              <a:t>Stay denied by the D.C. Circuit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2366688" cy="50783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/>
              <a:t>Allocations in </a:t>
            </a:r>
            <a:r>
              <a:rPr lang="en-US" b="1" dirty="0"/>
              <a:t>O</a:t>
            </a:r>
            <a:r>
              <a:rPr lang="en-US" b="1" dirty="0" smtClean="0"/>
              <a:t>ther Programs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Acid Rain Program features free allocations, an allowance sale and consignment auction (3% of allowances), and RE/EE set-asides.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/>
              <a:t>VA auctioned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allowances for the SIP call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IN, OH awarded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allowances to RE/EE.</a:t>
            </a:r>
            <a:endParaRPr lang="en-US" dirty="0"/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PA, MI, MO awarded </a:t>
            </a:r>
            <a:r>
              <a:rPr lang="en-US" dirty="0" smtClean="0"/>
              <a:t>CAIR allowances to RE/EE.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/>
              <a:t>Auctions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lvl="1">
              <a:buFont typeface="Wingdings" charset="2"/>
              <a:buChar char="q"/>
            </a:pPr>
            <a:endParaRPr lang="en-US" dirty="0" smtClean="0"/>
          </a:p>
          <a:p>
            <a:pPr lvl="1">
              <a:buFont typeface="Wingdings" charset="2"/>
              <a:buChar char="q"/>
            </a:pPr>
            <a:endParaRPr lang="en-US" dirty="0"/>
          </a:p>
          <a:p>
            <a:pPr marL="457200" lvl="1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000" dirty="0" smtClean="0"/>
              <a:t>Auction: No allocation questions (market decides) </a:t>
            </a:r>
          </a:p>
          <a:p>
            <a:pPr marL="457200" lvl="1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000" dirty="0" smtClean="0"/>
              <a:t>State could require “consignment” auction by third party, or allocate to non-emitters.</a:t>
            </a:r>
          </a:p>
          <a:p>
            <a:pPr marL="457200" lvl="1" indent="-457200">
              <a:buFont typeface="Wingdings" charset="2"/>
              <a:buChar char="§"/>
            </a:pPr>
            <a:r>
              <a:rPr lang="en-US" sz="3200" dirty="0" smtClean="0"/>
              <a:t>State can incorporate price collars, set-asides.</a:t>
            </a:r>
          </a:p>
          <a:p>
            <a:pPr marL="457200" lvl="1" indent="-457200">
              <a:buFont typeface="Wingdings" charset="2"/>
              <a:buChar char="§"/>
            </a:pPr>
            <a:r>
              <a:rPr lang="en-US" sz="3200" dirty="0"/>
              <a:t>Auctions might be phased in</a:t>
            </a:r>
            <a:r>
              <a:rPr lang="en-US" sz="3600" dirty="0" smtClean="0"/>
              <a:t>.</a:t>
            </a:r>
          </a:p>
          <a:p>
            <a:pPr marL="457200" lvl="1" indent="-457200">
              <a:buFont typeface="Wingdings" charset="2"/>
              <a:buChar char="§"/>
            </a:pPr>
            <a:r>
              <a:rPr lang="en-US" sz="3000" dirty="0" smtClean="0"/>
              <a:t>Questions of statutory authority.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New Jersey and Rate Plan Design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4602451"/>
          </a:xfrm>
        </p:spPr>
        <p:txBody>
          <a:bodyPr anchor="t" anchorCtr="0">
            <a:no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200" b="0" dirty="0"/>
              <a:t>Considering </a:t>
            </a:r>
            <a:r>
              <a:rPr lang="en-US" sz="3200" b="0" dirty="0" smtClean="0"/>
              <a:t>rate-</a:t>
            </a:r>
            <a:r>
              <a:rPr lang="en-US" sz="3200" b="0" dirty="0"/>
              <a:t>based plan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3200" b="0" dirty="0"/>
              <a:t>Restructured state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3200" b="0" dirty="0"/>
              <a:t>PJM </a:t>
            </a:r>
            <a:r>
              <a:rPr lang="en-US" sz="3200" b="0" dirty="0" smtClean="0"/>
              <a:t>market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3200" b="0" dirty="0" smtClean="0"/>
              <a:t>Virtually all gas-fired EGUs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3200" b="0" dirty="0" smtClean="0"/>
              <a:t>Not a producer of coal, oil, </a:t>
            </a:r>
            <a:endParaRPr lang="en-US" sz="3200" b="0" dirty="0" smtClean="0"/>
          </a:p>
          <a:p>
            <a:r>
              <a:rPr lang="en-US" sz="3200" b="0" dirty="0"/>
              <a:t>o</a:t>
            </a:r>
            <a:r>
              <a:rPr lang="en-US" sz="3200" b="0" dirty="0" smtClean="0"/>
              <a:t>r natural </a:t>
            </a:r>
            <a:r>
              <a:rPr lang="en-US" sz="3200" b="0" dirty="0" smtClean="0"/>
              <a:t>gas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3200" b="0" dirty="0" smtClean="0"/>
              <a:t>80% RPS met with out-of-state (PJM) projects</a:t>
            </a:r>
          </a:p>
          <a:p>
            <a:pPr marL="0" lvl="7">
              <a:spcBef>
                <a:spcPts val="0"/>
              </a:spcBef>
            </a:pPr>
            <a:endParaRPr lang="en-US" sz="2800" b="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fld id="{C7837A79-673E-C247-A4FC-94C11785B5D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248400"/>
            <a:ext cx="2304286" cy="4980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76400"/>
            <a:ext cx="3124200" cy="30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/>
              <a:t>Mass Benefits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Well established and familiar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Aligns with competitive electricity markets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Reduces complexity/administrative burden*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Clear environmental outcome (ton limits)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More certainty with regards to supply of compliance instruments*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May more easily expand to include other sectors.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900" dirty="0" smtClean="0"/>
              <a:t>* Advantage may be lost if using set-asides to address leakage to new NGCC.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94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/>
              <a:t>Rate Benefits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1000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Utilities with diverse portfolios may determine they can comply entirely “in house”.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Modeling suggests CO2 reductions could be greater under some rate-based scenarios.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States may believe they can better attract new NGCC investment under a rate-based plan.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States with strong RPS, lots of utility-scale RE, or new nuclear may be worried they are leaving dollars on the table under a mass-based program.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8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/>
              <a:t>Eligible ERC Resources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Plan (Federal and State)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NGCC*		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New nuclear capacity*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Utility-scale hydro		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On-shore utility scale wind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Utility-scale PV, concentrated solar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Geothermal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State Plans Only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Off-shore Wind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Biomass*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CHP*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WTE*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EE*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* Means must be located in a rate-based state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38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1337" b="1337"/>
          <a:stretch>
            <a:fillRect/>
          </a:stretch>
        </p:blipFill>
        <p:spPr>
          <a:xfrm>
            <a:off x="533400" y="2133600"/>
            <a:ext cx="7598535" cy="45720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457200" y="15240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</a:t>
            </a:r>
            <a:r>
              <a:rPr lang="en-US" sz="2000" b="1" dirty="0"/>
              <a:t>://</a:t>
            </a:r>
            <a:r>
              <a:rPr lang="en-US" sz="2000" b="1" dirty="0" err="1"/>
              <a:t>environment.law.harvard.edu</a:t>
            </a:r>
            <a:r>
              <a:rPr lang="en-US" sz="2000" b="1" dirty="0"/>
              <a:t>/state-clean-power-plan-resources/</a:t>
            </a:r>
          </a:p>
        </p:txBody>
      </p:sp>
    </p:spTree>
    <p:extLst>
      <p:ext uri="{BB962C8B-B14F-4D97-AF65-F5344CB8AC3E}">
        <p14:creationId xmlns:p14="http://schemas.microsoft.com/office/powerpoint/2010/main" val="354754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Supreme Court Stay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366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Wingdings" charset="2"/>
              <a:buChar char="§"/>
            </a:pPr>
            <a:r>
              <a:rPr lang="en-US" sz="3200" dirty="0" smtClean="0">
                <a:cs typeface="Courier New" pitchFamily="49" charset="0"/>
              </a:rPr>
              <a:t>Identical Language in Five Orders: </a:t>
            </a:r>
          </a:p>
          <a:p>
            <a:pPr>
              <a:lnSpc>
                <a:spcPts val="5500"/>
              </a:lnSpc>
              <a:spcAft>
                <a:spcPts val="600"/>
              </a:spcAft>
            </a:pPr>
            <a:r>
              <a:rPr lang="en-US" sz="3600" dirty="0">
                <a:cs typeface="Courier New" pitchFamily="49" charset="0"/>
              </a:rPr>
              <a:t>	</a:t>
            </a:r>
            <a:r>
              <a:rPr lang="en-US" sz="3600" i="1" dirty="0" smtClean="0">
                <a:cs typeface="Courier New" pitchFamily="49" charset="0"/>
              </a:rPr>
              <a:t>“</a:t>
            </a:r>
            <a:r>
              <a:rPr lang="en-US" sz="3600" i="1" dirty="0" smtClean="0">
                <a:cs typeface="Courier New" pitchFamily="49" charset="0"/>
              </a:rPr>
              <a:t>The application for a stay submitted to </a:t>
            </a:r>
            <a:r>
              <a:rPr lang="en-US" sz="3600" i="1" dirty="0" smtClean="0">
                <a:cs typeface="Courier New" pitchFamily="49" charset="0"/>
              </a:rPr>
              <a:t>	The </a:t>
            </a:r>
            <a:r>
              <a:rPr lang="en-US" sz="3600" i="1" dirty="0" smtClean="0">
                <a:cs typeface="Courier New" pitchFamily="49" charset="0"/>
              </a:rPr>
              <a:t>Chief Justice and by him referred to </a:t>
            </a:r>
            <a:r>
              <a:rPr lang="en-US" sz="3600" i="1" dirty="0" smtClean="0">
                <a:cs typeface="Courier New" pitchFamily="49" charset="0"/>
              </a:rPr>
              <a:t>	the </a:t>
            </a:r>
            <a:r>
              <a:rPr lang="en-US" sz="3600" i="1" dirty="0" smtClean="0">
                <a:cs typeface="Courier New" pitchFamily="49" charset="0"/>
              </a:rPr>
              <a:t>Court is granted.” </a:t>
            </a:r>
            <a:endParaRPr lang="en-US" sz="3600" i="1" dirty="0">
              <a:cs typeface="Courier New" pitchFamily="49" charset="0"/>
            </a:endParaRPr>
          </a:p>
          <a:p>
            <a:pPr marL="571500" indent="-571500">
              <a:lnSpc>
                <a:spcPts val="5500"/>
              </a:lnSpc>
              <a:buFont typeface="Wingdings" charset="2"/>
              <a:buChar char="§"/>
            </a:pPr>
            <a:r>
              <a:rPr lang="en-US" sz="3200" dirty="0" smtClean="0">
                <a:cs typeface="Courier New" pitchFamily="49" charset="0"/>
              </a:rPr>
              <a:t>What Standard Was Used?</a:t>
            </a:r>
            <a:endParaRPr lang="en-US" sz="3200" dirty="0">
              <a:cs typeface="Courier New" pitchFamily="49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Supreme Court Stay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2473" y="1828800"/>
            <a:ext cx="853440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 smtClean="0">
                <a:latin typeface="+mj-lt"/>
              </a:rPr>
              <a:t>The Clean Power Plan is stayed:</a:t>
            </a:r>
          </a:p>
          <a:p>
            <a:pPr>
              <a:lnSpc>
                <a:spcPts val="2800"/>
              </a:lnSpc>
            </a:pPr>
            <a:endParaRPr lang="en-US" sz="3200" dirty="0" smtClean="0">
              <a:latin typeface="+mj-lt"/>
            </a:endParaRPr>
          </a:p>
          <a:p>
            <a:pPr marL="393192" indent="-393192">
              <a:lnSpc>
                <a:spcPts val="28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+mj-lt"/>
              </a:rPr>
              <a:t>“pending disposition of the applicant’s petition for review” in the D.C. Circuit; and </a:t>
            </a:r>
          </a:p>
          <a:p>
            <a:pPr marL="393192" indent="-393192">
              <a:lnSpc>
                <a:spcPts val="2800"/>
              </a:lnSpc>
            </a:pPr>
            <a:endParaRPr lang="en-US" sz="3200" dirty="0" smtClean="0">
              <a:latin typeface="+mj-lt"/>
            </a:endParaRPr>
          </a:p>
          <a:p>
            <a:pPr marL="393192" indent="-393192">
              <a:lnSpc>
                <a:spcPts val="28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+mj-lt"/>
              </a:rPr>
              <a:t> “disposition of the applicant’s petition for a writ of certiorari, if such writ is sought.”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The Stay Votes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773" b="8773"/>
          <a:stretch>
            <a:fillRect/>
          </a:stretch>
        </p:blipFill>
        <p:spPr>
          <a:xfrm>
            <a:off x="457200" y="1600200"/>
            <a:ext cx="7772400" cy="4274521"/>
          </a:xfrm>
        </p:spPr>
      </p:pic>
      <p:sp>
        <p:nvSpPr>
          <p:cNvPr id="7" name="TextBox 6"/>
          <p:cNvSpPr txBox="1"/>
          <p:nvPr/>
        </p:nvSpPr>
        <p:spPr>
          <a:xfrm>
            <a:off x="6248400" y="6172200"/>
            <a:ext cx="2077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Credit: Steve </a:t>
            </a:r>
            <a:r>
              <a:rPr lang="en-US" sz="1600" dirty="0" err="1" smtClean="0"/>
              <a:t>Petteway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092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Aaarguments</a:t>
            </a:r>
            <a:r>
              <a:rPr lang="en-US" b="1" dirty="0" smtClean="0"/>
              <a:t> at the D.C. Circuit?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  <p:pic>
        <p:nvPicPr>
          <p:cNvPr id="1027" name="Picture 3" descr="C:\Users\kkonschnik\AppData\Local\Microsoft\Windows\Temporary Internet Files\Content.IE5\UGGQSB6Z\smiling_pirate_by_therealmrfriday-d5x9tk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905000"/>
            <a:ext cx="4525838" cy="4114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905000"/>
            <a:ext cx="243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 so fast, </a:t>
            </a:r>
            <a:r>
              <a:rPr lang="en-US" sz="3200" dirty="0" err="1" smtClean="0"/>
              <a:t>matey</a:t>
            </a:r>
            <a:r>
              <a:rPr lang="en-US" sz="3200" dirty="0" smtClean="0"/>
              <a:t> … the Court has other plans!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922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Litigation Timeline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CDE-A925-49FB-A0AE-ED90950A565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8305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1200" dirty="0" smtClean="0"/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200" dirty="0" smtClean="0"/>
              <a:t>Oral argument September 27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200" dirty="0" smtClean="0"/>
              <a:t>DC Circuit Court decision by spring 2017?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200" dirty="0" smtClean="0"/>
              <a:t>Timing for the Supreme Court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200" dirty="0" smtClean="0"/>
              <a:t>Timing for confirmation of a ninth Justice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en-US" sz="3200" dirty="0" smtClean="0"/>
              <a:t>Effect on CPP deadlines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545"/>
            <a:ext cx="2514600" cy="5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5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1794</Words>
  <Application>Microsoft Macintosh PowerPoint</Application>
  <PresentationFormat>On-screen Show (4:3)</PresentationFormat>
  <Paragraphs>313</Paragraphs>
  <Slides>46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Clean Power Plan: The Litigation, The Future, and a No Regrets Strategy</vt:lpstr>
      <vt:lpstr>The Litigation</vt:lpstr>
      <vt:lpstr>Why am I still doing this presentation?</vt:lpstr>
      <vt:lpstr>PowerPoint Presentation</vt:lpstr>
      <vt:lpstr>PowerPoint Presentation</vt:lpstr>
      <vt:lpstr>PowerPoint Presentation</vt:lpstr>
      <vt:lpstr>The Stay Votes</vt:lpstr>
      <vt:lpstr>PowerPoint Presentation</vt:lpstr>
      <vt:lpstr>PowerPoint Presentation</vt:lpstr>
      <vt:lpstr>Clean Power Plan Arguments</vt:lpstr>
      <vt:lpstr>Clean Power Plan Arguments</vt:lpstr>
      <vt:lpstr>Clean Power Plan Arguments</vt:lpstr>
      <vt:lpstr>Clean Power Plan Arguments </vt:lpstr>
      <vt:lpstr>Fits and Starts of other CAA Rules</vt:lpstr>
      <vt:lpstr>Fits and Starts of Other CAA Rules</vt:lpstr>
      <vt:lpstr>PowerPoint Presentation</vt:lpstr>
      <vt:lpstr>PowerPoint Presentation</vt:lpstr>
      <vt:lpstr>Other Drivers</vt:lpstr>
      <vt:lpstr>PowerPoint Presentation</vt:lpstr>
      <vt:lpstr>PowerPoint Presentation</vt:lpstr>
      <vt:lpstr>Industry Trends</vt:lpstr>
      <vt:lpstr>PowerPoint Presentation</vt:lpstr>
      <vt:lpstr>The Future/No Regrets Strategy</vt:lpstr>
      <vt:lpstr>PowerPoint Presentation</vt:lpstr>
      <vt:lpstr>PowerPoint Presentation</vt:lpstr>
      <vt:lpstr>PowerPoint Presentation</vt:lpstr>
      <vt:lpstr>Potential Scenarios</vt:lpstr>
      <vt:lpstr>Decision-Making Environment</vt:lpstr>
      <vt:lpstr>Decision-Making Environment</vt:lpstr>
      <vt:lpstr>Decision-Making Environment</vt:lpstr>
      <vt:lpstr>Decision-Making Environment</vt:lpstr>
      <vt:lpstr>State Pathways</vt:lpstr>
      <vt:lpstr>RGGI</vt:lpstr>
      <vt:lpstr>Linkage Options</vt:lpstr>
      <vt:lpstr>“Trading Ready” Plans</vt:lpstr>
      <vt:lpstr>“Trading Ready” Plans</vt:lpstr>
      <vt:lpstr>RGGI and Linkage</vt:lpstr>
      <vt:lpstr>Pennsylvania and Mass Plan Design</vt:lpstr>
      <vt:lpstr>Free Allocation</vt:lpstr>
      <vt:lpstr>Allocations in Other Programs</vt:lpstr>
      <vt:lpstr>Auctions</vt:lpstr>
      <vt:lpstr>New Jersey and Rate Plan Design</vt:lpstr>
      <vt:lpstr>Mass Benefits</vt:lpstr>
      <vt:lpstr>Rate Benefits</vt:lpstr>
      <vt:lpstr>Eligible ERC Resources</vt:lpstr>
      <vt:lpstr>Questions?</vt:lpstr>
    </vt:vector>
  </TitlesOfParts>
  <Company>HLS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Power Plan: The Litigation, The Election, and No Regrets Planning</dc:title>
  <dc:creator>apeskoe</dc:creator>
  <cp:lastModifiedBy>Kate Konschnik</cp:lastModifiedBy>
  <cp:revision>137</cp:revision>
  <dcterms:created xsi:type="dcterms:W3CDTF">2016-02-22T23:13:16Z</dcterms:created>
  <dcterms:modified xsi:type="dcterms:W3CDTF">2016-06-21T12:04:06Z</dcterms:modified>
</cp:coreProperties>
</file>