
<file path=[Content_Types].xml><?xml version="1.0" encoding="utf-8"?>
<Types xmlns="http://schemas.openxmlformats.org/package/2006/content-types">
  <Default Extension="xml" ContentType="application/xml"/>
  <Default Extension="webarchive" ContentType="image/png"/>
  <Default Extension="jpg" ContentType="image/jpeg"/>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0" r:id="rId4"/>
    <p:sldId id="258" r:id="rId5"/>
    <p:sldId id="259" r:id="rId6"/>
    <p:sldId id="262" r:id="rId7"/>
    <p:sldId id="263" r:id="rId8"/>
    <p:sldId id="267" r:id="rId9"/>
    <p:sldId id="273" r:id="rId10"/>
    <p:sldId id="264" r:id="rId11"/>
    <p:sldId id="265" r:id="rId12"/>
    <p:sldId id="266" r:id="rId13"/>
    <p:sldId id="268" r:id="rId14"/>
    <p:sldId id="269" r:id="rId15"/>
    <p:sldId id="270" r:id="rId16"/>
    <p:sldId id="271" r:id="rId17"/>
    <p:sldId id="272" r:id="rId18"/>
    <p:sldId id="274" r:id="rId19"/>
    <p:sldId id="27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871" autoAdjust="0"/>
  </p:normalViewPr>
  <p:slideViewPr>
    <p:cSldViewPr snapToGrid="0" snapToObjects="1">
      <p:cViewPr>
        <p:scale>
          <a:sx n="100" d="100"/>
          <a:sy n="100" d="100"/>
        </p:scale>
        <p:origin x="-2696" y="-9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3747AC-A222-B447-BD56-AABCAE1F3D7C}" type="datetimeFigureOut">
              <a:rPr lang="en-US" smtClean="0"/>
              <a:t>6/16/16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03414-D779-374C-B901-FD53EF153FA9}" type="slidenum">
              <a:rPr lang="en-US" smtClean="0"/>
              <a:t>‹#›</a:t>
            </a:fld>
            <a:endParaRPr lang="en-US"/>
          </a:p>
        </p:txBody>
      </p:sp>
    </p:spTree>
    <p:extLst>
      <p:ext uri="{BB962C8B-B14F-4D97-AF65-F5344CB8AC3E}">
        <p14:creationId xmlns:p14="http://schemas.microsoft.com/office/powerpoint/2010/main" val="505823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3747AC-A222-B447-BD56-AABCAE1F3D7C}" type="datetimeFigureOut">
              <a:rPr lang="en-US" smtClean="0"/>
              <a:t>6/16/16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03414-D779-374C-B901-FD53EF153FA9}" type="slidenum">
              <a:rPr lang="en-US" smtClean="0"/>
              <a:t>‹#›</a:t>
            </a:fld>
            <a:endParaRPr lang="en-US"/>
          </a:p>
        </p:txBody>
      </p:sp>
    </p:spTree>
    <p:extLst>
      <p:ext uri="{BB962C8B-B14F-4D97-AF65-F5344CB8AC3E}">
        <p14:creationId xmlns:p14="http://schemas.microsoft.com/office/powerpoint/2010/main" val="2534977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3747AC-A222-B447-BD56-AABCAE1F3D7C}" type="datetimeFigureOut">
              <a:rPr lang="en-US" smtClean="0"/>
              <a:t>6/16/16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03414-D779-374C-B901-FD53EF153FA9}" type="slidenum">
              <a:rPr lang="en-US" smtClean="0"/>
              <a:t>‹#›</a:t>
            </a:fld>
            <a:endParaRPr lang="en-US"/>
          </a:p>
        </p:txBody>
      </p:sp>
    </p:spTree>
    <p:extLst>
      <p:ext uri="{BB962C8B-B14F-4D97-AF65-F5344CB8AC3E}">
        <p14:creationId xmlns:p14="http://schemas.microsoft.com/office/powerpoint/2010/main" val="4260648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3747AC-A222-B447-BD56-AABCAE1F3D7C}" type="datetimeFigureOut">
              <a:rPr lang="en-US" smtClean="0"/>
              <a:t>6/16/16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03414-D779-374C-B901-FD53EF153FA9}" type="slidenum">
              <a:rPr lang="en-US" smtClean="0"/>
              <a:t>‹#›</a:t>
            </a:fld>
            <a:endParaRPr lang="en-US"/>
          </a:p>
        </p:txBody>
      </p:sp>
    </p:spTree>
    <p:extLst>
      <p:ext uri="{BB962C8B-B14F-4D97-AF65-F5344CB8AC3E}">
        <p14:creationId xmlns:p14="http://schemas.microsoft.com/office/powerpoint/2010/main" val="141981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3747AC-A222-B447-BD56-AABCAE1F3D7C}" type="datetimeFigureOut">
              <a:rPr lang="en-US" smtClean="0"/>
              <a:t>6/16/16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03414-D779-374C-B901-FD53EF153FA9}" type="slidenum">
              <a:rPr lang="en-US" smtClean="0"/>
              <a:t>‹#›</a:t>
            </a:fld>
            <a:endParaRPr lang="en-US"/>
          </a:p>
        </p:txBody>
      </p:sp>
    </p:spTree>
    <p:extLst>
      <p:ext uri="{BB962C8B-B14F-4D97-AF65-F5344CB8AC3E}">
        <p14:creationId xmlns:p14="http://schemas.microsoft.com/office/powerpoint/2010/main" val="2437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3747AC-A222-B447-BD56-AABCAE1F3D7C}" type="datetimeFigureOut">
              <a:rPr lang="en-US" smtClean="0"/>
              <a:t>6/16/16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703414-D779-374C-B901-FD53EF153FA9}" type="slidenum">
              <a:rPr lang="en-US" smtClean="0"/>
              <a:t>‹#›</a:t>
            </a:fld>
            <a:endParaRPr lang="en-US"/>
          </a:p>
        </p:txBody>
      </p:sp>
    </p:spTree>
    <p:extLst>
      <p:ext uri="{BB962C8B-B14F-4D97-AF65-F5344CB8AC3E}">
        <p14:creationId xmlns:p14="http://schemas.microsoft.com/office/powerpoint/2010/main" val="4252238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3747AC-A222-B447-BD56-AABCAE1F3D7C}" type="datetimeFigureOut">
              <a:rPr lang="en-US" smtClean="0"/>
              <a:t>6/16/16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703414-D779-374C-B901-FD53EF153FA9}" type="slidenum">
              <a:rPr lang="en-US" smtClean="0"/>
              <a:t>‹#›</a:t>
            </a:fld>
            <a:endParaRPr lang="en-US"/>
          </a:p>
        </p:txBody>
      </p:sp>
    </p:spTree>
    <p:extLst>
      <p:ext uri="{BB962C8B-B14F-4D97-AF65-F5344CB8AC3E}">
        <p14:creationId xmlns:p14="http://schemas.microsoft.com/office/powerpoint/2010/main" val="1430876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3747AC-A222-B447-BD56-AABCAE1F3D7C}" type="datetimeFigureOut">
              <a:rPr lang="en-US" smtClean="0"/>
              <a:t>6/16/16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703414-D779-374C-B901-FD53EF153FA9}" type="slidenum">
              <a:rPr lang="en-US" smtClean="0"/>
              <a:t>‹#›</a:t>
            </a:fld>
            <a:endParaRPr lang="en-US"/>
          </a:p>
        </p:txBody>
      </p:sp>
    </p:spTree>
    <p:extLst>
      <p:ext uri="{BB962C8B-B14F-4D97-AF65-F5344CB8AC3E}">
        <p14:creationId xmlns:p14="http://schemas.microsoft.com/office/powerpoint/2010/main" val="3871052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3747AC-A222-B447-BD56-AABCAE1F3D7C}" type="datetimeFigureOut">
              <a:rPr lang="en-US" smtClean="0"/>
              <a:t>6/16/16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703414-D779-374C-B901-FD53EF153FA9}" type="slidenum">
              <a:rPr lang="en-US" smtClean="0"/>
              <a:t>‹#›</a:t>
            </a:fld>
            <a:endParaRPr lang="en-US"/>
          </a:p>
        </p:txBody>
      </p:sp>
    </p:spTree>
    <p:extLst>
      <p:ext uri="{BB962C8B-B14F-4D97-AF65-F5344CB8AC3E}">
        <p14:creationId xmlns:p14="http://schemas.microsoft.com/office/powerpoint/2010/main" val="716422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3747AC-A222-B447-BD56-AABCAE1F3D7C}" type="datetimeFigureOut">
              <a:rPr lang="en-US" smtClean="0"/>
              <a:t>6/16/16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703414-D779-374C-B901-FD53EF153FA9}" type="slidenum">
              <a:rPr lang="en-US" smtClean="0"/>
              <a:t>‹#›</a:t>
            </a:fld>
            <a:endParaRPr lang="en-US"/>
          </a:p>
        </p:txBody>
      </p:sp>
    </p:spTree>
    <p:extLst>
      <p:ext uri="{BB962C8B-B14F-4D97-AF65-F5344CB8AC3E}">
        <p14:creationId xmlns:p14="http://schemas.microsoft.com/office/powerpoint/2010/main" val="3211703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3747AC-A222-B447-BD56-AABCAE1F3D7C}" type="datetimeFigureOut">
              <a:rPr lang="en-US" smtClean="0"/>
              <a:t>6/16/16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703414-D779-374C-B901-FD53EF153FA9}" type="slidenum">
              <a:rPr lang="en-US" smtClean="0"/>
              <a:t>‹#›</a:t>
            </a:fld>
            <a:endParaRPr lang="en-US"/>
          </a:p>
        </p:txBody>
      </p:sp>
    </p:spTree>
    <p:extLst>
      <p:ext uri="{BB962C8B-B14F-4D97-AF65-F5344CB8AC3E}">
        <p14:creationId xmlns:p14="http://schemas.microsoft.com/office/powerpoint/2010/main" val="4288224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3747AC-A222-B447-BD56-AABCAE1F3D7C}" type="datetimeFigureOut">
              <a:rPr lang="en-US" smtClean="0"/>
              <a:t>6/16/16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703414-D779-374C-B901-FD53EF153FA9}" type="slidenum">
              <a:rPr lang="en-US" smtClean="0"/>
              <a:t>‹#›</a:t>
            </a:fld>
            <a:endParaRPr lang="en-US"/>
          </a:p>
        </p:txBody>
      </p:sp>
    </p:spTree>
    <p:extLst>
      <p:ext uri="{BB962C8B-B14F-4D97-AF65-F5344CB8AC3E}">
        <p14:creationId xmlns:p14="http://schemas.microsoft.com/office/powerpoint/2010/main" val="3093171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webarchive"/><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Underground Gas Storage Facilities (USF)</a:t>
            </a:r>
            <a:endParaRPr lang="en-US" dirty="0"/>
          </a:p>
        </p:txBody>
      </p:sp>
      <p:sp>
        <p:nvSpPr>
          <p:cNvPr id="3" name="Subtitle 2"/>
          <p:cNvSpPr>
            <a:spLocks noGrp="1"/>
          </p:cNvSpPr>
          <p:nvPr>
            <p:ph type="subTitle" idx="1"/>
          </p:nvPr>
        </p:nvSpPr>
        <p:spPr/>
        <p:txBody>
          <a:bodyPr>
            <a:normAutofit fontScale="92500" lnSpcReduction="20000"/>
          </a:bodyPr>
          <a:lstStyle/>
          <a:p>
            <a:r>
              <a:rPr lang="en-US" dirty="0" err="1" smtClean="0"/>
              <a:t>Aliso</a:t>
            </a:r>
            <a:r>
              <a:rPr lang="en-US" dirty="0" smtClean="0"/>
              <a:t> Canyon Disaster</a:t>
            </a:r>
          </a:p>
          <a:p>
            <a:endParaRPr lang="en-US" dirty="0"/>
          </a:p>
          <a:p>
            <a:r>
              <a:rPr lang="en-US" dirty="0" smtClean="0"/>
              <a:t>Jason Zeller: former Assistant </a:t>
            </a:r>
            <a:r>
              <a:rPr lang="en-US" smtClean="0"/>
              <a:t>Chief Counsel: </a:t>
            </a:r>
            <a:r>
              <a:rPr lang="en-US" dirty="0" smtClean="0"/>
              <a:t>California PUC.</a:t>
            </a:r>
          </a:p>
          <a:p>
            <a:endParaRPr lang="en-US" dirty="0"/>
          </a:p>
        </p:txBody>
      </p:sp>
    </p:spTree>
    <p:extLst>
      <p:ext uri="{BB962C8B-B14F-4D97-AF65-F5344CB8AC3E}">
        <p14:creationId xmlns:p14="http://schemas.microsoft.com/office/powerpoint/2010/main" val="239618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Aliso</a:t>
            </a:r>
            <a:r>
              <a:rPr lang="en-US" dirty="0" smtClean="0"/>
              <a:t> Canyon Well Site</a:t>
            </a:r>
            <a:endParaRPr lang="en-US" dirty="0"/>
          </a:p>
        </p:txBody>
      </p:sp>
      <p:pic>
        <p:nvPicPr>
          <p:cNvPr id="4" name="Content Placeholder 3" descr="la-1462387135-snap-photo.jpg"/>
          <p:cNvPicPr>
            <a:picLocks noGrp="1" noChangeAspect="1"/>
          </p:cNvPicPr>
          <p:nvPr>
            <p:ph idx="1"/>
          </p:nvPr>
        </p:nvPicPr>
        <p:blipFill>
          <a:blip r:embed="rId2">
            <a:extLst>
              <a:ext uri="{28A0092B-C50C-407E-A947-70E740481C1C}">
                <a14:useLocalDpi xmlns:a14="http://schemas.microsoft.com/office/drawing/2010/main" val="0"/>
              </a:ext>
            </a:extLst>
          </a:blip>
          <a:srcRect t="1129" b="1129"/>
          <a:stretch>
            <a:fillRect/>
          </a:stretch>
        </p:blipFill>
        <p:spPr/>
      </p:pic>
    </p:spTree>
    <p:extLst>
      <p:ext uri="{BB962C8B-B14F-4D97-AF65-F5344CB8AC3E}">
        <p14:creationId xmlns:p14="http://schemas.microsoft.com/office/powerpoint/2010/main" val="3195818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Meeting During The Leak</a:t>
            </a:r>
            <a:endParaRPr lang="en-US" dirty="0"/>
          </a:p>
        </p:txBody>
      </p:sp>
      <p:pic>
        <p:nvPicPr>
          <p:cNvPr id="4" name="Content Placeholder 3" descr="From useful to wasteful: How utility ratepayers have borne the brunt of failed projects - LA Times.webarchive"/>
          <p:cNvPicPr>
            <a:picLocks noGrp="1" noChangeAspect="1"/>
          </p:cNvPicPr>
          <p:nvPr>
            <p:ph idx="1"/>
          </p:nvPr>
        </p:nvPicPr>
        <p:blipFill>
          <a:blip r:embed="rId2">
            <a:extLst>
              <a:ext uri="{28A0092B-C50C-407E-A947-70E740481C1C}">
                <a14:useLocalDpi xmlns:a14="http://schemas.microsoft.com/office/drawing/2010/main" val="0"/>
              </a:ext>
            </a:extLst>
          </a:blip>
          <a:srcRect t="22502" b="22502"/>
          <a:stretch>
            <a:fillRect/>
          </a:stretch>
        </p:blipFill>
        <p:spPr/>
      </p:pic>
      <p:pic>
        <p:nvPicPr>
          <p:cNvPr id="3" name="Picture 2" descr="sempa1_r900x49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500" y="1104900"/>
            <a:ext cx="8255000" cy="4648200"/>
          </a:xfrm>
          <a:prstGeom prst="rect">
            <a:avLst/>
          </a:prstGeom>
        </p:spPr>
      </p:pic>
    </p:spTree>
    <p:extLst>
      <p:ext uri="{BB962C8B-B14F-4D97-AF65-F5344CB8AC3E}">
        <p14:creationId xmlns:p14="http://schemas.microsoft.com/office/powerpoint/2010/main" val="814848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Photos of Porter Ranch Neighborhood</a:t>
            </a:r>
            <a:endParaRPr lang="en-US" dirty="0"/>
          </a:p>
        </p:txBody>
      </p:sp>
      <p:sp>
        <p:nvSpPr>
          <p:cNvPr id="3" name="Content Placeholder 2"/>
          <p:cNvSpPr>
            <a:spLocks noGrp="1"/>
          </p:cNvSpPr>
          <p:nvPr>
            <p:ph idx="1"/>
          </p:nvPr>
        </p:nvSpPr>
        <p:spPr/>
        <p:txBody>
          <a:bodyPr/>
          <a:lstStyle/>
          <a:p>
            <a:endParaRPr lang="en-US" dirty="0"/>
          </a:p>
        </p:txBody>
      </p:sp>
      <p:pic>
        <p:nvPicPr>
          <p:cNvPr id="4" name="Picture 3" descr="postcard.43103157_st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1413"/>
            <a:ext cx="9144000" cy="5930900"/>
          </a:xfrm>
          <a:prstGeom prst="rect">
            <a:avLst/>
          </a:prstGeom>
        </p:spPr>
      </p:pic>
    </p:spTree>
    <p:extLst>
      <p:ext uri="{BB962C8B-B14F-4D97-AF65-F5344CB8AC3E}">
        <p14:creationId xmlns:p14="http://schemas.microsoft.com/office/powerpoint/2010/main" val="4293576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Aliso</a:t>
            </a:r>
            <a:r>
              <a:rPr lang="en-US" dirty="0" smtClean="0"/>
              <a:t> Canyon Gas Leak Timeline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Initial Discovery of Gas Leak: 10/23/15</a:t>
            </a:r>
          </a:p>
          <a:p>
            <a:r>
              <a:rPr lang="en-US" dirty="0" smtClean="0"/>
              <a:t>City of Los Angeles Files Claim Against </a:t>
            </a:r>
            <a:r>
              <a:rPr lang="en-US" dirty="0" err="1" smtClean="0"/>
              <a:t>SoCalGas</a:t>
            </a:r>
            <a:r>
              <a:rPr lang="en-US" dirty="0" smtClean="0"/>
              <a:t> 12/7/15 </a:t>
            </a:r>
          </a:p>
          <a:p>
            <a:r>
              <a:rPr lang="en-US" dirty="0" smtClean="0"/>
              <a:t>Governor Brown Declares State of Emergency: 1/6/16</a:t>
            </a:r>
          </a:p>
          <a:p>
            <a:r>
              <a:rPr lang="en-US" dirty="0" smtClean="0"/>
              <a:t>The South Coast Air Quality Management District Brings Claim Against </a:t>
            </a:r>
            <a:r>
              <a:rPr lang="en-US" dirty="0" err="1" smtClean="0"/>
              <a:t>SoCalGas</a:t>
            </a:r>
            <a:r>
              <a:rPr lang="en-US" dirty="0" smtClean="0"/>
              <a:t> alleging negligence in design, construction, operation and inspection of the USF—possible penalties $251,000 per day</a:t>
            </a:r>
          </a:p>
          <a:p>
            <a:r>
              <a:rPr lang="en-US" dirty="0" smtClean="0"/>
              <a:t>Relief well is completed and leak stops: 2/16/16</a:t>
            </a:r>
            <a:endParaRPr lang="en-US" dirty="0"/>
          </a:p>
        </p:txBody>
      </p:sp>
    </p:spTree>
    <p:extLst>
      <p:ext uri="{BB962C8B-B14F-4D97-AF65-F5344CB8AC3E}">
        <p14:creationId xmlns:p14="http://schemas.microsoft.com/office/powerpoint/2010/main" val="242872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Regulatory Response</a:t>
            </a:r>
            <a:endParaRPr lang="en-US" dirty="0"/>
          </a:p>
        </p:txBody>
      </p:sp>
      <p:sp>
        <p:nvSpPr>
          <p:cNvPr id="3" name="Content Placeholder 2"/>
          <p:cNvSpPr>
            <a:spLocks noGrp="1"/>
          </p:cNvSpPr>
          <p:nvPr>
            <p:ph idx="1"/>
          </p:nvPr>
        </p:nvSpPr>
        <p:spPr/>
        <p:txBody>
          <a:bodyPr>
            <a:normAutofit/>
          </a:bodyPr>
          <a:lstStyle/>
          <a:p>
            <a:r>
              <a:rPr lang="en-US" dirty="0" smtClean="0"/>
              <a:t>California Department of Conservation, Division of Oil, Gas and Geothermal Resources (DOGGR) pursuant to the Governor’s Executive Order has initiated a new testing regime for all 114 active wells in the </a:t>
            </a:r>
            <a:r>
              <a:rPr lang="en-US" dirty="0" err="1" smtClean="0"/>
              <a:t>Aliso</a:t>
            </a:r>
            <a:r>
              <a:rPr lang="en-US" dirty="0" smtClean="0"/>
              <a:t> Canyon Field that must be passed before the field can resume operations including daily testing, use of leak detection technologies and numerous other requirements.</a:t>
            </a:r>
          </a:p>
          <a:p>
            <a:pPr marL="0" indent="0">
              <a:buNone/>
            </a:pPr>
            <a:endParaRPr lang="en-US" dirty="0"/>
          </a:p>
        </p:txBody>
      </p:sp>
    </p:spTree>
    <p:extLst>
      <p:ext uri="{BB962C8B-B14F-4D97-AF65-F5344CB8AC3E}">
        <p14:creationId xmlns:p14="http://schemas.microsoft.com/office/powerpoint/2010/main" val="1510040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California Public Utilities Commission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Relevant Statutes: Cal. Pub. Util. Code 451: “…Every public utility shall furnish and maintain such adequate, efficient, just and reasonable service equipment and facilities…</a:t>
            </a:r>
            <a:r>
              <a:rPr lang="en-US" i="1" dirty="0" smtClean="0"/>
              <a:t>as are necessary to promote the safety, health, comfort, and convenience of its patrons, employees and the public.”</a:t>
            </a:r>
          </a:p>
          <a:p>
            <a:r>
              <a:rPr lang="en-US" dirty="0" smtClean="0"/>
              <a:t>Section 315 “The Commission shall investigate the cause of all accidents …resulting in the loss of life or injury to person or property and requiring in the judgment of the Commission, investigation of it…</a:t>
            </a:r>
            <a:endParaRPr lang="en-US" dirty="0"/>
          </a:p>
        </p:txBody>
      </p:sp>
    </p:spTree>
    <p:extLst>
      <p:ext uri="{BB962C8B-B14F-4D97-AF65-F5344CB8AC3E}">
        <p14:creationId xmlns:p14="http://schemas.microsoft.com/office/powerpoint/2010/main" val="2015970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Pub. Util. Code Provisions</a:t>
            </a:r>
            <a:endParaRPr lang="en-US" dirty="0"/>
          </a:p>
        </p:txBody>
      </p:sp>
      <p:sp>
        <p:nvSpPr>
          <p:cNvPr id="3" name="Content Placeholder 2"/>
          <p:cNvSpPr>
            <a:spLocks noGrp="1"/>
          </p:cNvSpPr>
          <p:nvPr>
            <p:ph idx="1"/>
          </p:nvPr>
        </p:nvSpPr>
        <p:spPr/>
        <p:txBody>
          <a:bodyPr>
            <a:normAutofit lnSpcReduction="10000"/>
          </a:bodyPr>
          <a:lstStyle/>
          <a:p>
            <a:r>
              <a:rPr lang="en-US" dirty="0" smtClean="0"/>
              <a:t>Section 2107: “Any public utility that violates or fails to comply with an part or provision…of any order, decision, decree, rule, regulation, direction, demand or requirement of the commission is subject to a penalty…</a:t>
            </a:r>
            <a:r>
              <a:rPr lang="en-US" i="1" dirty="0" smtClean="0"/>
              <a:t>of not less than $500, nor more than $50,000 for each offense.</a:t>
            </a:r>
          </a:p>
          <a:p>
            <a:r>
              <a:rPr lang="en-US" dirty="0" smtClean="0"/>
              <a:t>[Note penalties are levied on a per day basis, i.e., up to $50,000 per day per violation].</a:t>
            </a:r>
            <a:endParaRPr lang="en-US" dirty="0"/>
          </a:p>
        </p:txBody>
      </p:sp>
    </p:spTree>
    <p:extLst>
      <p:ext uri="{BB962C8B-B14F-4D97-AF65-F5344CB8AC3E}">
        <p14:creationId xmlns:p14="http://schemas.microsoft.com/office/powerpoint/2010/main" val="4250610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Volume of Gas Leak</a:t>
            </a:r>
            <a:endParaRPr lang="en-US" dirty="0"/>
          </a:p>
        </p:txBody>
      </p:sp>
      <p:sp>
        <p:nvSpPr>
          <p:cNvPr id="3" name="Content Placeholder 2"/>
          <p:cNvSpPr>
            <a:spLocks noGrp="1"/>
          </p:cNvSpPr>
          <p:nvPr>
            <p:ph idx="1"/>
          </p:nvPr>
        </p:nvSpPr>
        <p:spPr/>
        <p:txBody>
          <a:bodyPr>
            <a:normAutofit fontScale="92500"/>
          </a:bodyPr>
          <a:lstStyle/>
          <a:p>
            <a:r>
              <a:rPr lang="en-US" dirty="0" smtClean="0"/>
              <a:t>Estimated 97,000 tons of gas was released during the leak. Equivalent to 8,148,000 tons of CO2</a:t>
            </a:r>
          </a:p>
          <a:p>
            <a:r>
              <a:rPr lang="en-US" dirty="0" smtClean="0"/>
              <a:t>This is the largest leak from a single source in U.S. history.</a:t>
            </a:r>
          </a:p>
          <a:p>
            <a:r>
              <a:rPr lang="en-US" dirty="0" smtClean="0"/>
              <a:t>The gas released was primarily methane which is 84 times as potent a greenhouse gas as carbon dioxide.</a:t>
            </a:r>
          </a:p>
          <a:p>
            <a:r>
              <a:rPr lang="en-US" dirty="0" smtClean="0"/>
              <a:t>Governor Brown has said </a:t>
            </a:r>
            <a:r>
              <a:rPr lang="en-US" dirty="0" err="1" smtClean="0"/>
              <a:t>SoCalGas</a:t>
            </a:r>
            <a:r>
              <a:rPr lang="en-US" dirty="0" smtClean="0"/>
              <a:t> will be required to mitigate the effects of the leak.</a:t>
            </a:r>
            <a:endParaRPr lang="en-US" dirty="0"/>
          </a:p>
        </p:txBody>
      </p:sp>
    </p:spTree>
    <p:extLst>
      <p:ext uri="{BB962C8B-B14F-4D97-AF65-F5344CB8AC3E}">
        <p14:creationId xmlns:p14="http://schemas.microsoft.com/office/powerpoint/2010/main" val="3253572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Litigation Exposure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Los Angeles County’s District Attorney has filed a misdemeanor criminal complaint against </a:t>
            </a:r>
            <a:r>
              <a:rPr lang="en-US" dirty="0" err="1" smtClean="0"/>
              <a:t>SoCalGas</a:t>
            </a:r>
            <a:r>
              <a:rPr lang="en-US" dirty="0" smtClean="0"/>
              <a:t>. </a:t>
            </a:r>
            <a:endParaRPr lang="en-US" dirty="0"/>
          </a:p>
          <a:p>
            <a:r>
              <a:rPr lang="en-US" dirty="0" smtClean="0"/>
              <a:t>Several Class Action Claims Have Been Filed Against </a:t>
            </a:r>
            <a:r>
              <a:rPr lang="en-US" dirty="0" err="1" smtClean="0"/>
              <a:t>SoCalGas</a:t>
            </a:r>
            <a:r>
              <a:rPr lang="en-US" dirty="0" smtClean="0"/>
              <a:t>-- estimated possible liability is over $1 billion. Among the claims are requests for business interruption (lost profits).</a:t>
            </a:r>
          </a:p>
          <a:p>
            <a:r>
              <a:rPr lang="en-US" dirty="0" smtClean="0"/>
              <a:t>One wrongful death claim has been brought.</a:t>
            </a:r>
          </a:p>
          <a:p>
            <a:r>
              <a:rPr lang="en-US" dirty="0" smtClean="0"/>
              <a:t>Attorney General Kamala Harris has filed a claim on behalf of the state.</a:t>
            </a:r>
          </a:p>
          <a:p>
            <a:r>
              <a:rPr lang="en-US" dirty="0" smtClean="0"/>
              <a:t>The California Commission has not opened an investigation into the </a:t>
            </a:r>
            <a:r>
              <a:rPr lang="en-US" dirty="0" err="1" smtClean="0"/>
              <a:t>Aliso</a:t>
            </a:r>
            <a:r>
              <a:rPr lang="en-US" dirty="0" smtClean="0"/>
              <a:t> Canyon leak yet but it has required </a:t>
            </a:r>
            <a:r>
              <a:rPr lang="en-US" dirty="0" err="1" smtClean="0"/>
              <a:t>SoCalGas</a:t>
            </a:r>
            <a:r>
              <a:rPr lang="en-US" dirty="0" smtClean="0"/>
              <a:t> to separately track </a:t>
            </a:r>
            <a:r>
              <a:rPr lang="en-US" dirty="0" err="1" smtClean="0"/>
              <a:t>Aliso</a:t>
            </a:r>
            <a:r>
              <a:rPr lang="en-US" dirty="0" smtClean="0"/>
              <a:t> related costs.  Information about the Commission’s activities can be found at </a:t>
            </a:r>
            <a:r>
              <a:rPr lang="en-US" dirty="0" err="1" smtClean="0"/>
              <a:t>www.cpuc.ca.gov</a:t>
            </a:r>
            <a:r>
              <a:rPr lang="en-US" dirty="0" smtClean="0"/>
              <a:t>/</a:t>
            </a:r>
            <a:r>
              <a:rPr lang="en-US" dirty="0" err="1" smtClean="0"/>
              <a:t>Aliso</a:t>
            </a:r>
            <a:r>
              <a:rPr lang="en-US" dirty="0" smtClean="0"/>
              <a:t>.</a:t>
            </a:r>
          </a:p>
          <a:p>
            <a:endParaRPr lang="en-US" dirty="0"/>
          </a:p>
        </p:txBody>
      </p:sp>
    </p:spTree>
    <p:extLst>
      <p:ext uri="{BB962C8B-B14F-4D97-AF65-F5344CB8AC3E}">
        <p14:creationId xmlns:p14="http://schemas.microsoft.com/office/powerpoint/2010/main" val="3117734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Pipes Act of 2016</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Passed Congress June 14, 2016</a:t>
            </a:r>
          </a:p>
          <a:p>
            <a:r>
              <a:rPr lang="en-US" dirty="0" smtClean="0"/>
              <a:t>Expands Authority of the Pipeline and Hazardous Materials Safety Administration (PMSA)</a:t>
            </a:r>
          </a:p>
          <a:p>
            <a:r>
              <a:rPr lang="en-US" dirty="0" smtClean="0"/>
              <a:t>PMSA is Granted Authority to Issue Minimum Safety Standards for USFs</a:t>
            </a:r>
          </a:p>
          <a:p>
            <a:r>
              <a:rPr lang="en-US" dirty="0" smtClean="0"/>
              <a:t>Creates a Task Force to Investigate </a:t>
            </a:r>
            <a:r>
              <a:rPr lang="en-US" dirty="0" err="1" smtClean="0"/>
              <a:t>Aliso</a:t>
            </a:r>
            <a:r>
              <a:rPr lang="en-US" dirty="0" smtClean="0"/>
              <a:t> Canyon Blowout</a:t>
            </a:r>
          </a:p>
          <a:p>
            <a:r>
              <a:rPr lang="en-US" dirty="0" smtClean="0"/>
              <a:t>HR 4937</a:t>
            </a:r>
            <a:endParaRPr lang="en-US" dirty="0"/>
          </a:p>
          <a:p>
            <a:r>
              <a:rPr lang="en-US" dirty="0" smtClean="0"/>
              <a:t>Gives PMSA to Issue Emergency Orders </a:t>
            </a:r>
            <a:r>
              <a:rPr lang="en-US" smtClean="0"/>
              <a:t>After Accidents</a:t>
            </a:r>
            <a:endParaRPr lang="en-US" dirty="0"/>
          </a:p>
        </p:txBody>
      </p:sp>
    </p:spTree>
    <p:extLst>
      <p:ext uri="{BB962C8B-B14F-4D97-AF65-F5344CB8AC3E}">
        <p14:creationId xmlns:p14="http://schemas.microsoft.com/office/powerpoint/2010/main" val="1574227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National Profile of Natural Gas Underground Storage Facilities</a:t>
            </a:r>
            <a:endParaRPr lang="en-US" dirty="0"/>
          </a:p>
        </p:txBody>
      </p:sp>
      <p:sp>
        <p:nvSpPr>
          <p:cNvPr id="3" name="Content Placeholder 2"/>
          <p:cNvSpPr>
            <a:spLocks noGrp="1"/>
          </p:cNvSpPr>
          <p:nvPr>
            <p:ph idx="1"/>
          </p:nvPr>
        </p:nvSpPr>
        <p:spPr/>
        <p:txBody>
          <a:bodyPr/>
          <a:lstStyle/>
          <a:p>
            <a:pPr marL="0" indent="0">
              <a:buNone/>
            </a:pPr>
            <a:r>
              <a:rPr lang="en-US" dirty="0" smtClean="0"/>
              <a:t>The Continental United States Has 400 USF</a:t>
            </a:r>
          </a:p>
          <a:p>
            <a:pPr marL="0" indent="0">
              <a:buNone/>
            </a:pPr>
            <a:r>
              <a:rPr lang="en-US" dirty="0" smtClean="0"/>
              <a:t>These Facilities Are Both Owned by the Local Distribution Utility (LDC) or By a Third Party</a:t>
            </a:r>
          </a:p>
          <a:p>
            <a:pPr marL="0" indent="0">
              <a:buNone/>
            </a:pPr>
            <a:endParaRPr lang="en-US" dirty="0" smtClean="0"/>
          </a:p>
          <a:p>
            <a:pPr marL="0" indent="0">
              <a:buNone/>
            </a:pPr>
            <a:r>
              <a:rPr lang="en-US" dirty="0" smtClean="0"/>
              <a:t>Natural Gas Moves Through High Pressure Pipelines at 14 MPH – and Between 20-30 MPH From USFs to LDCs Systems</a:t>
            </a:r>
          </a:p>
          <a:p>
            <a:pPr marL="0" indent="0">
              <a:buNone/>
            </a:pPr>
            <a:endParaRPr lang="en-US" dirty="0"/>
          </a:p>
        </p:txBody>
      </p:sp>
    </p:spTree>
    <p:extLst>
      <p:ext uri="{BB962C8B-B14F-4D97-AF65-F5344CB8AC3E}">
        <p14:creationId xmlns:p14="http://schemas.microsoft.com/office/powerpoint/2010/main" val="4249078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 USFs</a:t>
            </a:r>
            <a:endParaRPr lang="en-US" dirty="0"/>
          </a:p>
        </p:txBody>
      </p:sp>
      <p:pic>
        <p:nvPicPr>
          <p:cNvPr id="6" name="Content Placeholder 5" descr="image006.gif"/>
          <p:cNvPicPr>
            <a:picLocks noGrp="1" noChangeAspect="1"/>
          </p:cNvPicPr>
          <p:nvPr>
            <p:ph idx="1"/>
          </p:nvPr>
        </p:nvPicPr>
        <p:blipFill>
          <a:blip r:embed="rId2">
            <a:extLst>
              <a:ext uri="{28A0092B-C50C-407E-A947-70E740481C1C}">
                <a14:useLocalDpi xmlns:a14="http://schemas.microsoft.com/office/drawing/2010/main" val="0"/>
              </a:ext>
            </a:extLst>
          </a:blip>
          <a:srcRect t="4297" b="4297"/>
          <a:stretch>
            <a:fillRect/>
          </a:stretch>
        </p:blipFill>
        <p:spPr/>
      </p:pic>
    </p:spTree>
    <p:extLst>
      <p:ext uri="{BB962C8B-B14F-4D97-AF65-F5344CB8AC3E}">
        <p14:creationId xmlns:p14="http://schemas.microsoft.com/office/powerpoint/2010/main" val="2436041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 of USFs</a:t>
            </a:r>
            <a:endParaRPr lang="en-US" dirty="0"/>
          </a:p>
        </p:txBody>
      </p:sp>
      <p:sp>
        <p:nvSpPr>
          <p:cNvPr id="3" name="Content Placeholder 2"/>
          <p:cNvSpPr>
            <a:spLocks noGrp="1"/>
          </p:cNvSpPr>
          <p:nvPr>
            <p:ph idx="1"/>
          </p:nvPr>
        </p:nvSpPr>
        <p:spPr/>
        <p:txBody>
          <a:bodyPr>
            <a:normAutofit lnSpcReduction="10000"/>
          </a:bodyPr>
          <a:lstStyle/>
          <a:p>
            <a:r>
              <a:rPr lang="en-US" dirty="0" smtClean="0"/>
              <a:t>In many states USFs are not regulated by the PUCs/PSCs</a:t>
            </a:r>
          </a:p>
          <a:p>
            <a:r>
              <a:rPr lang="en-US" dirty="0" smtClean="0"/>
              <a:t>Pressure and Safety Regulation is Typically Done by States</a:t>
            </a:r>
          </a:p>
          <a:p>
            <a:r>
              <a:rPr lang="en-US" dirty="0" smtClean="0"/>
              <a:t>USFs Are Useful for Balancing the System and Allowing LDCs to Accommodate Changes in the Weather</a:t>
            </a:r>
          </a:p>
          <a:p>
            <a:r>
              <a:rPr lang="en-US" dirty="0" smtClean="0"/>
              <a:t>Some States such as Most of New England and South Dakota Do not Rely on USFs.</a:t>
            </a:r>
            <a:endParaRPr lang="en-US" dirty="0"/>
          </a:p>
        </p:txBody>
      </p:sp>
    </p:spTree>
    <p:extLst>
      <p:ext uri="{BB962C8B-B14F-4D97-AF65-F5344CB8AC3E}">
        <p14:creationId xmlns:p14="http://schemas.microsoft.com/office/powerpoint/2010/main" val="2440687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Geology is Important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USFs Need the Appropriate Underground Geology to Operate Properly</a:t>
            </a:r>
          </a:p>
          <a:p>
            <a:r>
              <a:rPr lang="en-US" dirty="0" smtClean="0"/>
              <a:t>Many USFs Are Located in Depleted Oil and Gas Fields</a:t>
            </a:r>
          </a:p>
          <a:p>
            <a:r>
              <a:rPr lang="en-US" dirty="0" smtClean="0"/>
              <a:t>Drilling Techniques From the late 19</a:t>
            </a:r>
            <a:r>
              <a:rPr lang="en-US" baseline="30000" dirty="0" smtClean="0"/>
              <a:t>th</a:t>
            </a:r>
            <a:r>
              <a:rPr lang="en-US" dirty="0" smtClean="0"/>
              <a:t> and early 20</a:t>
            </a:r>
            <a:r>
              <a:rPr lang="en-US" baseline="30000" dirty="0" smtClean="0"/>
              <a:t>th</a:t>
            </a:r>
            <a:r>
              <a:rPr lang="en-US" dirty="0" smtClean="0"/>
              <a:t> Centuries Were Not as Advanced as Today</a:t>
            </a:r>
          </a:p>
          <a:p>
            <a:r>
              <a:rPr lang="en-US" dirty="0" smtClean="0"/>
              <a:t>Many Former Oil/Gas Fields are Between 70 – 100 Years Old </a:t>
            </a:r>
          </a:p>
          <a:p>
            <a:r>
              <a:rPr lang="en-US" dirty="0" smtClean="0"/>
              <a:t>As USFs Age Leaks Become More Common and Maintenance Requirements Increase</a:t>
            </a:r>
            <a:endParaRPr lang="en-US" dirty="0"/>
          </a:p>
        </p:txBody>
      </p:sp>
    </p:spTree>
    <p:extLst>
      <p:ext uri="{BB962C8B-B14F-4D97-AF65-F5344CB8AC3E}">
        <p14:creationId xmlns:p14="http://schemas.microsoft.com/office/powerpoint/2010/main" val="3145291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 and Intrastate Gas Pipelines &amp; USFs</a:t>
            </a:r>
            <a:endParaRPr lang="en-US" dirty="0"/>
          </a:p>
        </p:txBody>
      </p:sp>
      <p:pic>
        <p:nvPicPr>
          <p:cNvPr id="4" name="Content Placeholder 3" descr="Pipelines-and-storage-facility.png"/>
          <p:cNvPicPr>
            <a:picLocks noGrp="1" noChangeAspect="1"/>
          </p:cNvPicPr>
          <p:nvPr>
            <p:ph idx="1"/>
          </p:nvPr>
        </p:nvPicPr>
        <p:blipFill>
          <a:blip r:embed="rId2">
            <a:extLst>
              <a:ext uri="{28A0092B-C50C-407E-A947-70E740481C1C}">
                <a14:useLocalDpi xmlns:a14="http://schemas.microsoft.com/office/drawing/2010/main" val="0"/>
              </a:ext>
            </a:extLst>
          </a:blip>
          <a:srcRect l="-7304" r="-7304"/>
          <a:stretch>
            <a:fillRect/>
          </a:stretch>
        </p:blipFill>
        <p:spPr>
          <a:prstGeom prst="rect">
            <a:avLst/>
          </a:prstGeom>
        </p:spPr>
      </p:pic>
    </p:spTree>
    <p:extLst>
      <p:ext uri="{BB962C8B-B14F-4D97-AF65-F5344CB8AC3E}">
        <p14:creationId xmlns:p14="http://schemas.microsoft.com/office/powerpoint/2010/main" val="1693508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9538"/>
            <a:ext cx="8229600" cy="1143000"/>
          </a:xfrm>
        </p:spPr>
        <p:txBody>
          <a:bodyPr/>
          <a:lstStyle/>
          <a:p>
            <a:r>
              <a:rPr lang="en-US" dirty="0" smtClean="0"/>
              <a:t>Types of USFs</a:t>
            </a:r>
            <a:endParaRPr lang="en-US" dirty="0"/>
          </a:p>
        </p:txBody>
      </p:sp>
      <p:pic>
        <p:nvPicPr>
          <p:cNvPr id="4" name="Content Placeholder 3" descr="fig1undergroundstorage.png"/>
          <p:cNvPicPr>
            <a:picLocks noGrp="1" noChangeAspect="1"/>
          </p:cNvPicPr>
          <p:nvPr>
            <p:ph idx="1"/>
          </p:nvPr>
        </p:nvPicPr>
        <p:blipFill>
          <a:blip r:embed="rId2">
            <a:extLst>
              <a:ext uri="{28A0092B-C50C-407E-A947-70E740481C1C}">
                <a14:useLocalDpi xmlns:a14="http://schemas.microsoft.com/office/drawing/2010/main" val="0"/>
              </a:ext>
            </a:extLst>
          </a:blip>
          <a:srcRect t="20523" b="20523"/>
          <a:stretch>
            <a:fillRect/>
          </a:stretch>
        </p:blipFill>
        <p:spPr/>
      </p:pic>
    </p:spTree>
    <p:extLst>
      <p:ext uri="{BB962C8B-B14F-4D97-AF65-F5344CB8AC3E}">
        <p14:creationId xmlns:p14="http://schemas.microsoft.com/office/powerpoint/2010/main" val="2518380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Aliso</a:t>
            </a:r>
            <a:r>
              <a:rPr lang="en-US" dirty="0" smtClean="0"/>
              <a:t> Canyon Disaster</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Leak Discovered October 23</a:t>
            </a:r>
            <a:r>
              <a:rPr lang="en-US" baseline="30000" dirty="0" smtClean="0"/>
              <a:t>rd,</a:t>
            </a:r>
            <a:r>
              <a:rPr lang="en-US" dirty="0" smtClean="0"/>
              <a:t> 2015 </a:t>
            </a:r>
            <a:r>
              <a:rPr lang="en-US" smtClean="0"/>
              <a:t>Capped February </a:t>
            </a:r>
            <a:endParaRPr lang="en-US" dirty="0" smtClean="0"/>
          </a:p>
          <a:p>
            <a:pPr marL="0" indent="0">
              <a:buNone/>
            </a:pPr>
            <a:r>
              <a:rPr lang="en-US" dirty="0" err="1" smtClean="0"/>
              <a:t>SoCalGas</a:t>
            </a:r>
            <a:r>
              <a:rPr lang="en-US" dirty="0" smtClean="0"/>
              <a:t> Reported the Leak October 26</a:t>
            </a:r>
            <a:r>
              <a:rPr lang="en-US" baseline="30000" dirty="0" smtClean="0"/>
              <a:t>th, 2015</a:t>
            </a:r>
            <a:endParaRPr lang="en-US" dirty="0" smtClean="0"/>
          </a:p>
          <a:p>
            <a:pPr marL="0" indent="0">
              <a:buNone/>
            </a:pPr>
            <a:r>
              <a:rPr lang="en-US" dirty="0" smtClean="0"/>
              <a:t>The Cause of the Leak is Under Investigation but it Appears to be Due to the Failure of the Casing on One of the Wells on the Site</a:t>
            </a:r>
          </a:p>
          <a:p>
            <a:pPr marL="0" indent="0">
              <a:buNone/>
            </a:pPr>
            <a:r>
              <a:rPr lang="en-US" dirty="0" smtClean="0"/>
              <a:t>Approximately 6,000 People Were Re-located as a Result of the Leak</a:t>
            </a:r>
          </a:p>
          <a:p>
            <a:pPr marL="0" indent="0">
              <a:buNone/>
            </a:pPr>
            <a:r>
              <a:rPr lang="en-US" dirty="0" smtClean="0"/>
              <a:t>Local Residents want </a:t>
            </a:r>
            <a:r>
              <a:rPr lang="en-US" dirty="0" err="1" smtClean="0"/>
              <a:t>Aliso</a:t>
            </a:r>
            <a:r>
              <a:rPr lang="en-US" dirty="0" smtClean="0"/>
              <a:t> Canyon Shut Down Permanently</a:t>
            </a:r>
          </a:p>
          <a:p>
            <a:pPr marL="0" indent="0">
              <a:buNone/>
            </a:pPr>
            <a:r>
              <a:rPr lang="en-US" dirty="0" err="1" smtClean="0"/>
              <a:t>SoCalGas</a:t>
            </a:r>
            <a:r>
              <a:rPr lang="en-US" dirty="0" smtClean="0"/>
              <a:t> Has Had a Request Pending with the California PUC for $200 million in Upgrades at the Field since 2014.</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599744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Mercaptans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Natural Gas is odorless.</a:t>
            </a:r>
          </a:p>
          <a:p>
            <a:r>
              <a:rPr lang="en-US" dirty="0" err="1" smtClean="0"/>
              <a:t>Mercaptans</a:t>
            </a:r>
            <a:r>
              <a:rPr lang="en-US" dirty="0" smtClean="0"/>
              <a:t> are added to Natural Gas so that Leaks can be Readily Detected.</a:t>
            </a:r>
          </a:p>
          <a:p>
            <a:r>
              <a:rPr lang="en-US" dirty="0" err="1" smtClean="0"/>
              <a:t>SoCalGas</a:t>
            </a:r>
            <a:r>
              <a:rPr lang="en-US" dirty="0" smtClean="0"/>
              <a:t> uses a </a:t>
            </a:r>
            <a:r>
              <a:rPr lang="en-US" dirty="0" err="1" smtClean="0"/>
              <a:t>Mercaptan</a:t>
            </a:r>
            <a:r>
              <a:rPr lang="en-US" dirty="0" smtClean="0"/>
              <a:t> called </a:t>
            </a:r>
            <a:r>
              <a:rPr lang="en-US" dirty="0" err="1" smtClean="0"/>
              <a:t>Scentinel</a:t>
            </a:r>
            <a:r>
              <a:rPr lang="en-US" dirty="0" smtClean="0"/>
              <a:t> (trademark) T-50 that Contains two Ingredient: </a:t>
            </a:r>
            <a:r>
              <a:rPr lang="en-US" dirty="0" err="1" smtClean="0"/>
              <a:t>tetrahydrothiophene</a:t>
            </a:r>
            <a:r>
              <a:rPr lang="en-US" dirty="0" smtClean="0"/>
              <a:t> (THT) and t-butyl </a:t>
            </a:r>
            <a:r>
              <a:rPr lang="en-US" dirty="0" err="1" smtClean="0"/>
              <a:t>mercaptans</a:t>
            </a:r>
            <a:r>
              <a:rPr lang="en-US" dirty="0" smtClean="0"/>
              <a:t>.</a:t>
            </a:r>
          </a:p>
          <a:p>
            <a:r>
              <a:rPr lang="en-US" dirty="0" smtClean="0"/>
              <a:t>Traces of butane and ethane have been found in homes in Porter Ranch near the site of the leak.</a:t>
            </a:r>
          </a:p>
          <a:p>
            <a:r>
              <a:rPr lang="en-US" dirty="0" err="1" smtClean="0"/>
              <a:t>Mercapatans</a:t>
            </a:r>
            <a:r>
              <a:rPr lang="en-US" dirty="0" smtClean="0"/>
              <a:t> may cause eye, nose, and throat irritation and may cause stomach discomfort, dizziness, nausea and headaches.  Generally these adverse health effects will disappear once the individual is no longer exposed.</a:t>
            </a:r>
          </a:p>
          <a:p>
            <a:r>
              <a:rPr lang="en-US" dirty="0" smtClean="0"/>
              <a:t>Source: Los Angeles County Dept. of Health</a:t>
            </a:r>
          </a:p>
        </p:txBody>
      </p:sp>
    </p:spTree>
    <p:extLst>
      <p:ext uri="{BB962C8B-B14F-4D97-AF65-F5344CB8AC3E}">
        <p14:creationId xmlns:p14="http://schemas.microsoft.com/office/powerpoint/2010/main" val="38909520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1531</TotalTime>
  <Words>999</Words>
  <Application>Microsoft Macintosh PowerPoint</Application>
  <PresentationFormat>On-screen Show (4:3)</PresentationFormat>
  <Paragraphs>72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Underground Gas Storage Facilities (USF)</vt:lpstr>
      <vt:lpstr>National Profile of Natural Gas Underground Storage Facilities</vt:lpstr>
      <vt:lpstr>American USFs</vt:lpstr>
      <vt:lpstr>Regulation of USFs</vt:lpstr>
      <vt:lpstr>Geology is Important</vt:lpstr>
      <vt:lpstr>Inter and Intrastate Gas Pipelines &amp; USFs</vt:lpstr>
      <vt:lpstr>Types of USFs</vt:lpstr>
      <vt:lpstr>Aliso Canyon Disaster</vt:lpstr>
      <vt:lpstr>Mercaptans</vt:lpstr>
      <vt:lpstr>Aliso Canyon Well Site</vt:lpstr>
      <vt:lpstr>Public Meeting During The Leak</vt:lpstr>
      <vt:lpstr>Photos of Porter Ranch Neighborhood</vt:lpstr>
      <vt:lpstr>Aliso Canyon Gas Leak Timeline</vt:lpstr>
      <vt:lpstr>Regulatory Response</vt:lpstr>
      <vt:lpstr>California Public Utilities Commission</vt:lpstr>
      <vt:lpstr>Other Pub. Util. Code Provisions</vt:lpstr>
      <vt:lpstr>Volume of Gas Leak</vt:lpstr>
      <vt:lpstr>Litigation Exposure</vt:lpstr>
      <vt:lpstr>The Pipes Act of 2016</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Underground Gas Storage Facilities</dc:title>
  <dc:creator>Jason Zeller</dc:creator>
  <cp:lastModifiedBy>Jason Zeller</cp:lastModifiedBy>
  <cp:revision>29</cp:revision>
  <dcterms:created xsi:type="dcterms:W3CDTF">2016-06-01T21:05:20Z</dcterms:created>
  <dcterms:modified xsi:type="dcterms:W3CDTF">2016-06-16T18:58:05Z</dcterms:modified>
</cp:coreProperties>
</file>