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612" r:id="rId5"/>
    <p:sldId id="613" r:id="rId6"/>
    <p:sldId id="653" r:id="rId7"/>
    <p:sldId id="507" r:id="rId8"/>
    <p:sldId id="506" r:id="rId9"/>
    <p:sldId id="645" r:id="rId10"/>
    <p:sldId id="505" r:id="rId11"/>
    <p:sldId id="601" r:id="rId12"/>
    <p:sldId id="642" r:id="rId13"/>
    <p:sldId id="534" r:id="rId14"/>
    <p:sldId id="533" r:id="rId15"/>
    <p:sldId id="512" r:id="rId16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D8F0"/>
    <a:srgbClr val="28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>
      <p:cViewPr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1812"/>
    </p:cViewPr>
  </p:sorterViewPr>
  <p:notesViewPr>
    <p:cSldViewPr>
      <p:cViewPr varScale="1">
        <p:scale>
          <a:sx n="87" d="100"/>
          <a:sy n="87" d="100"/>
        </p:scale>
        <p:origin x="-1950" y="-7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/>
          <a:lstStyle>
            <a:lvl1pPr algn="r">
              <a:defRPr sz="1200"/>
            </a:lvl1pPr>
          </a:lstStyle>
          <a:p>
            <a:fld id="{CD59EA13-1E9C-4809-A7F7-95E5CE9E937E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 anchor="b"/>
          <a:lstStyle>
            <a:lvl1pPr algn="r">
              <a:defRPr sz="1200"/>
            </a:lvl1pPr>
          </a:lstStyle>
          <a:p>
            <a:fld id="{166BE9A5-7E15-4FBF-BBF6-9E9C2F1A33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0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/>
          <a:lstStyle>
            <a:lvl1pPr algn="r">
              <a:defRPr sz="1200"/>
            </a:lvl1pPr>
          </a:lstStyle>
          <a:p>
            <a:fld id="{1D9CC066-0D45-4D47-A9E4-2681468BA966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6" tIns="46443" rIns="92886" bIns="464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6" tIns="46443" rIns="92886" bIns="464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4" cy="463550"/>
          </a:xfrm>
          <a:prstGeom prst="rect">
            <a:avLst/>
          </a:prstGeom>
        </p:spPr>
        <p:txBody>
          <a:bodyPr vert="horz" lIns="92886" tIns="46443" rIns="92886" bIns="46443" rtlCol="0" anchor="b"/>
          <a:lstStyle>
            <a:lvl1pPr algn="r">
              <a:defRPr sz="1200"/>
            </a:lvl1pPr>
          </a:lstStyle>
          <a:p>
            <a:fld id="{A5A8164D-0405-4296-B7ED-696B020439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MSA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hur.buff\Pictures\PHMSA 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1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8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14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6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5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9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2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8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7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6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2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6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0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5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2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0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14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4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18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11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81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89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0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8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7FE1-48F5-414B-8BB2-049F68E6EE3D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80F0-8FAB-4757-AE91-2BAFF7D6A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4C13-922C-49E7-8CB6-916F5FA2EE88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E444-C7BE-4F1D-8740-56F1E8812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B787-C571-4249-B214-934A7E8C50C2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D10D-96B9-4FD3-B320-1D586A1E8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l811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buff@dot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457200" y="1600200"/>
            <a:ext cx="9982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latin typeface="Arial" pitchFamily="34" charset="0"/>
              </a:rPr>
              <a:t/>
            </a:r>
            <a:br>
              <a:rPr lang="en-US" sz="2800" i="1" dirty="0" smtClean="0">
                <a:latin typeface="Arial" pitchFamily="34" charset="0"/>
              </a:rPr>
            </a:br>
            <a:r>
              <a:rPr lang="en-US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Pipeline Safety Updates </a:t>
            </a:r>
          </a:p>
          <a:p>
            <a:r>
              <a:rPr lang="en-US" sz="6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200" dirty="0" smtClean="0">
                <a:latin typeface="Arial" pitchFamily="34" charset="0"/>
                <a:cs typeface="Arial" pitchFamily="34" charset="0"/>
              </a:rPr>
            </a:br>
            <a:endParaRPr lang="en-US" sz="6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7"/>
          <p:cNvSpPr txBox="1">
            <a:spLocks/>
          </p:cNvSpPr>
          <p:nvPr/>
        </p:nvSpPr>
        <p:spPr>
          <a:xfrm>
            <a:off x="8077200" y="6534150"/>
            <a:ext cx="990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- </a:t>
            </a:r>
            <a:fld id="{D7AB1302-5646-4E25-BA42-089A3519C0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r>
              <a:rPr lang="en-US" dirty="0" smtClean="0">
                <a:solidFill>
                  <a:srgbClr val="000000"/>
                </a:solidFill>
              </a:rPr>
              <a:t>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838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endParaRPr lang="en-US" sz="20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Conference of Regulatory </a:t>
            </a: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Attorneys</a:t>
            </a:r>
          </a:p>
          <a:p>
            <a:pPr algn="ctr"/>
            <a:endParaRPr lang="en-US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Walk the Plank – PHMSA &amp;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Panel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solidFill>
                <a:srgbClr val="000066"/>
              </a:solidFill>
              <a:cs typeface="Arial" pitchFamily="34" charset="0"/>
            </a:endParaRPr>
          </a:p>
          <a:p>
            <a:pPr algn="ctr"/>
            <a:endParaRPr lang="en-US" sz="20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6400" y="4940300"/>
            <a:ext cx="457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  <a:latin typeface="Lucida Handwriting" pitchFamily="66" charset="0"/>
                <a:cs typeface="Apple Chancery"/>
              </a:rPr>
              <a:t>Arthur O. Buff, P.E.</a:t>
            </a:r>
            <a:endParaRPr lang="en-US" sz="2000" b="1" dirty="0">
              <a:solidFill>
                <a:srgbClr val="000066"/>
              </a:solidFill>
              <a:latin typeface="Lucida Handwriting" pitchFamily="66" charset="0"/>
              <a:cs typeface="Apple Chancery"/>
            </a:endParaRPr>
          </a:p>
          <a:p>
            <a:r>
              <a:rPr lang="en-US" sz="1600" b="1" dirty="0">
                <a:solidFill>
                  <a:srgbClr val="000066"/>
                </a:solidFill>
                <a:latin typeface="Cambria" pitchFamily="18" charset="0"/>
                <a:cs typeface="Arial" charset="0"/>
              </a:rPr>
              <a:t>CATS Program Manager</a:t>
            </a:r>
          </a:p>
          <a:p>
            <a:r>
              <a:rPr lang="en-US" sz="1600" b="1" dirty="0">
                <a:solidFill>
                  <a:srgbClr val="000066"/>
                </a:solidFill>
                <a:latin typeface="Cambria" pitchFamily="18" charset="0"/>
                <a:cs typeface="Arial" charset="0"/>
              </a:rPr>
              <a:t>PHMSA, Southern Region</a:t>
            </a:r>
          </a:p>
        </p:txBody>
      </p:sp>
      <p:pic>
        <p:nvPicPr>
          <p:cNvPr id="7" name="Picture 3" descr="DOT SEAL-BLUE 2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143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09550"/>
            <a:ext cx="1371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Part 196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for excavators digging near pipelines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198, added Subpart 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Seven criteria for assessing the adequacy of State DP enforcement programs; assessment process</a:t>
            </a:r>
          </a:p>
          <a:p>
            <a:pPr marL="457200" lvl="1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procedures for States to contest a notice of inadequacy</a:t>
            </a: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7572" y="228600"/>
            <a:ext cx="4728857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</a:rPr>
              <a:t>The New Rule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thur.Buff\AppData\Local\Microsoft\Windows\Temporary Internet Files\Content.IE5\5GOETVN5\MC9004231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2437486" cy="24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85850" y="304800"/>
            <a:ext cx="69723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 Part 196 Apply to Homeowners?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657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“PHMSA has eliminated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homeowner exemption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originally proposed ….….. because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homeowners excavating on their own property without first calling 811 poses a significant risk of excavation damage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pipelines”.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221755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628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76300" y="228600"/>
            <a:ext cx="7391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196, Subpart C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Enforcement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PHMSA can assess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penalties for violations of Part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196, but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States that have an inadequate enforcement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program. </a:t>
            </a:r>
          </a:p>
        </p:txBody>
      </p:sp>
      <p:pic>
        <p:nvPicPr>
          <p:cNvPr id="2050" name="Picture 2" descr="C:\Users\arthur.buff\AppData\Local\Microsoft\Windows\Temporary Internet Files\Content.IE5\5QC72RQH\police-159894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507877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971800"/>
            <a:ext cx="7426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Adjudication process for excavators cited by PHMSA – Same as for operators cited by PHMSA for violations of pipeline safety regulations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2667000"/>
            <a:ext cx="7916008" cy="3177064"/>
            <a:chOff x="152400" y="2667000"/>
            <a:chExt cx="7916008" cy="3177064"/>
          </a:xfrm>
        </p:grpSpPr>
        <p:sp>
          <p:nvSpPr>
            <p:cNvPr id="2" name="Rectangle 1"/>
            <p:cNvSpPr/>
            <p:nvPr/>
          </p:nvSpPr>
          <p:spPr>
            <a:xfrm>
              <a:off x="533400" y="5105400"/>
              <a:ext cx="75350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endParaRPr lang="en-US" b="1" dirty="0"/>
            </a:p>
            <a:p>
              <a:r>
                <a:rPr lang="en-US" sz="2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Note: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PHMSA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collected fines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to U.S. Treasury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2400" y="2667000"/>
              <a:ext cx="6553200" cy="2743200"/>
              <a:chOff x="152400" y="2667000"/>
              <a:chExt cx="6553200" cy="27432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400" y="2667000"/>
                <a:ext cx="6553200" cy="2743200"/>
                <a:chOff x="188794" y="2667000"/>
                <a:chExt cx="6553200" cy="27432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8794" y="2902324"/>
                  <a:ext cx="6553200" cy="16230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$</a:t>
                  </a:r>
                  <a:endParaRPr lang="en-US" dirty="0"/>
                </a:p>
              </p:txBody>
            </p:sp>
            <p:pic>
              <p:nvPicPr>
                <p:cNvPr id="12" name="Picture 3" descr="C:\Users\arthur.buff\AppData\Local\Microsoft\Windows\Temporary Internet Files\Content.IE5\0TI851QK\600px-US-DeptOfTheTreasury-Seal-AltColors.svg[1]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9400" y="2667000"/>
                  <a:ext cx="2743200" cy="2743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304800" y="3557654"/>
                <a:ext cx="20954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$200,000 per day </a:t>
                </a:r>
              </a:p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up to $2,000,000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1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OT SEAL-BLUE 28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838200"/>
            <a:ext cx="1524000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0089" y="2503944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Arthur O. Buff, P.E.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CATS Program Manager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PHMSA – Office of Pipeline Safety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Southern Region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arthur.buff@dot.gov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404-832-1155</a:t>
            </a:r>
          </a:p>
        </p:txBody>
      </p:sp>
      <p:pic>
        <p:nvPicPr>
          <p:cNvPr id="3075" name="Picture 3" descr="C:\Users\Arthur.Buff\AppData\Local\Microsoft\Windows\Temporary Internet Files\Content.IE5\U1WQCMCT\Ask-question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28670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87363"/>
            <a:ext cx="8229600" cy="7318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1981200"/>
            <a:ext cx="7010400" cy="2971800"/>
          </a:xfrm>
          <a:prstGeom prst="roundRect">
            <a:avLst/>
          </a:prstGeom>
          <a:solidFill>
            <a:srgbClr val="003366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9800000" rev="213211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1638" indent="-401638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PHMSA/OPS  - Pipelines Regulated</a:t>
            </a:r>
          </a:p>
          <a:p>
            <a:pPr marL="401638" indent="-401638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NPRMs</a:t>
            </a:r>
            <a:endParaRPr lang="en-US" sz="3600" b="1" dirty="0" smtClean="0">
              <a:latin typeface="Cambria" pitchFamily="18" charset="0"/>
              <a:cs typeface="Arial" pitchFamily="34" charset="0"/>
            </a:endParaRPr>
          </a:p>
          <a:p>
            <a:pPr marL="401638" indent="-401638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Excavation Damage Prevention </a:t>
            </a:r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Rules</a:t>
            </a:r>
            <a:endParaRPr lang="en-US" sz="3600" b="1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5460" y="304800"/>
            <a:ext cx="576834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</a:rPr>
              <a:t>Presentation Overview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1066800"/>
            <a:ext cx="6413500" cy="4953000"/>
            <a:chOff x="1365250" y="1676400"/>
            <a:chExt cx="6413500" cy="4953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0" y="1676400"/>
              <a:ext cx="6413500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48558" y="1752600"/>
              <a:ext cx="2742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Transmission Pipelines, Sept. 2012</a:t>
              </a:r>
              <a:endParaRPr lang="en-US" sz="1200" b="1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075644" y="1419999"/>
            <a:ext cx="5153956" cy="38087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perspectiveHeroicExtremeLeftFacing" fov="3000000">
              <a:rot lat="487347" lon="2067641" rev="21594000"/>
            </a:camera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people and the environment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advancing the safe transportation of energy and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hazardous materials that are essential to our daily lives</a:t>
            </a:r>
            <a:endParaRPr lang="en-US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7350" y="152400"/>
            <a:ext cx="58293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PHMSA Office of Pipeline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Safety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5300" y="381000"/>
            <a:ext cx="81534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Proposed Rulemaking (NPRM)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21, 2015 - Plastic Pipe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10, 2015 - OQ, cost recovery, notification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15, 2015 - Gas distribution EFV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13, 2015 - Safety of HL pipelines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8, 2016 - Gas transmission and gathering Lines 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57800"/>
            <a:ext cx="79295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http://www.phmsa.dot.gov/pipeline/regs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05000" y="228600"/>
            <a:ext cx="53340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Excavation Damage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rthur.buff\Pictures\88-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65384"/>
            <a:ext cx="3467920" cy="26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rthur.buff\Pictures\Excavation da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hmsa.dot.gov/staticfiles/PHMSA/ImageCollections/Images/811-Bike-DOT-Front-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219200" y="152400"/>
            <a:ext cx="67056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Excavation Damage to Pipelines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46" y="1219200"/>
            <a:ext cx="8915400" cy="68634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1995-2015: 16.8% incidents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/>
          </a:p>
          <a:p>
            <a:pPr marL="0" lvl="8"/>
            <a:r>
              <a:rPr lang="en-US" sz="2400" b="1" dirty="0" smtClean="0"/>
              <a:t>		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Wingdings" pitchFamily="2" charset="2"/>
              <a:buChar char="§"/>
            </a:pPr>
            <a:endParaRPr lang="en-US" sz="2800" b="1" dirty="0"/>
          </a:p>
          <a:p>
            <a:pPr marL="342900" indent="-342900">
              <a:buFont typeface="Wingdings" pitchFamily="2" charset="2"/>
              <a:buChar char="§"/>
            </a:pPr>
            <a:endParaRPr lang="en-US" sz="28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493588" y="914400"/>
            <a:ext cx="3308613" cy="1146221"/>
            <a:chOff x="4493588" y="1088251"/>
            <a:chExt cx="3308613" cy="1146221"/>
          </a:xfrm>
        </p:grpSpPr>
        <p:sp>
          <p:nvSpPr>
            <p:cNvPr id="4" name="TextBox 3"/>
            <p:cNvSpPr txBox="1"/>
            <p:nvPr/>
          </p:nvSpPr>
          <p:spPr>
            <a:xfrm>
              <a:off x="5410200" y="1772807"/>
              <a:ext cx="239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37.7% fatalities</a:t>
              </a:r>
              <a:endParaRPr lang="en-US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3646" y="1088251"/>
              <a:ext cx="23214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8"/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32.3</a:t>
              </a:r>
              <a:r>
                <a:rPr lang="en-U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injuries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Notched Right Arrow 26"/>
            <p:cNvSpPr/>
            <p:nvPr/>
          </p:nvSpPr>
          <p:spPr>
            <a:xfrm rot="20898317">
              <a:off x="4493588" y="1315846"/>
              <a:ext cx="978408" cy="242316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Notched Right Arrow 29"/>
            <p:cNvSpPr/>
            <p:nvPr/>
          </p:nvSpPr>
          <p:spPr>
            <a:xfrm rot="1017588">
              <a:off x="4493925" y="1737632"/>
              <a:ext cx="978408" cy="242316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2" descr="C:\Users\Arthur.Buff\Pictures\CON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63" y="2112241"/>
            <a:ext cx="3385741" cy="222474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3230" y="4401741"/>
            <a:ext cx="4336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S. Res. 151 –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resolution supporting the goals and ideals of National Safe Digging Month (4/23/2015)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rthur.buff\Pictures\cg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133600"/>
            <a:ext cx="3952875" cy="36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troleum Pipeline Mar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80" y="1066800"/>
            <a:ext cx="32368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40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38679" y="206600"/>
            <a:ext cx="5666642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an Excavation Activity?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51744"/>
            <a:ext cx="6210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Excavation: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“covers all excavation activity involving both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mechanized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non-mechanized equipment, including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tools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Excavator: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“any person or legal entity, public or private, proposing to or engaging in excavation”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987" y="1295400"/>
            <a:ext cx="53238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Excavation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Backfilling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Tunneling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Removal of aboveground structures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explosive or mechanical 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earthmoving operations</a:t>
            </a:r>
          </a:p>
        </p:txBody>
      </p:sp>
      <p:pic>
        <p:nvPicPr>
          <p:cNvPr id="10" name="Picture 2" descr="C:\Users\arthur.buff\Pictures\digg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7512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207646"/>
            <a:ext cx="5334000" cy="782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Damage Prevention Rules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1513" y="1403176"/>
            <a:ext cx="2490456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written DP program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77570" y="1979860"/>
            <a:ext cx="2466330" cy="638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participate in qualified one-call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7800" y="4555890"/>
            <a:ext cx="2057401" cy="778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rules published in FR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 rot="10800000">
            <a:off x="3505200" y="4696968"/>
            <a:ext cx="1632204" cy="48463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4038600" y="1672537"/>
            <a:ext cx="1632204" cy="48463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-Turn Arrow 10"/>
          <p:cNvSpPr/>
          <p:nvPr/>
        </p:nvSpPr>
        <p:spPr>
          <a:xfrm rot="5400000">
            <a:off x="6809668" y="3785954"/>
            <a:ext cx="1761068" cy="877824"/>
          </a:xfrm>
          <a:prstGeom prst="utur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440" y="4267200"/>
            <a:ext cx="61478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ANPRM 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29,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NPRM -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2,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Final Rule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FR: July 23, 2015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date: January 1, 2016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296" y="1371600"/>
            <a:ext cx="3905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192.614 and 195.442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damage prevention program for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24384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PIPES Act 2006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excavators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must: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use one-call; 2) pay attention to marks; 3)report damage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must: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1) respond to locate request; 2) accurately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damage prevention grants to states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 by PHMSA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17526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regulatory action prevents just one average reportable incident per year, this final rule would be cost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beneficial”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“over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past 24 years, the average reportable incident caused $282,930 in property damage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alone”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5500" y="533400"/>
            <a:ext cx="49530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 Benefit Analysis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Arial" panose="020B0604020202020204" pitchFamily="34" charset="0"/>
          <a:buChar char="•"/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23224</TotalTime>
  <Words>540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USDOT_User</cp:lastModifiedBy>
  <cp:revision>896</cp:revision>
  <cp:lastPrinted>2015-10-05T17:35:04Z</cp:lastPrinted>
  <dcterms:created xsi:type="dcterms:W3CDTF">2015-01-07T16:31:05Z</dcterms:created>
  <dcterms:modified xsi:type="dcterms:W3CDTF">2016-05-24T17:22:42Z</dcterms:modified>
</cp:coreProperties>
</file>