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718" r:id="rId2"/>
  </p:sldMasterIdLst>
  <p:notesMasterIdLst>
    <p:notesMasterId r:id="rId17"/>
  </p:notesMasterIdLst>
  <p:handoutMasterIdLst>
    <p:handoutMasterId r:id="rId18"/>
  </p:handoutMasterIdLst>
  <p:sldIdLst>
    <p:sldId id="306" r:id="rId3"/>
    <p:sldId id="307" r:id="rId4"/>
    <p:sldId id="358" r:id="rId5"/>
    <p:sldId id="359" r:id="rId6"/>
    <p:sldId id="361" r:id="rId7"/>
    <p:sldId id="365" r:id="rId8"/>
    <p:sldId id="364" r:id="rId9"/>
    <p:sldId id="338" r:id="rId10"/>
    <p:sldId id="366" r:id="rId11"/>
    <p:sldId id="341" r:id="rId12"/>
    <p:sldId id="340" r:id="rId13"/>
    <p:sldId id="300" r:id="rId14"/>
    <p:sldId id="357" r:id="rId15"/>
    <p:sldId id="310" r:id="rId16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orient="horz" pos="358">
          <p15:clr>
            <a:srgbClr val="A4A3A4"/>
          </p15:clr>
        </p15:guide>
        <p15:guide id="3" orient="horz" pos="1410">
          <p15:clr>
            <a:srgbClr val="A4A3A4"/>
          </p15:clr>
        </p15:guide>
        <p15:guide id="4" orient="horz" pos="796">
          <p15:clr>
            <a:srgbClr val="A4A3A4"/>
          </p15:clr>
        </p15:guide>
        <p15:guide id="5" orient="horz" pos="3688">
          <p15:clr>
            <a:srgbClr val="A4A3A4"/>
          </p15:clr>
        </p15:guide>
        <p15:guide id="6" pos="5542">
          <p15:clr>
            <a:srgbClr val="A4A3A4"/>
          </p15:clr>
        </p15:guide>
        <p15:guide id="7" pos="2921">
          <p15:clr>
            <a:srgbClr val="A4A3A4"/>
          </p15:clr>
        </p15:guide>
        <p15:guide id="8" pos="216">
          <p15:clr>
            <a:srgbClr val="A4A3A4"/>
          </p15:clr>
        </p15:guide>
        <p15:guide id="9" pos="2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ia, Thomas" initials="D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797"/>
    <a:srgbClr val="B5B5B5"/>
    <a:srgbClr val="F1AB7A"/>
    <a:srgbClr val="EC8E4E"/>
    <a:srgbClr val="666666"/>
    <a:srgbClr val="D7D7D7"/>
    <a:srgbClr val="FFFFFF"/>
    <a:srgbClr val="250E62"/>
    <a:srgbClr val="E87322"/>
    <a:srgbClr val="572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72871" autoAdjust="0"/>
  </p:normalViewPr>
  <p:slideViewPr>
    <p:cSldViewPr snapToGrid="0" showGuides="1">
      <p:cViewPr>
        <p:scale>
          <a:sx n="72" d="100"/>
          <a:sy n="72" d="100"/>
        </p:scale>
        <p:origin x="-96" y="-330"/>
      </p:cViewPr>
      <p:guideLst>
        <p:guide orient="horz" pos="4032"/>
        <p:guide orient="horz" pos="358"/>
        <p:guide orient="horz" pos="1410"/>
        <p:guide orient="horz" pos="796"/>
        <p:guide orient="horz" pos="3688"/>
        <p:guide pos="5542"/>
        <p:guide pos="2921"/>
        <p:guide pos="216"/>
        <p:guide pos="2838"/>
      </p:guideLst>
    </p:cSldViewPr>
  </p:slideViewPr>
  <p:outlineViewPr>
    <p:cViewPr>
      <p:scale>
        <a:sx n="33" d="100"/>
        <a:sy n="33" d="100"/>
      </p:scale>
      <p:origin x="0" y="-4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46" y="84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55EF8-14CC-4A1D-9C1D-A21C84920848}" type="doc">
      <dgm:prSet loTypeId="urn:microsoft.com/office/officeart/2005/8/layout/matrix3" loCatId="matrix" qsTypeId="urn:microsoft.com/office/officeart/2005/8/quickstyle/3d6" qsCatId="3D" csTypeId="urn:microsoft.com/office/officeart/2005/8/colors/colorful3" csCatId="colorful" phldr="1"/>
      <dgm:spPr>
        <a:scene3d>
          <a:camera prst="perspectiveRelaxedModerately" zoom="92000">
            <a:rot lat="0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A22283B4-1EA6-441A-AC16-F6DC345C3D13}">
      <dgm:prSet/>
      <dgm:spPr>
        <a:solidFill>
          <a:schemeClr val="accent2"/>
        </a:solidFill>
        <a:sp3d prstMaterial="plastic">
          <a:bevelT w="50800" h="50800"/>
          <a:bevelB w="50800" h="50800"/>
        </a:sp3d>
      </dgm:spPr>
      <dgm:t>
        <a:bodyPr/>
        <a:lstStyle/>
        <a:p>
          <a:pPr rtl="0"/>
          <a:r>
            <a:rPr lang="en-US" b="1" u="sng" dirty="0" smtClean="0"/>
            <a:t>One Call Center </a:t>
          </a:r>
        </a:p>
        <a:p>
          <a:pPr rtl="0"/>
          <a:r>
            <a:rPr lang="en-US" b="1" u="none" dirty="0" smtClean="0"/>
            <a:t>Expedience &amp; validity of a single one call center in AL</a:t>
          </a:r>
        </a:p>
      </dgm:t>
    </dgm:pt>
    <dgm:pt modelId="{2CEC7081-FBBB-4F3B-9C10-5ED586DFC734}" type="parTrans" cxnId="{50F4069A-36D4-4167-B588-9A5D10E31B6E}">
      <dgm:prSet/>
      <dgm:spPr/>
      <dgm:t>
        <a:bodyPr/>
        <a:lstStyle/>
        <a:p>
          <a:endParaRPr lang="en-US"/>
        </a:p>
      </dgm:t>
    </dgm:pt>
    <dgm:pt modelId="{12B62FFD-DBAF-4DD5-84D2-849D906CE1BE}" type="sibTrans" cxnId="{50F4069A-36D4-4167-B588-9A5D10E31B6E}">
      <dgm:prSet/>
      <dgm:spPr/>
      <dgm:t>
        <a:bodyPr/>
        <a:lstStyle/>
        <a:p>
          <a:endParaRPr lang="en-US"/>
        </a:p>
      </dgm:t>
    </dgm:pt>
    <dgm:pt modelId="{DF0ABE19-9C20-4EB1-BCF3-30F825AAC913}">
      <dgm:prSet/>
      <dgm:spPr/>
      <dgm:t>
        <a:bodyPr/>
        <a:lstStyle/>
        <a:p>
          <a:pPr rtl="0"/>
          <a:r>
            <a:rPr lang="en-US" b="1" u="sng" dirty="0" smtClean="0"/>
            <a:t>Other Items</a:t>
          </a:r>
          <a:r>
            <a:rPr lang="en-US" u="sng" dirty="0" smtClean="0"/>
            <a:t> </a:t>
          </a:r>
        </a:p>
        <a:p>
          <a:pPr rtl="0"/>
          <a:r>
            <a:rPr lang="en-US" b="1" u="none" dirty="0" smtClean="0"/>
            <a:t>To improve safety</a:t>
          </a:r>
          <a:endParaRPr lang="en-US" b="1" dirty="0" smtClean="0"/>
        </a:p>
      </dgm:t>
    </dgm:pt>
    <dgm:pt modelId="{5AEC1BB4-C4BC-434F-AD4D-EABF0E28A9CB}" type="sibTrans" cxnId="{9D106976-D15E-467B-AB8F-A635011ED045}">
      <dgm:prSet/>
      <dgm:spPr/>
      <dgm:t>
        <a:bodyPr/>
        <a:lstStyle/>
        <a:p>
          <a:endParaRPr lang="en-US"/>
        </a:p>
      </dgm:t>
    </dgm:pt>
    <dgm:pt modelId="{1C62AED6-7E13-448D-8BAC-4CBB2BEC32C6}" type="parTrans" cxnId="{9D106976-D15E-467B-AB8F-A635011ED045}">
      <dgm:prSet/>
      <dgm:spPr/>
      <dgm:t>
        <a:bodyPr/>
        <a:lstStyle/>
        <a:p>
          <a:endParaRPr lang="en-US"/>
        </a:p>
      </dgm:t>
    </dgm:pt>
    <dgm:pt modelId="{37ED29BF-76F1-4B83-82FA-934FF648FFBA}">
      <dgm:prSet/>
      <dgm:spPr/>
      <dgm:t>
        <a:bodyPr/>
        <a:lstStyle/>
        <a:p>
          <a:pPr algn="ctr" rtl="0"/>
          <a:r>
            <a:rPr lang="en-US" b="1" u="sng" dirty="0" smtClean="0"/>
            <a:t>Enforcement</a:t>
          </a:r>
          <a:endParaRPr lang="en-US" b="1" dirty="0" smtClean="0"/>
        </a:p>
        <a:p>
          <a:pPr algn="ctr" rtl="0"/>
          <a:r>
            <a:rPr lang="en-US" b="1" dirty="0" smtClean="0"/>
            <a:t>Adequacy of current provisions</a:t>
          </a:r>
          <a:endParaRPr lang="en-US" dirty="0"/>
        </a:p>
      </dgm:t>
    </dgm:pt>
    <dgm:pt modelId="{CE6C379C-2D51-4A74-BFB9-73E0A76273F4}" type="sibTrans" cxnId="{17D47A76-6076-4E0C-9E48-FC08E196ADEB}">
      <dgm:prSet/>
      <dgm:spPr/>
      <dgm:t>
        <a:bodyPr/>
        <a:lstStyle/>
        <a:p>
          <a:endParaRPr lang="en-US"/>
        </a:p>
      </dgm:t>
    </dgm:pt>
    <dgm:pt modelId="{9BD1A015-5BF7-4717-900E-D26053E606B9}" type="parTrans" cxnId="{17D47A76-6076-4E0C-9E48-FC08E196ADEB}">
      <dgm:prSet/>
      <dgm:spPr/>
      <dgm:t>
        <a:bodyPr/>
        <a:lstStyle/>
        <a:p>
          <a:endParaRPr lang="en-US"/>
        </a:p>
      </dgm:t>
    </dgm:pt>
    <dgm:pt modelId="{AD35AD51-05CB-443D-B2A8-960156E3F104}">
      <dgm:prSet/>
      <dgm:spPr/>
      <dgm:t>
        <a:bodyPr/>
        <a:lstStyle/>
        <a:p>
          <a:pPr rtl="0"/>
          <a:r>
            <a:rPr lang="en-US" b="1" u="none" dirty="0" smtClean="0"/>
            <a:t>Report for Governor &amp; Legislative Leaders</a:t>
          </a:r>
          <a:endParaRPr lang="en-US" b="1" dirty="0" smtClean="0"/>
        </a:p>
        <a:p>
          <a:pPr rtl="0"/>
          <a:endParaRPr lang="en-US" b="1" dirty="0" smtClean="0"/>
        </a:p>
      </dgm:t>
    </dgm:pt>
    <dgm:pt modelId="{E4D49E4A-F87A-4352-9729-7DBAF4FADE7C}" type="parTrans" cxnId="{9CA94A4C-6EAB-4DA0-85D0-C875C28A5860}">
      <dgm:prSet/>
      <dgm:spPr/>
      <dgm:t>
        <a:bodyPr/>
        <a:lstStyle/>
        <a:p>
          <a:endParaRPr lang="en-US"/>
        </a:p>
      </dgm:t>
    </dgm:pt>
    <dgm:pt modelId="{45BA0687-3A26-4897-A64A-A8F0B91319C1}" type="sibTrans" cxnId="{9CA94A4C-6EAB-4DA0-85D0-C875C28A5860}">
      <dgm:prSet/>
      <dgm:spPr/>
      <dgm:t>
        <a:bodyPr/>
        <a:lstStyle/>
        <a:p>
          <a:endParaRPr lang="en-US"/>
        </a:p>
      </dgm:t>
    </dgm:pt>
    <dgm:pt modelId="{ACB6F877-CD84-40CE-B9DC-EFB1A13E2AE0}" type="pres">
      <dgm:prSet presAssocID="{94455EF8-14CC-4A1D-9C1D-A21C849208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B4000-A71A-48BD-A321-37FEB313AA43}" type="pres">
      <dgm:prSet presAssocID="{94455EF8-14CC-4A1D-9C1D-A21C84920848}" presName="diamond" presStyleLbl="bgShp" presStyleIdx="0" presStyleCnt="1" custLinFactNeighborX="-238" custLinFactNeighborY="-2436"/>
      <dgm:spPr/>
      <dgm:t>
        <a:bodyPr/>
        <a:lstStyle/>
        <a:p>
          <a:endParaRPr lang="en-US"/>
        </a:p>
      </dgm:t>
    </dgm:pt>
    <dgm:pt modelId="{B54DB89B-C111-4940-BE09-35DCD9860156}" type="pres">
      <dgm:prSet presAssocID="{94455EF8-14CC-4A1D-9C1D-A21C84920848}" presName="quad1" presStyleLbl="node1" presStyleIdx="0" presStyleCnt="4" custLinFactNeighborX="56227" custLinFactNeighborY="-22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A0F36-C939-47EF-9042-89096CC06BA9}" type="pres">
      <dgm:prSet presAssocID="{94455EF8-14CC-4A1D-9C1D-A21C84920848}" presName="quad2" presStyleLbl="node1" presStyleIdx="1" presStyleCnt="4" custLinFactX="-86996" custLinFactNeighborX="-100000" custLinFactNeighborY="56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EB301-0E87-4151-8E85-4EC0B2524B16}" type="pres">
      <dgm:prSet presAssocID="{94455EF8-14CC-4A1D-9C1D-A21C84920848}" presName="quad3" presStyleLbl="node1" presStyleIdx="2" presStyleCnt="4" custLinFactX="88095" custLinFactNeighborX="100000" custLinFactNeighborY="-47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2E20D-DA72-4215-98BA-F12235CE186B}" type="pres">
      <dgm:prSet presAssocID="{94455EF8-14CC-4A1D-9C1D-A21C84920848}" presName="quad4" presStyleLbl="node1" presStyleIdx="3" presStyleCnt="4" custLinFactNeighborX="-54457" custLinFactNeighborY="9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06976-D15E-467B-AB8F-A635011ED045}" srcId="{94455EF8-14CC-4A1D-9C1D-A21C84920848}" destId="{DF0ABE19-9C20-4EB1-BCF3-30F825AAC913}" srcOrd="2" destOrd="0" parTransId="{1C62AED6-7E13-448D-8BAC-4CBB2BEC32C6}" sibTransId="{5AEC1BB4-C4BC-434F-AD4D-EABF0E28A9CB}"/>
    <dgm:cxn modelId="{7C58AA74-FD15-4F56-8DC1-84F9C0BC8148}" type="presOf" srcId="{DF0ABE19-9C20-4EB1-BCF3-30F825AAC913}" destId="{866EB301-0E87-4151-8E85-4EC0B2524B16}" srcOrd="0" destOrd="0" presId="urn:microsoft.com/office/officeart/2005/8/layout/matrix3"/>
    <dgm:cxn modelId="{9CA94A4C-6EAB-4DA0-85D0-C875C28A5860}" srcId="{94455EF8-14CC-4A1D-9C1D-A21C84920848}" destId="{AD35AD51-05CB-443D-B2A8-960156E3F104}" srcOrd="3" destOrd="0" parTransId="{E4D49E4A-F87A-4352-9729-7DBAF4FADE7C}" sibTransId="{45BA0687-3A26-4897-A64A-A8F0B91319C1}"/>
    <dgm:cxn modelId="{A738D321-FDDE-4736-AB22-A54B658EF4D9}" type="presOf" srcId="{A22283B4-1EA6-441A-AC16-F6DC345C3D13}" destId="{B54DB89B-C111-4940-BE09-35DCD9860156}" srcOrd="0" destOrd="0" presId="urn:microsoft.com/office/officeart/2005/8/layout/matrix3"/>
    <dgm:cxn modelId="{8E39354D-7D46-4EF8-A137-A183E98BADB4}" type="presOf" srcId="{AD35AD51-05CB-443D-B2A8-960156E3F104}" destId="{70A2E20D-DA72-4215-98BA-F12235CE186B}" srcOrd="0" destOrd="0" presId="urn:microsoft.com/office/officeart/2005/8/layout/matrix3"/>
    <dgm:cxn modelId="{17D47A76-6076-4E0C-9E48-FC08E196ADEB}" srcId="{94455EF8-14CC-4A1D-9C1D-A21C84920848}" destId="{37ED29BF-76F1-4B83-82FA-934FF648FFBA}" srcOrd="1" destOrd="0" parTransId="{9BD1A015-5BF7-4717-900E-D26053E606B9}" sibTransId="{CE6C379C-2D51-4A74-BFB9-73E0A76273F4}"/>
    <dgm:cxn modelId="{50F4069A-36D4-4167-B588-9A5D10E31B6E}" srcId="{94455EF8-14CC-4A1D-9C1D-A21C84920848}" destId="{A22283B4-1EA6-441A-AC16-F6DC345C3D13}" srcOrd="0" destOrd="0" parTransId="{2CEC7081-FBBB-4F3B-9C10-5ED586DFC734}" sibTransId="{12B62FFD-DBAF-4DD5-84D2-849D906CE1BE}"/>
    <dgm:cxn modelId="{72CBB37A-C19F-4C01-92BC-46531E6EE9D4}" type="presOf" srcId="{37ED29BF-76F1-4B83-82FA-934FF648FFBA}" destId="{391A0F36-C939-47EF-9042-89096CC06BA9}" srcOrd="0" destOrd="0" presId="urn:microsoft.com/office/officeart/2005/8/layout/matrix3"/>
    <dgm:cxn modelId="{942CE2AC-166B-414F-B3C9-D0007D087057}" type="presOf" srcId="{94455EF8-14CC-4A1D-9C1D-A21C84920848}" destId="{ACB6F877-CD84-40CE-B9DC-EFB1A13E2AE0}" srcOrd="0" destOrd="0" presId="urn:microsoft.com/office/officeart/2005/8/layout/matrix3"/>
    <dgm:cxn modelId="{C8E0344B-7DAC-4417-A86F-1D529EF912DE}" type="presParOf" srcId="{ACB6F877-CD84-40CE-B9DC-EFB1A13E2AE0}" destId="{AE7B4000-A71A-48BD-A321-37FEB313AA43}" srcOrd="0" destOrd="0" presId="urn:microsoft.com/office/officeart/2005/8/layout/matrix3"/>
    <dgm:cxn modelId="{531ED048-7363-471C-85B5-933A17C56BBD}" type="presParOf" srcId="{ACB6F877-CD84-40CE-B9DC-EFB1A13E2AE0}" destId="{B54DB89B-C111-4940-BE09-35DCD9860156}" srcOrd="1" destOrd="0" presId="urn:microsoft.com/office/officeart/2005/8/layout/matrix3"/>
    <dgm:cxn modelId="{7BF41CE1-969F-4A8B-B8CA-947584D6CDA7}" type="presParOf" srcId="{ACB6F877-CD84-40CE-B9DC-EFB1A13E2AE0}" destId="{391A0F36-C939-47EF-9042-89096CC06BA9}" srcOrd="2" destOrd="0" presId="urn:microsoft.com/office/officeart/2005/8/layout/matrix3"/>
    <dgm:cxn modelId="{03DEAD31-1B71-4A3A-9DCA-179C06C800A2}" type="presParOf" srcId="{ACB6F877-CD84-40CE-B9DC-EFB1A13E2AE0}" destId="{866EB301-0E87-4151-8E85-4EC0B2524B16}" srcOrd="3" destOrd="0" presId="urn:microsoft.com/office/officeart/2005/8/layout/matrix3"/>
    <dgm:cxn modelId="{025DFC6E-CB69-42C5-90D7-90A7C2482073}" type="presParOf" srcId="{ACB6F877-CD84-40CE-B9DC-EFB1A13E2AE0}" destId="{70A2E20D-DA72-4215-98BA-F12235CE18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Georg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12463-6397-AC4E-BEF0-937D81E38D4B}" type="datetimeFigureOut">
              <a:rPr lang="en-US" smtClean="0">
                <a:latin typeface="Georgia"/>
              </a:rPr>
              <a:t>6/22/2016</a:t>
            </a:fld>
            <a:endParaRPr lang="en-US" dirty="0"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61679-3BE6-3544-A42D-DE724B1A37C9}" type="slidenum">
              <a:rPr lang="en-US" smtClean="0">
                <a:latin typeface="Georgia"/>
              </a:rPr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1793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Georgia"/>
              </a:defRPr>
            </a:lvl1pPr>
          </a:lstStyle>
          <a:p>
            <a:fld id="{0869ADDF-C7F3-B848-902A-A79C58168704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Georgia"/>
              </a:defRPr>
            </a:lvl1pPr>
          </a:lstStyle>
          <a:p>
            <a:fld id="{36364F02-0BF6-D241-9C79-EA54AE3F8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3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1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4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71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BF5B4-0E7C-4638-9E12-C4949B38B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2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6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8B15B-1F0B-4171-9375-4D86EC418F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8B15B-1F0B-4171-9375-4D86EC418F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6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5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5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9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853440" y="45681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5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5471555"/>
            <a:ext cx="2387630" cy="9412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1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5760" y="7924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4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2383864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2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4748"/>
            <a:ext cx="4560075" cy="6882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4042467" cy="721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162319" cy="468172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34440"/>
            <a:ext cx="4162319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0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4748"/>
            <a:ext cx="9144000" cy="68827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8464341" cy="721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Spire | </a:t>
            </a:r>
            <a:r>
              <a:rPr lang="en-US" dirty="0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1282700"/>
            <a:ext cx="8461375" cy="161131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Large Quote or Statement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4476924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81864" y="4465551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8211" y="4479199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19672" y="4454178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82601" y="3301308"/>
            <a:ext cx="0" cy="211685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0" y="3301308"/>
            <a:ext cx="0" cy="2121408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77179" y="3301308"/>
            <a:ext cx="0" cy="2121408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750888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991397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120446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7279067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pic>
        <p:nvPicPr>
          <p:cNvPr id="35" name="Picture 34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4748"/>
            <a:ext cx="9144000" cy="6882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8464341" cy="721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Spire | </a:t>
            </a:r>
            <a:r>
              <a:rPr lang="en-US" dirty="0" smtClean="0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1282700"/>
            <a:ext cx="8461375" cy="161131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Large Quote or Statement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15760" y="4476924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31864" y="4465551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688211" y="4479199"/>
            <a:ext cx="1874520" cy="11318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32601" y="3301308"/>
            <a:ext cx="0" cy="211685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22000" y="3301308"/>
            <a:ext cx="0" cy="2121408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700888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941397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6070446" y="3412682"/>
            <a:ext cx="1131887" cy="941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icon</a:t>
            </a:r>
            <a:endParaRPr lang="en-US" dirty="0"/>
          </a:p>
        </p:txBody>
      </p:sp>
      <p:pic>
        <p:nvPicPr>
          <p:cNvPr id="35" name="Picture 34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/>
          <a:stretch/>
        </p:blipFill>
        <p:spPr>
          <a:xfrm>
            <a:off x="4572000" y="-136480"/>
            <a:ext cx="4572000" cy="72377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8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04" y="1"/>
            <a:ext cx="4571085" cy="6857998"/>
          </a:xfrm>
          <a:prstGeom prst="rect">
            <a:avLst/>
          </a:prstGeom>
        </p:spPr>
      </p:pic>
      <p:pic>
        <p:nvPicPr>
          <p:cNvPr id="15" name="Picture 14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50"/>
          <a:stretch/>
        </p:blipFill>
        <p:spPr>
          <a:xfrm>
            <a:off x="4584464" y="-23749"/>
            <a:ext cx="4663806" cy="6903720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8" y="1225"/>
            <a:ext cx="4570366" cy="6855549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0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3" y="1225"/>
            <a:ext cx="4568335" cy="685554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pireSymbol4EMF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8" r="-7791"/>
          <a:stretch/>
        </p:blipFill>
        <p:spPr>
          <a:xfrm>
            <a:off x="8503920" y="6208776"/>
            <a:ext cx="389362" cy="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4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8" y="1225"/>
            <a:ext cx="4575302" cy="6862953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8" y="1225"/>
            <a:ext cx="4570366" cy="6855549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3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3" y="1225"/>
            <a:ext cx="4568335" cy="6855548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3" y="2748"/>
            <a:ext cx="4568334" cy="6852502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5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3" y="2748"/>
            <a:ext cx="4568334" cy="6852501"/>
          </a:xfrm>
          <a:prstGeom prst="rect">
            <a:avLst/>
          </a:prstGeom>
        </p:spPr>
      </p:pic>
      <p:pic>
        <p:nvPicPr>
          <p:cNvPr id="8" name="Picture 7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pireSymbol4EMF.em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8" r="-7791"/>
          <a:stretch/>
        </p:blipFill>
        <p:spPr>
          <a:xfrm>
            <a:off x="8503920" y="6208776"/>
            <a:ext cx="389362" cy="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1999" y="1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pic>
        <p:nvPicPr>
          <p:cNvPr id="9" name="Picture 8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72000" y="1"/>
            <a:ext cx="4572000" cy="68580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pire4EMFrev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4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5D3086F-1A5F-A84F-A2B6-9ABFC8620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72000" y="1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pic>
        <p:nvPicPr>
          <p:cNvPr id="7" name="Picture 6" descr="SpireSymbol4EMF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8" r="-7791"/>
          <a:stretch/>
        </p:blipFill>
        <p:spPr>
          <a:xfrm>
            <a:off x="8503920" y="6208776"/>
            <a:ext cx="389362" cy="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8455639" cy="7217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7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162319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34440"/>
            <a:ext cx="4162319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6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9ACF5-48D7-4805-A9D6-F6F9BFE9F0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7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71D49-4D3E-4239-9599-FF0D4E7DD2B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22C26-E43B-4E4B-813A-CEBDAA6D43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31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E245B-1F4E-45BC-8A6C-97BDD859E8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81C8C-8FA8-46BB-B76D-3D2158A671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78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A7C7A-19BA-4D7C-B3AE-BB2FA93D54E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31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95598-343D-4973-BD43-839E205F624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48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C5A5F-3FCA-4550-B467-BDEDC0370C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50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45FD5-3FF3-4B0A-8046-6225C459D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8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0E11A-EDE9-4938-BD8A-590316C8D7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234440"/>
            <a:ext cx="8455639" cy="4752447"/>
          </a:xfrm>
        </p:spPr>
        <p:txBody>
          <a:bodyPr/>
          <a:lstStyle>
            <a:lvl1pPr marL="1397" indent="0">
              <a:buNone/>
              <a:defRPr sz="1600" baseline="0">
                <a:solidFill>
                  <a:srgbClr val="666666"/>
                </a:solidFill>
              </a:defRPr>
            </a:lvl1pPr>
            <a:lvl2pPr marL="688975" indent="-338328">
              <a:defRPr sz="3600">
                <a:solidFill>
                  <a:schemeClr val="tx2"/>
                </a:solidFill>
              </a:defRPr>
            </a:lvl2pPr>
            <a:lvl3pPr marL="1028700" indent="-338328">
              <a:defRPr sz="3600">
                <a:solidFill>
                  <a:schemeClr val="tx2"/>
                </a:solidFill>
              </a:defRPr>
            </a:lvl3pPr>
            <a:lvl4pPr marL="1368425" indent="-338328">
              <a:defRPr sz="3600">
                <a:solidFill>
                  <a:schemeClr val="tx2"/>
                </a:solidFill>
              </a:defRPr>
            </a:lvl4pPr>
            <a:lvl5pPr marL="1719263" indent="-338328"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9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7E403-1EAA-41DA-82A1-9DB23E0C51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1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8" name="Picture 7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6135624"/>
            <a:ext cx="1361174" cy="53657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641244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6135624"/>
            <a:ext cx="1361174" cy="5365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657621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5760" y="795528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2383864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5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5760" y="795528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2383864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42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5760" y="795528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Spire4EMFrev.em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2383864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8455639" cy="721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34440"/>
            <a:ext cx="8455639" cy="4685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Spire |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pireSymbol4EMF.emf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8" r="-7791"/>
          <a:stretch/>
        </p:blipFill>
        <p:spPr>
          <a:xfrm>
            <a:off x="8503920" y="6208776"/>
            <a:ext cx="389362" cy="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96" r:id="rId7"/>
    <p:sldLayoutId id="2147483716" r:id="rId8"/>
    <p:sldLayoutId id="2147483701" r:id="rId9"/>
    <p:sldLayoutId id="2147483713" r:id="rId10"/>
    <p:sldLayoutId id="2147483694" r:id="rId11"/>
    <p:sldLayoutId id="2147483702" r:id="rId12"/>
    <p:sldLayoutId id="2147483717" r:id="rId13"/>
    <p:sldLayoutId id="2147483695" r:id="rId14"/>
    <p:sldLayoutId id="2147483715" r:id="rId15"/>
    <p:sldLayoutId id="2147483697" r:id="rId16"/>
    <p:sldLayoutId id="2147483705" r:id="rId17"/>
    <p:sldLayoutId id="2147483703" r:id="rId18"/>
    <p:sldLayoutId id="2147483707" r:id="rId19"/>
    <p:sldLayoutId id="2147483708" r:id="rId20"/>
    <p:sldLayoutId id="2147483706" r:id="rId21"/>
    <p:sldLayoutId id="2147483709" r:id="rId22"/>
    <p:sldLayoutId id="2147483710" r:id="rId23"/>
    <p:sldLayoutId id="2147483711" r:id="rId24"/>
    <p:sldLayoutId id="2147483712" r:id="rId25"/>
    <p:sldLayoutId id="2147483698" r:id="rId26"/>
    <p:sldLayoutId id="2147483700" r:id="rId27"/>
    <p:sldLayoutId id="2147483704" r:id="rId28"/>
    <p:sldLayoutId id="2147483714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600"/>
        </a:spcBef>
        <a:buFont typeface="Arial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600"/>
        </a:spcBef>
        <a:buFont typeface="Arial"/>
        <a:buChar char="•"/>
        <a:defRPr sz="1400" kern="1200">
          <a:solidFill>
            <a:srgbClr val="666666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6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600"/>
        </a:spcBef>
        <a:buFont typeface="Arial"/>
        <a:buChar char="»"/>
        <a:defRPr sz="1400" kern="1200" baseline="0">
          <a:solidFill>
            <a:srgbClr val="666666"/>
          </a:solidFill>
          <a:latin typeface="+mn-lt"/>
          <a:ea typeface="+mn-ea"/>
          <a:cs typeface="+mn-cs"/>
        </a:defRPr>
      </a:lvl5pPr>
      <a:lvl6pPr marL="1371600" indent="-228600" algn="l" defTabSz="457200" rtl="0" eaLnBrk="1" latinLnBrk="0" hangingPunct="1">
        <a:spcBef>
          <a:spcPts val="600"/>
        </a:spcBef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600"/>
        </a:spcBef>
        <a:buFont typeface="Arial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373BB-14CA-46B6-BE78-1F6FECFBDE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&amp; Proprietary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3711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8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Effective Damage Prevention Programs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 smtClean="0"/>
              <a:t>Craig Hoeferlin</a:t>
            </a:r>
          </a:p>
          <a:p>
            <a:r>
              <a:rPr lang="en-US" sz="1800" dirty="0" smtClean="0"/>
              <a:t>June 22, 2016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333" y="3033762"/>
            <a:ext cx="933333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Key provisions to Missouri’s Damage Prevention Law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1234439"/>
            <a:ext cx="8455639" cy="498893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Underground Facility Safety and Damage Prevention Act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Minimal exemptions to mandatory call center membership </a:t>
            </a:r>
          </a:p>
          <a:p>
            <a:pPr lvl="2">
              <a:buFont typeface="Georgia" panose="02040502050405020303" pitchFamily="18" charset="0"/>
              <a:buChar char="−"/>
            </a:pPr>
            <a:r>
              <a:rPr lang="en-US" altLang="en-US" sz="1800" dirty="0" smtClean="0"/>
              <a:t>Railroads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CGA marking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Positive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Hand digging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Use of DIRT (electric, natural gas and pipeline facilities)  </a:t>
            </a:r>
            <a:endParaRPr lang="en-US" alt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Enforcement</a:t>
            </a:r>
          </a:p>
          <a:p>
            <a:pPr lvl="2">
              <a:buFont typeface="Georgia" panose="02040502050405020303" pitchFamily="18" charset="0"/>
              <a:buChar char="−"/>
            </a:pPr>
            <a:r>
              <a:rPr lang="en-US" altLang="en-US" sz="1800" dirty="0"/>
              <a:t>The Missouri Attorney General’s office is ramping up enforcement efforts to encourage compliance with the </a:t>
            </a:r>
            <a:r>
              <a:rPr lang="en-US" altLang="en-US" sz="1800" dirty="0" smtClean="0"/>
              <a:t>Missouri law</a:t>
            </a:r>
            <a:endParaRPr lang="en-US" altLang="en-US" sz="1800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800" dirty="0"/>
              <a:t>Failure to call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Locating standards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Unauthorized repairs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Escalation of fines on repeat offenders</a:t>
            </a:r>
            <a:endParaRPr lang="en-US" altLang="en-US" sz="1800" dirty="0"/>
          </a:p>
          <a:p>
            <a:pPr lvl="2">
              <a:buFont typeface="Georgia" panose="02040502050405020303" pitchFamily="18" charset="0"/>
              <a:buChar char="−"/>
            </a:pPr>
            <a:endParaRPr lang="en-US" altLang="en-US" sz="1600" dirty="0" smtClean="0"/>
          </a:p>
          <a:p>
            <a:pPr lvl="1"/>
            <a:endParaRPr lang="en-US" altLang="en-US" sz="1400" dirty="0"/>
          </a:p>
          <a:p>
            <a:pPr marL="1430338" lvl="1" indent="-344488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89" y="981073"/>
            <a:ext cx="6774511" cy="5048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spcBef>
                <a:spcPct val="0"/>
              </a:spcBef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endParaRPr lang="en-US" sz="1200" dirty="0">
              <a:solidFill>
                <a:srgbClr val="666666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Damage Prevention Program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Missouri - </a:t>
            </a:r>
            <a:r>
              <a:rPr lang="en-US" dirty="0" smtClean="0"/>
              <a:t>Laclede Gas and MGE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372836"/>
              </p:ext>
            </p:extLst>
          </p:nvPr>
        </p:nvGraphicFramePr>
        <p:xfrm>
          <a:off x="253999" y="977900"/>
          <a:ext cx="8589749" cy="510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4" imgW="8785097" imgH="5389331" progId="Excel.Chart.8">
                  <p:embed/>
                </p:oleObj>
              </mc:Choice>
              <mc:Fallback>
                <p:oleObj r:id="rId4" imgW="8785097" imgH="538933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9" y="977900"/>
                        <a:ext cx="8589749" cy="510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7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89" y="981073"/>
            <a:ext cx="6774511" cy="5048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spcBef>
                <a:spcPct val="0"/>
              </a:spcBef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endParaRPr lang="en-US" sz="1200" dirty="0">
              <a:solidFill>
                <a:srgbClr val="666666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Damage Prevention Program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Missouri - L</a:t>
            </a:r>
            <a:r>
              <a:rPr lang="en-US" dirty="0" smtClean="0"/>
              <a:t>aclede Gas Only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630629"/>
              </p:ext>
            </p:extLst>
          </p:nvPr>
        </p:nvGraphicFramePr>
        <p:xfrm>
          <a:off x="906841" y="1103903"/>
          <a:ext cx="734377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4" imgW="7346317" imgH="5206435" progId="Excel.Chart.8">
                  <p:embed/>
                </p:oleObj>
              </mc:Choice>
              <mc:Fallback>
                <p:oleObj r:id="rId4" imgW="7346317" imgH="520643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41" y="1103903"/>
                        <a:ext cx="7343775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87322"/>
                </a:solidFill>
                <a:latin typeface="Georgia"/>
              </a:rPr>
              <a:t>Alabama One Call Study </a:t>
            </a:r>
            <a:r>
              <a:rPr lang="en-US" sz="2400" dirty="0" smtClean="0">
                <a:solidFill>
                  <a:srgbClr val="E87322"/>
                </a:solidFill>
                <a:latin typeface="Georgia"/>
              </a:rPr>
              <a:t>Commission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177" y="6258507"/>
            <a:ext cx="1701623" cy="3279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C98A-CF0D-284B-A0C1-A0BA5D8D5D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ontent Placeholder 16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43200" y="3494501"/>
            <a:ext cx="324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SJR 76  - Improve Legislation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spc="1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Spire | </a:t>
            </a:r>
            <a:r>
              <a:rPr lang="en-US" dirty="0"/>
              <a:t>National Conference of Regulatory Attorneys</a:t>
            </a:r>
            <a:endParaRPr kumimoji="0" lang="en-US" sz="1000" b="0" i="0" u="none" strike="noStrike" kern="1200" cap="none" spc="10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1C98A-CF0D-284B-A0C1-A0BA5D8D5D67}" type="slidenum">
              <a:rPr lang="en-US" smtClean="0">
                <a:solidFill>
                  <a:srgbClr val="666666"/>
                </a:solidFill>
                <a:latin typeface="Georgia"/>
              </a:rPr>
              <a:pPr/>
              <a:t>13</a:t>
            </a:fld>
            <a:endParaRPr lang="en-US" dirty="0">
              <a:solidFill>
                <a:srgbClr val="666666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605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7B4000-A71A-48BD-A321-37FEB313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4DB89B-C111-4940-BE09-35DCD986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1A0F36-C939-47EF-9042-89096CC0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6EB301-0E87-4151-8E85-4EC0B2524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A2E20D-DA72-4215-98BA-F12235CE1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D28B7-E2DB-4A18-AF62-CF4315EB40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Agenda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1234439"/>
            <a:ext cx="8455639" cy="4975291"/>
          </a:xfrm>
        </p:spPr>
        <p:txBody>
          <a:bodyPr/>
          <a:lstStyle/>
          <a:p>
            <a:r>
              <a:rPr lang="en-US" sz="2000" dirty="0" smtClean="0"/>
              <a:t>Spire at a glance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Effective damage prevention program in Missouri</a:t>
            </a:r>
          </a:p>
          <a:p>
            <a:endParaRPr lang="en-US" sz="2000" dirty="0"/>
          </a:p>
          <a:p>
            <a:r>
              <a:rPr lang="en-US" sz="2000" dirty="0" smtClean="0"/>
              <a:t>Efforts in Alabama</a:t>
            </a:r>
          </a:p>
          <a:p>
            <a:endParaRPr lang="en-US" sz="2000" dirty="0"/>
          </a:p>
          <a:p>
            <a:r>
              <a:rPr lang="en-US" sz="2000" dirty="0" smtClean="0"/>
              <a:t>Questions</a:t>
            </a:r>
          </a:p>
          <a:p>
            <a:pPr marL="2286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National Conference of Regulatory Attorneys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|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5" name="Content"/>
          <p:cNvSpPr txBox="1">
            <a:spLocks/>
          </p:cNvSpPr>
          <p:nvPr/>
        </p:nvSpPr>
        <p:spPr>
          <a:xfrm>
            <a:off x="351611" y="4082479"/>
            <a:ext cx="3587614" cy="238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900" b="1" kern="1200">
                <a:solidFill>
                  <a:srgbClr val="3F454B"/>
                </a:solidFill>
                <a:latin typeface="Graphik Regular"/>
                <a:ea typeface="+mn-ea"/>
                <a:cs typeface="Graphik Regular"/>
              </a:defRPr>
            </a:lvl1pPr>
            <a:lvl2pPr marL="174625" indent="-17462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2pPr>
            <a:lvl3pPr marL="342900" indent="-16827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3pPr>
            <a:lvl4pPr marL="517525" indent="-16827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4pPr>
            <a:lvl5pPr marL="685800" indent="-17462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Five gas utilities</a:t>
            </a:r>
            <a:r>
              <a:rPr lang="en-US" baseline="30000" dirty="0" smtClean="0">
                <a:solidFill>
                  <a:srgbClr val="FFFFFF"/>
                </a:solidFill>
                <a:latin typeface="Georgia"/>
              </a:rPr>
              <a:t>1</a:t>
            </a:r>
            <a:r>
              <a:rPr lang="en-US" dirty="0" smtClean="0">
                <a:solidFill>
                  <a:srgbClr val="FFFFFF"/>
                </a:solidFill>
                <a:latin typeface="Georgia"/>
              </a:rPr>
              <a:t> across three states </a:t>
            </a:r>
          </a:p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Largest gas company in Missouri</a:t>
            </a:r>
            <a:br>
              <a:rPr lang="en-US" dirty="0" smtClean="0">
                <a:solidFill>
                  <a:srgbClr val="FFFFFF"/>
                </a:solidFill>
                <a:latin typeface="Georgia"/>
              </a:rPr>
            </a:br>
            <a:r>
              <a:rPr lang="en-US" dirty="0" smtClean="0">
                <a:solidFill>
                  <a:srgbClr val="FFFFFF"/>
                </a:solidFill>
                <a:latin typeface="Georgia"/>
              </a:rPr>
              <a:t>and Alabama</a:t>
            </a:r>
          </a:p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Focus on safe and reliable service, community development and growth</a:t>
            </a:r>
          </a:p>
        </p:txBody>
      </p:sp>
      <p:sp>
        <p:nvSpPr>
          <p:cNvPr id="6" name="Title | We are a gas company at our core"/>
          <p:cNvSpPr>
            <a:spLocks noGrp="1"/>
          </p:cNvSpPr>
          <p:nvPr>
            <p:ph type="title"/>
          </p:nvPr>
        </p:nvSpPr>
        <p:spPr>
          <a:xfrm>
            <a:off x="468540" y="274601"/>
            <a:ext cx="8229600" cy="5016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a gas company at our core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400" y="6192821"/>
            <a:ext cx="8038882" cy="1951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400" kern="120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400" kern="1200" baseline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800" i="1" baseline="30000" dirty="0" smtClean="0">
                <a:solidFill>
                  <a:srgbClr val="FFFFFF"/>
                </a:solidFill>
              </a:rPr>
              <a:t>1</a:t>
            </a:r>
            <a:r>
              <a:rPr lang="en-US" sz="800" i="1" dirty="0" smtClean="0">
                <a:solidFill>
                  <a:srgbClr val="FFFFFF"/>
                </a:solidFill>
              </a:rPr>
              <a:t>Gives effect to the pending acquisition.</a:t>
            </a:r>
            <a:endParaRPr lang="en-US" sz="800" i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0986" y="2852383"/>
            <a:ext cx="225188" cy="1910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defTabSz="457200"/>
            <a:r>
              <a:rPr lang="en-US" baseline="30000" dirty="0">
                <a:solidFill>
                  <a:srgbClr val="E87322"/>
                </a:solidFill>
              </a:rPr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42989" y="6448426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fld id="{55D3086F-1A5F-A84F-A2B6-9ABFC86203AD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575207" y="6448426"/>
            <a:ext cx="7606892" cy="365125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Spire | </a:t>
            </a:r>
            <a:r>
              <a:rPr lang="en-US" dirty="0">
                <a:solidFill>
                  <a:schemeClr val="bg1"/>
                </a:solidFill>
              </a:rPr>
              <a:t>National Conference of Regulatory Attorneys</a:t>
            </a:r>
          </a:p>
        </p:txBody>
      </p:sp>
    </p:spTree>
    <p:extLst>
      <p:ext uri="{BB962C8B-B14F-4D97-AF65-F5344CB8AC3E}">
        <p14:creationId xmlns:p14="http://schemas.microsoft.com/office/powerpoint/2010/main" val="498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"/>
          <p:cNvGraphicFramePr>
            <a:graphicFrameLocks noGrp="1"/>
          </p:cNvGraphicFramePr>
          <p:nvPr>
            <p:extLst/>
          </p:nvPr>
        </p:nvGraphicFramePr>
        <p:xfrm>
          <a:off x="457200" y="1242886"/>
          <a:ext cx="813020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5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Alagasco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Laclede Gas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MGE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Mobile Gas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Willmut Gas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Founded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1852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1857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1867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1836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1933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Primary Office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Birmingham, AL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St. Louis,</a:t>
                      </a:r>
                      <a:b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</a:br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MO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Kansas City, MO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Mobile,</a:t>
                      </a:r>
                      <a:b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</a:br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AL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Hattiesburg, MS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Employees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909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1,614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555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219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45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Customers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420,000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647,000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501,000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85,000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19,000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Pipeline Miles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~23,000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~16,000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~14,000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~4,300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~1,200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Metro Population</a:t>
                      </a:r>
                      <a:endParaRPr lang="en-US" sz="1400" b="0" i="1" baseline="300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1.1M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2.8M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2.0M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615K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124K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b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4.9M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6.1M</a:t>
                      </a:r>
                      <a:endParaRPr lang="en-US" sz="1400" baseline="30000" dirty="0" smtClean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6.1M</a:t>
                      </a:r>
                      <a:endParaRPr lang="en-US" sz="1400" baseline="300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4.9M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3.0M</a:t>
                      </a:r>
                      <a:endParaRPr lang="en-US" sz="1400" dirty="0">
                        <a:solidFill>
                          <a:srgbClr val="666666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itle | Our utility portfolio"/>
          <p:cNvSpPr>
            <a:spLocks noGrp="1"/>
          </p:cNvSpPr>
          <p:nvPr>
            <p:ph type="title"/>
          </p:nvPr>
        </p:nvSpPr>
        <p:spPr>
          <a:xfrm>
            <a:off x="365760" y="259806"/>
            <a:ext cx="8455639" cy="721729"/>
          </a:xfrm>
        </p:spPr>
        <p:txBody>
          <a:bodyPr/>
          <a:lstStyle/>
          <a:p>
            <a:r>
              <a:rPr lang="en-US" dirty="0" smtClean="0"/>
              <a:t>Our utility portfolio</a:t>
            </a:r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92682" y="6400801"/>
            <a:ext cx="7606892" cy="365125"/>
          </a:xfrm>
        </p:spPr>
        <p:txBody>
          <a:bodyPr anchor="ctr"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Spire | </a:t>
            </a:r>
            <a:r>
              <a:rPr lang="en-US" dirty="0"/>
              <a:t>National Conference of Regulatory Attorneys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03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fld id="{55D3086F-1A5F-A84F-A2B6-9ABFC86203AD}" type="slidenum">
              <a:rPr lang="en-US" smtClean="0">
                <a:solidFill>
                  <a:srgbClr val="595959"/>
                </a:solidFill>
              </a:rPr>
              <a:pPr/>
              <a:t>4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Key components of an effective damage </a:t>
            </a:r>
            <a:r>
              <a:rPr lang="en-US" dirty="0" smtClean="0"/>
              <a:t>prevention program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855879"/>
            <a:ext cx="8455639" cy="5367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Partnerships and collaboration</a:t>
            </a:r>
          </a:p>
          <a:p>
            <a:pPr>
              <a:defRPr/>
            </a:pPr>
            <a:r>
              <a:rPr lang="en-US" dirty="0" smtClean="0"/>
              <a:t>Damage prevention coordinators</a:t>
            </a:r>
          </a:p>
          <a:p>
            <a:pPr>
              <a:defRPr/>
            </a:pPr>
            <a:r>
              <a:rPr lang="en-US" dirty="0" smtClean="0"/>
              <a:t>Data collection and risk analysis</a:t>
            </a:r>
          </a:p>
          <a:p>
            <a:pPr>
              <a:defRPr/>
            </a:pPr>
            <a:r>
              <a:rPr lang="en-US" dirty="0" smtClean="0"/>
              <a:t>Communication</a:t>
            </a:r>
            <a:endParaRPr lang="en-US" dirty="0"/>
          </a:p>
          <a:p>
            <a:pPr>
              <a:defRPr/>
            </a:pPr>
            <a:r>
              <a:rPr lang="en-US" dirty="0" smtClean="0"/>
              <a:t>Balanced damage prevention laws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Partnerships and collaboration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855879"/>
            <a:ext cx="8455639" cy="5367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Develop </a:t>
            </a:r>
            <a:r>
              <a:rPr lang="en-US" dirty="0"/>
              <a:t>a partnership among stakeholders</a:t>
            </a:r>
          </a:p>
          <a:p>
            <a:pPr lvl="1">
              <a:defRPr/>
            </a:pPr>
            <a:r>
              <a:rPr lang="en-US" sz="1800" dirty="0" smtClean="0"/>
              <a:t>Public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Excavators 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Elected officials</a:t>
            </a:r>
          </a:p>
          <a:p>
            <a:pPr lvl="1">
              <a:defRPr/>
            </a:pPr>
            <a:r>
              <a:rPr lang="en-US" sz="1800" dirty="0" smtClean="0"/>
              <a:t>Utility commissions and other regulators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Public </a:t>
            </a:r>
            <a:r>
              <a:rPr lang="en-US" sz="1800" dirty="0" smtClean="0"/>
              <a:t>agencies (fire, police</a:t>
            </a:r>
            <a:r>
              <a:rPr lang="en-US" sz="1800" dirty="0"/>
              <a:t>, </a:t>
            </a:r>
            <a:r>
              <a:rPr lang="en-US" sz="1800" dirty="0" smtClean="0"/>
              <a:t>public works</a:t>
            </a:r>
            <a:r>
              <a:rPr lang="en-US" sz="1800" dirty="0"/>
              <a:t>)</a:t>
            </a:r>
          </a:p>
          <a:p>
            <a:pPr lvl="1">
              <a:defRPr/>
            </a:pPr>
            <a:r>
              <a:rPr lang="en-US" sz="1800" dirty="0" smtClean="0"/>
              <a:t>One call centers</a:t>
            </a:r>
          </a:p>
          <a:p>
            <a:pPr lvl="1">
              <a:defRPr/>
            </a:pPr>
            <a:r>
              <a:rPr lang="en-US" sz="1800" dirty="0"/>
              <a:t>Locate contractors</a:t>
            </a:r>
          </a:p>
          <a:p>
            <a:pPr lvl="1">
              <a:defRPr/>
            </a:pPr>
            <a:r>
              <a:rPr lang="en-US" sz="1800" dirty="0" smtClean="0"/>
              <a:t>Other facility owners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Damage prevention coordinators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855879"/>
            <a:ext cx="8455639" cy="5367500"/>
          </a:xfrm>
        </p:spPr>
        <p:txBody>
          <a:bodyPr/>
          <a:lstStyle/>
          <a:p>
            <a:pPr lvl="1"/>
            <a:r>
              <a:rPr lang="en-US" altLang="en-US" sz="1800" dirty="0" smtClean="0"/>
              <a:t>Key to an effective program</a:t>
            </a:r>
          </a:p>
          <a:p>
            <a:pPr lvl="1"/>
            <a:r>
              <a:rPr lang="en-US" altLang="en-US" sz="1800" dirty="0" smtClean="0"/>
              <a:t>On </a:t>
            </a:r>
            <a:r>
              <a:rPr lang="en-US" altLang="en-US" sz="1800" dirty="0"/>
              <a:t>site field investigation and root cause determination </a:t>
            </a:r>
          </a:p>
          <a:p>
            <a:pPr lvl="2"/>
            <a:r>
              <a:rPr lang="en-US" altLang="en-US" sz="1800" dirty="0"/>
              <a:t>Fair, consistent and timely investigation</a:t>
            </a:r>
          </a:p>
          <a:p>
            <a:pPr lvl="2"/>
            <a:r>
              <a:rPr lang="en-US" altLang="en-US" sz="1800" dirty="0"/>
              <a:t>Relationship building with excavators, public officials, contract locators and </a:t>
            </a:r>
            <a:r>
              <a:rPr lang="en-US" altLang="en-US" sz="1800" dirty="0" smtClean="0"/>
              <a:t>community</a:t>
            </a:r>
          </a:p>
          <a:p>
            <a:pPr lvl="1"/>
            <a:r>
              <a:rPr lang="en-US" altLang="en-US" sz="1800" dirty="0" smtClean="0"/>
              <a:t>Auditing </a:t>
            </a:r>
            <a:r>
              <a:rPr lang="en-US" altLang="en-US" sz="1800" dirty="0"/>
              <a:t>of contract locators and awareness within excavation community</a:t>
            </a:r>
          </a:p>
          <a:p>
            <a:pPr lvl="1"/>
            <a:r>
              <a:rPr lang="en-US" altLang="en-US" sz="1800" dirty="0"/>
              <a:t>Safety meetings with </a:t>
            </a:r>
            <a:r>
              <a:rPr lang="en-US" altLang="en-US" sz="1800" dirty="0" smtClean="0"/>
              <a:t>excavators</a:t>
            </a:r>
          </a:p>
          <a:p>
            <a:pPr lvl="2"/>
            <a:r>
              <a:rPr lang="en-US" altLang="en-US" sz="1800" dirty="0" smtClean="0"/>
              <a:t>Target excavators </a:t>
            </a:r>
            <a:r>
              <a:rPr lang="en-US" altLang="en-US" sz="1800" dirty="0"/>
              <a:t>with high damage </a:t>
            </a:r>
            <a:r>
              <a:rPr lang="en-US" altLang="en-US" sz="1800" dirty="0" smtClean="0"/>
              <a:t>rates</a:t>
            </a:r>
          </a:p>
          <a:p>
            <a:pPr lvl="1"/>
            <a:r>
              <a:rPr lang="en-US" altLang="en-US" sz="1800" dirty="0"/>
              <a:t>Follow through on damages</a:t>
            </a:r>
          </a:p>
          <a:p>
            <a:pPr lvl="2"/>
            <a:r>
              <a:rPr lang="en-US" altLang="en-US" sz="1800" dirty="0"/>
              <a:t>Invoicing, collection, notification of violations, legal remedies, etc</a:t>
            </a:r>
            <a:r>
              <a:rPr lang="en-US" altLang="en-US" dirty="0"/>
              <a:t>.</a:t>
            </a:r>
          </a:p>
          <a:p>
            <a:pPr lvl="1"/>
            <a:endParaRPr lang="en-US" altLang="en-US" sz="2000" dirty="0"/>
          </a:p>
          <a:p>
            <a:pPr lvl="2"/>
            <a:endParaRPr lang="en-US" alt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60" y="274321"/>
            <a:ext cx="8455639" cy="4572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Data collection and risk analysis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826619"/>
            <a:ext cx="8455639" cy="5396760"/>
          </a:xfrm>
        </p:spPr>
        <p:txBody>
          <a:bodyPr/>
          <a:lstStyle/>
          <a:p>
            <a:r>
              <a:rPr lang="en-US" altLang="en-US" dirty="0" smtClean="0"/>
              <a:t>Data </a:t>
            </a:r>
            <a:r>
              <a:rPr lang="en-US" altLang="en-US" dirty="0"/>
              <a:t>collection system </a:t>
            </a:r>
          </a:p>
          <a:p>
            <a:r>
              <a:rPr lang="en-US" altLang="en-US" dirty="0"/>
              <a:t>CGA DIRT </a:t>
            </a:r>
            <a:r>
              <a:rPr lang="en-US" altLang="en-US" dirty="0" smtClean="0"/>
              <a:t>reporting</a:t>
            </a:r>
          </a:p>
          <a:p>
            <a:r>
              <a:rPr lang="en-US" altLang="en-US" dirty="0"/>
              <a:t>Effective reporting and risk analysis</a:t>
            </a:r>
          </a:p>
          <a:p>
            <a:pPr lvl="1"/>
            <a:r>
              <a:rPr lang="en-US" altLang="en-US" sz="1800" dirty="0"/>
              <a:t>What are the trends </a:t>
            </a:r>
          </a:p>
          <a:p>
            <a:pPr lvl="1"/>
            <a:r>
              <a:rPr lang="en-US" altLang="en-US" sz="1800" dirty="0"/>
              <a:t>What is working </a:t>
            </a:r>
          </a:p>
          <a:p>
            <a:pPr lvl="1"/>
            <a:r>
              <a:rPr lang="en-US" altLang="en-US" sz="1800" dirty="0"/>
              <a:t>What is not working</a:t>
            </a:r>
          </a:p>
          <a:p>
            <a:r>
              <a:rPr lang="en-US" altLang="en-US" dirty="0" smtClean="0"/>
              <a:t>Key metrics</a:t>
            </a:r>
          </a:p>
          <a:p>
            <a:pPr lvl="1"/>
            <a:r>
              <a:rPr lang="en-US" altLang="en-US" sz="1800" dirty="0" smtClean="0"/>
              <a:t>Damage rates</a:t>
            </a:r>
          </a:p>
          <a:p>
            <a:pPr lvl="1"/>
            <a:r>
              <a:rPr lang="en-US" altLang="en-US" sz="1800" dirty="0" smtClean="0"/>
              <a:t>No-call damages</a:t>
            </a:r>
          </a:p>
          <a:p>
            <a:pPr lvl="0">
              <a:defRPr/>
            </a:pPr>
            <a:r>
              <a:rPr lang="en-US" dirty="0" smtClean="0"/>
              <a:t>Locator </a:t>
            </a:r>
            <a:r>
              <a:rPr lang="en-US" dirty="0"/>
              <a:t>performance measures</a:t>
            </a:r>
          </a:p>
          <a:p>
            <a:pPr lvl="1">
              <a:defRPr/>
            </a:pPr>
            <a:r>
              <a:rPr lang="en-US" sz="1800" dirty="0"/>
              <a:t>On time</a:t>
            </a:r>
          </a:p>
          <a:p>
            <a:pPr lvl="1">
              <a:defRPr/>
            </a:pPr>
            <a:r>
              <a:rPr lang="en-US" sz="1800" dirty="0" smtClean="0"/>
              <a:t>Accuracy</a:t>
            </a:r>
          </a:p>
          <a:p>
            <a:r>
              <a:rPr lang="en-US" altLang="en-US" dirty="0" smtClean="0"/>
              <a:t>Proactive </a:t>
            </a:r>
            <a:r>
              <a:rPr lang="en-US" altLang="en-US" dirty="0"/>
              <a:t>involvement based on risk analysis</a:t>
            </a:r>
          </a:p>
          <a:p>
            <a:pPr lvl="1"/>
            <a:r>
              <a:rPr lang="en-US" altLang="en-US" sz="1800" dirty="0" smtClean="0"/>
              <a:t>Focus </a:t>
            </a:r>
            <a:r>
              <a:rPr lang="en-US" altLang="en-US" sz="1800" dirty="0"/>
              <a:t>on excavators/locators with high damage rates</a:t>
            </a:r>
          </a:p>
          <a:p>
            <a:pPr lvl="1"/>
            <a:r>
              <a:rPr lang="en-US" altLang="en-US" sz="1800" dirty="0" smtClean="0"/>
              <a:t>Attorney </a:t>
            </a:r>
            <a:r>
              <a:rPr lang="en-US" altLang="en-US" sz="1800" dirty="0"/>
              <a:t>General involvement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</a:t>
            </a:r>
            <a:r>
              <a:rPr lang="en-US" dirty="0"/>
              <a:t>National Conference of Regulatory Attorneys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60" y="274321"/>
            <a:ext cx="8455639" cy="4572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Communication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826619"/>
            <a:ext cx="8455639" cy="5396760"/>
          </a:xfrm>
        </p:spPr>
        <p:txBody>
          <a:bodyPr/>
          <a:lstStyle/>
          <a:p>
            <a:r>
              <a:rPr lang="en-US" altLang="en-US" dirty="0" smtClean="0"/>
              <a:t>Enhanced communication </a:t>
            </a:r>
            <a:endParaRPr lang="en-US" altLang="en-US" dirty="0"/>
          </a:p>
          <a:p>
            <a:pPr lvl="1"/>
            <a:r>
              <a:rPr lang="en-US" altLang="en-US" sz="1800" dirty="0"/>
              <a:t>Damage prevention safety meetings </a:t>
            </a:r>
          </a:p>
          <a:p>
            <a:pPr lvl="1"/>
            <a:r>
              <a:rPr lang="en-US" altLang="en-US" sz="1800" dirty="0" smtClean="0"/>
              <a:t>Attendance at </a:t>
            </a:r>
            <a:r>
              <a:rPr lang="en-US" altLang="en-US" sz="1800" dirty="0"/>
              <a:t>local and state events (MOCGA, </a:t>
            </a:r>
            <a:r>
              <a:rPr lang="en-US" altLang="en-US" sz="1800" dirty="0" smtClean="0"/>
              <a:t>call center safety meetings)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Public </a:t>
            </a:r>
            <a:r>
              <a:rPr lang="en-US" altLang="en-US" sz="1800" dirty="0"/>
              <a:t>outreach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Website and social media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Brochure </a:t>
            </a:r>
            <a:r>
              <a:rPr lang="en-US" altLang="en-US" sz="1800" dirty="0"/>
              <a:t>mailings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811 day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Dig </a:t>
            </a:r>
            <a:r>
              <a:rPr lang="en-US" altLang="en-US" sz="1800" dirty="0"/>
              <a:t>safe month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Arbor Day </a:t>
            </a:r>
          </a:p>
          <a:p>
            <a:endParaRPr lang="en-US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National </a:t>
            </a:r>
            <a:r>
              <a:rPr lang="en-US" dirty="0"/>
              <a:t>Conference of Regulatory Attorneys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</p:spPr>
        <p:txBody>
          <a:bodyPr/>
          <a:lstStyle/>
          <a:p>
            <a:fld id="{454D28B7-E2DB-4A18-AF62-CF4315EB40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GRP-Board Strategy Session Template">
  <a:themeElements>
    <a:clrScheme name="Spire Color Theme">
      <a:dk1>
        <a:srgbClr val="666666"/>
      </a:dk1>
      <a:lt1>
        <a:srgbClr val="FFFFFF"/>
      </a:lt1>
      <a:dk2>
        <a:srgbClr val="666666"/>
      </a:dk2>
      <a:lt2>
        <a:srgbClr val="FFFFFF"/>
      </a:lt2>
      <a:accent1>
        <a:srgbClr val="E87322"/>
      </a:accent1>
      <a:accent2>
        <a:srgbClr val="979797"/>
      </a:accent2>
      <a:accent3>
        <a:srgbClr val="250E62"/>
      </a:accent3>
      <a:accent4>
        <a:srgbClr val="666666"/>
      </a:accent4>
      <a:accent5>
        <a:srgbClr val="D7D7D7"/>
      </a:accent5>
      <a:accent6>
        <a:srgbClr val="B5B5B5"/>
      </a:accent6>
      <a:hlink>
        <a:srgbClr val="E87322"/>
      </a:hlink>
      <a:folHlink>
        <a:srgbClr val="250E62"/>
      </a:folHlink>
    </a:clrScheme>
    <a:fontScheme name="Spire font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578</Words>
  <Application>Microsoft Office PowerPoint</Application>
  <PresentationFormat>Letter Paper (8.5x11 in)</PresentationFormat>
  <Paragraphs>187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16-GRP-Board Strategy Session Template</vt:lpstr>
      <vt:lpstr>Office Theme</vt:lpstr>
      <vt:lpstr>Microsoft Excel Chart</vt:lpstr>
      <vt:lpstr>Effective Damage Prevention Programs</vt:lpstr>
      <vt:lpstr>Agenda</vt:lpstr>
      <vt:lpstr>We are a gas company at our core</vt:lpstr>
      <vt:lpstr>Our utility portfolio</vt:lpstr>
      <vt:lpstr>Key components of an effective damage prevention program</vt:lpstr>
      <vt:lpstr>Partnerships and collaboration</vt:lpstr>
      <vt:lpstr>Damage prevention coordinators</vt:lpstr>
      <vt:lpstr>Data collection and risk analysis</vt:lpstr>
      <vt:lpstr>Communication</vt:lpstr>
      <vt:lpstr> Key provisions to Missouri’s Damage Prevention Law</vt:lpstr>
      <vt:lpstr>Damage Prevention Program Missouri - Laclede Gas and MGE</vt:lpstr>
      <vt:lpstr>Damage Prevention Program Missouri - Laclede Gas Only</vt:lpstr>
      <vt:lpstr>Alabama One Call Study Commission</vt:lpstr>
      <vt:lpstr>Questions?</vt:lpstr>
    </vt:vector>
  </TitlesOfParts>
  <Company>Interbrand 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Spire PowerPoint Template</dc:title>
  <dc:creator>Interbrand NY</dc:creator>
  <dc:description>January 2016</dc:description>
  <cp:lastModifiedBy>Ashley Soete</cp:lastModifiedBy>
  <cp:revision>352</cp:revision>
  <cp:lastPrinted>2016-06-06T21:42:42Z</cp:lastPrinted>
  <dcterms:created xsi:type="dcterms:W3CDTF">2015-12-10T19:18:47Z</dcterms:created>
  <dcterms:modified xsi:type="dcterms:W3CDTF">2016-06-22T16:24:47Z</dcterms:modified>
</cp:coreProperties>
</file>