
<file path=[Content_Types].xml><?xml version="1.0" encoding="utf-8"?>
<Types xmlns="http://schemas.openxmlformats.org/package/2006/content-types">
  <Default Extension="png" ContentType="image/png"/>
  <Default Extension="xlsm" ContentType="application/vnd.ms-excel.sheet.macroEnabled.12"/>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charts/chart5.xml" ContentType="application/vnd.openxmlformats-officedocument.drawingml.chart+xml"/>
  <Override PartName="/ppt/notesSlides/notesSlide13.xml" ContentType="application/vnd.openxmlformats-officedocument.presentationml.notesSlide+xml"/>
  <Override PartName="/ppt/charts/chart6.xml" ContentType="application/vnd.openxmlformats-officedocument.drawingml.chart+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15.xml" ContentType="application/vnd.openxmlformats-officedocument.presentationml.notesSlide+xml"/>
  <Override PartName="/ppt/charts/chart8.xml" ContentType="application/vnd.openxmlformats-officedocument.drawingml.chart+xml"/>
  <Override PartName="/ppt/notesSlides/notesSlide16.xml" ContentType="application/vnd.openxmlformats-officedocument.presentationml.notesSlide+xml"/>
  <Override PartName="/ppt/charts/chart9.xml" ContentType="application/vnd.openxmlformats-officedocument.drawingml.chart+xml"/>
  <Override PartName="/ppt/drawings/drawing2.xml" ContentType="application/vnd.openxmlformats-officedocument.drawingml.chartshapes+xml"/>
  <Override PartName="/ppt/notesSlides/notesSlide17.xml" ContentType="application/vnd.openxmlformats-officedocument.presentationml.notesSlide+xml"/>
  <Override PartName="/ppt/charts/chart10.xml" ContentType="application/vnd.openxmlformats-officedocument.drawingml.chart+xml"/>
  <Override PartName="/ppt/drawings/drawing3.xml" ContentType="application/vnd.openxmlformats-officedocument.drawingml.chartshapes+xml"/>
  <Override PartName="/ppt/notesSlides/notesSlide18.xml" ContentType="application/vnd.openxmlformats-officedocument.presentationml.notesSlide+xml"/>
  <Override PartName="/ppt/charts/chart11.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21.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notesSlides/notesSlide22.xml" ContentType="application/vnd.openxmlformats-officedocument.presentationml.notesSlide+xml"/>
  <Override PartName="/ppt/charts/chart16.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7.xml" ContentType="application/vnd.openxmlformats-officedocument.drawingml.chart+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29" r:id="rId1"/>
  </p:sldMasterIdLst>
  <p:notesMasterIdLst>
    <p:notesMasterId r:id="rId41"/>
  </p:notesMasterIdLst>
  <p:handoutMasterIdLst>
    <p:handoutMasterId r:id="rId42"/>
  </p:handoutMasterIdLst>
  <p:sldIdLst>
    <p:sldId id="278" r:id="rId2"/>
    <p:sldId id="598" r:id="rId3"/>
    <p:sldId id="570" r:id="rId4"/>
    <p:sldId id="624" r:id="rId5"/>
    <p:sldId id="600" r:id="rId6"/>
    <p:sldId id="350" r:id="rId7"/>
    <p:sldId id="561" r:id="rId8"/>
    <p:sldId id="466" r:id="rId9"/>
    <p:sldId id="467" r:id="rId10"/>
    <p:sldId id="630" r:id="rId11"/>
    <p:sldId id="586" r:id="rId12"/>
    <p:sldId id="607" r:id="rId13"/>
    <p:sldId id="484" r:id="rId14"/>
    <p:sldId id="569" r:id="rId15"/>
    <p:sldId id="611" r:id="rId16"/>
    <p:sldId id="608" r:id="rId17"/>
    <p:sldId id="591" r:id="rId18"/>
    <p:sldId id="535" r:id="rId19"/>
    <p:sldId id="581" r:id="rId20"/>
    <p:sldId id="616" r:id="rId21"/>
    <p:sldId id="617" r:id="rId22"/>
    <p:sldId id="596" r:id="rId23"/>
    <p:sldId id="597" r:id="rId24"/>
    <p:sldId id="510" r:id="rId25"/>
    <p:sldId id="412" r:id="rId26"/>
    <p:sldId id="585" r:id="rId27"/>
    <p:sldId id="551" r:id="rId28"/>
    <p:sldId id="628" r:id="rId29"/>
    <p:sldId id="614" r:id="rId30"/>
    <p:sldId id="618" r:id="rId31"/>
    <p:sldId id="615" r:id="rId32"/>
    <p:sldId id="622" r:id="rId33"/>
    <p:sldId id="541" r:id="rId34"/>
    <p:sldId id="576" r:id="rId35"/>
    <p:sldId id="629" r:id="rId36"/>
    <p:sldId id="612" r:id="rId37"/>
    <p:sldId id="610" r:id="rId38"/>
    <p:sldId id="623" r:id="rId39"/>
    <p:sldId id="443" r:id="rId40"/>
  </p:sldIdLst>
  <p:sldSz cx="9144000" cy="6858000" type="letter"/>
  <p:notesSz cx="9601200" cy="73152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ott Beecher" initials="SB" lastIdx="3" clrIdx="0"/>
  <p:cmAuthor id="1" name="Denise Lam" initials="DL"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8F54"/>
    <a:srgbClr val="A6A6A6"/>
    <a:srgbClr val="604A7B"/>
    <a:srgbClr val="0F7CBF"/>
    <a:srgbClr val="6CC0F4"/>
    <a:srgbClr val="0099FF"/>
    <a:srgbClr val="0FA6A6"/>
    <a:srgbClr val="BEE3FA"/>
    <a:srgbClr val="0033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15" autoAdjust="0"/>
    <p:restoredTop sz="85632" autoAdjust="0"/>
  </p:normalViewPr>
  <p:slideViewPr>
    <p:cSldViewPr snapToGrid="0" showGuides="1">
      <p:cViewPr>
        <p:scale>
          <a:sx n="70" d="100"/>
          <a:sy n="70" d="100"/>
        </p:scale>
        <p:origin x="-2262" y="-666"/>
      </p:cViewPr>
      <p:guideLst>
        <p:guide orient="horz" pos="2160"/>
        <p:guide pos="2888"/>
      </p:guideLst>
    </p:cSldViewPr>
  </p:slideViewPr>
  <p:outlineViewPr>
    <p:cViewPr>
      <p:scale>
        <a:sx n="33" d="100"/>
        <a:sy n="33" d="100"/>
      </p:scale>
      <p:origin x="0" y="11124"/>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106" d="100"/>
          <a:sy n="106" d="100"/>
        </p:scale>
        <p:origin x="-2418" y="-108"/>
      </p:cViewPr>
      <p:guideLst>
        <p:guide orient="horz" pos="2305"/>
        <p:guide pos="302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Macro-Enabled_Worksheet14.xlsm"/></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Macro-Enabled_Worksheet4.xlsm"/></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474745383523287"/>
          <c:y val="4.8209264403138094E-2"/>
          <c:w val="0.78343261335689063"/>
          <c:h val="0.77190847731836465"/>
        </c:manualLayout>
      </c:layout>
      <c:lineChart>
        <c:grouping val="standard"/>
        <c:varyColors val="0"/>
        <c:ser>
          <c:idx val="0"/>
          <c:order val="0"/>
          <c:tx>
            <c:strRef>
              <c:f>Sheet1!$A$4</c:f>
              <c:strCache>
                <c:ptCount val="1"/>
                <c:pt idx="0">
                  <c:v>2012</c:v>
                </c:pt>
              </c:strCache>
            </c:strRef>
          </c:tx>
          <c:spPr>
            <a:ln w="27892">
              <a:solidFill>
                <a:schemeClr val="bg1">
                  <a:lumMod val="50000"/>
                </a:schemeClr>
              </a:solidFill>
              <a:prstDash val="sysDash"/>
            </a:ln>
          </c:spPr>
          <c:marker>
            <c:symbol val="diamond"/>
            <c:size val="5"/>
            <c:spPr>
              <a:solidFill>
                <a:schemeClr val="bg1">
                  <a:lumMod val="50000"/>
                </a:schemeClr>
              </a:solidFill>
              <a:ln>
                <a:solidFill>
                  <a:schemeClr val="bg1">
                    <a:lumMod val="50000"/>
                  </a:schemeClr>
                </a:solidFill>
                <a:prstDash val="solid"/>
              </a:ln>
            </c:spPr>
          </c:marker>
          <c:dLbls>
            <c:dLbl>
              <c:idx val="3"/>
              <c:layout>
                <c:manualLayout>
                  <c:x val="-4.3944713346014963E-2"/>
                  <c:y val="-3.2749190017420306E-2"/>
                </c:manualLayout>
              </c:layout>
              <c:dLblPos val="r"/>
              <c:showLegendKey val="0"/>
              <c:showVal val="1"/>
              <c:showCatName val="0"/>
              <c:showSerName val="0"/>
              <c:showPercent val="0"/>
              <c:showBubbleSize val="0"/>
            </c:dLbl>
            <c:numFmt formatCode="#,##0" sourceLinked="0"/>
            <c:txPr>
              <a:bodyPr/>
              <a:lstStyle/>
              <a:p>
                <a:pPr>
                  <a:defRPr sz="1400" baseline="0">
                    <a:solidFill>
                      <a:schemeClr val="bg1">
                        <a:lumMod val="50000"/>
                      </a:schemeClr>
                    </a:solidFill>
                  </a:defRPr>
                </a:pPr>
                <a:endParaRPr lang="en-US"/>
              </a:p>
            </c:txPr>
            <c:dLblPos val="t"/>
            <c:showLegendKey val="0"/>
            <c:showVal val="1"/>
            <c:showCatName val="0"/>
            <c:showSerName val="0"/>
            <c:showPercent val="0"/>
            <c:showBubbleSize val="0"/>
            <c:showLeaderLines val="0"/>
          </c:dLbls>
          <c:cat>
            <c:numRef>
              <c:f>Sheet1!$B$3:$J$3</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Sheet1!$B$4:$J$4</c:f>
              <c:numCache>
                <c:formatCode>General</c:formatCode>
                <c:ptCount val="9"/>
                <c:pt idx="0">
                  <c:v>43041</c:v>
                </c:pt>
                <c:pt idx="1">
                  <c:v>43618</c:v>
                </c:pt>
                <c:pt idx="2">
                  <c:v>44459</c:v>
                </c:pt>
                <c:pt idx="3">
                  <c:v>45242</c:v>
                </c:pt>
                <c:pt idx="4">
                  <c:v>45802</c:v>
                </c:pt>
                <c:pt idx="5">
                  <c:v>46152</c:v>
                </c:pt>
                <c:pt idx="6">
                  <c:v>46803</c:v>
                </c:pt>
                <c:pt idx="7">
                  <c:v>47581</c:v>
                </c:pt>
                <c:pt idx="8">
                  <c:v>48273</c:v>
                </c:pt>
              </c:numCache>
            </c:numRef>
          </c:val>
          <c:smooth val="0"/>
        </c:ser>
        <c:ser>
          <c:idx val="1"/>
          <c:order val="1"/>
          <c:tx>
            <c:strRef>
              <c:f>Sheet1!$A$5</c:f>
              <c:strCache>
                <c:ptCount val="1"/>
                <c:pt idx="0">
                  <c:v>2013</c:v>
                </c:pt>
              </c:strCache>
            </c:strRef>
          </c:tx>
          <c:spPr>
            <a:ln w="27892">
              <a:solidFill>
                <a:schemeClr val="accent2"/>
              </a:solidFill>
              <a:prstDash val="solid"/>
            </a:ln>
            <a:effectLst>
              <a:outerShdw blurRad="50800" dist="38100" dir="2700000" algn="tl" rotWithShape="0">
                <a:prstClr val="black">
                  <a:alpha val="40000"/>
                </a:prstClr>
              </a:outerShdw>
            </a:effectLst>
          </c:spPr>
          <c:marker>
            <c:symbol val="square"/>
            <c:size val="5"/>
            <c:spPr>
              <a:solidFill>
                <a:schemeClr val="accent2"/>
              </a:solidFill>
              <a:ln>
                <a:solidFill>
                  <a:schemeClr val="accent2"/>
                </a:solidFill>
                <a:prstDash val="solid"/>
              </a:ln>
              <a:effectLst>
                <a:outerShdw blurRad="50800" dist="38100" dir="2700000" algn="tl" rotWithShape="0">
                  <a:prstClr val="black">
                    <a:alpha val="40000"/>
                  </a:prstClr>
                </a:outerShdw>
              </a:effectLst>
            </c:spPr>
          </c:marker>
          <c:dLbls>
            <c:dLbl>
              <c:idx val="7"/>
              <c:layout>
                <c:manualLayout>
                  <c:x val="-4.0990446902585534E-2"/>
                  <c:y val="3.5466965122600037E-2"/>
                </c:manualLayout>
              </c:layout>
              <c:dLblPos val="r"/>
              <c:showLegendKey val="0"/>
              <c:showVal val="1"/>
              <c:showCatName val="0"/>
              <c:showSerName val="0"/>
              <c:showPercent val="0"/>
              <c:showBubbleSize val="0"/>
            </c:dLbl>
            <c:numFmt formatCode="#,##0" sourceLinked="0"/>
            <c:txPr>
              <a:bodyPr/>
              <a:lstStyle/>
              <a:p>
                <a:pPr>
                  <a:defRPr sz="1400" baseline="0">
                    <a:solidFill>
                      <a:schemeClr val="tx1"/>
                    </a:solidFill>
                  </a:defRPr>
                </a:pPr>
                <a:endParaRPr lang="en-US"/>
              </a:p>
            </c:txPr>
            <c:dLblPos val="b"/>
            <c:showLegendKey val="0"/>
            <c:showVal val="1"/>
            <c:showCatName val="0"/>
            <c:showSerName val="0"/>
            <c:showPercent val="0"/>
            <c:showBubbleSize val="0"/>
            <c:showLeaderLines val="0"/>
          </c:dLbls>
          <c:cat>
            <c:numRef>
              <c:f>Sheet1!$B$3:$J$3</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Sheet1!$B$5:$J$5</c:f>
              <c:numCache>
                <c:formatCode>General</c:formatCode>
                <c:ptCount val="9"/>
                <c:pt idx="0">
                  <c:v>42532</c:v>
                </c:pt>
                <c:pt idx="1">
                  <c:v>43142</c:v>
                </c:pt>
                <c:pt idx="2">
                  <c:v>43812</c:v>
                </c:pt>
                <c:pt idx="3">
                  <c:v>44355</c:v>
                </c:pt>
                <c:pt idx="4">
                  <c:v>44907</c:v>
                </c:pt>
                <c:pt idx="5">
                  <c:v>45457</c:v>
                </c:pt>
                <c:pt idx="6">
                  <c:v>46125</c:v>
                </c:pt>
                <c:pt idx="7">
                  <c:v>46808</c:v>
                </c:pt>
                <c:pt idx="8">
                  <c:v>47538</c:v>
                </c:pt>
              </c:numCache>
            </c:numRef>
          </c:val>
          <c:smooth val="0"/>
        </c:ser>
        <c:dLbls>
          <c:showLegendKey val="0"/>
          <c:showVal val="0"/>
          <c:showCatName val="0"/>
          <c:showSerName val="0"/>
          <c:showPercent val="0"/>
          <c:showBubbleSize val="0"/>
        </c:dLbls>
        <c:marker val="1"/>
        <c:smooth val="0"/>
        <c:axId val="29324416"/>
        <c:axId val="29326336"/>
      </c:lineChart>
      <c:dateAx>
        <c:axId val="29324416"/>
        <c:scaling>
          <c:orientation val="minMax"/>
        </c:scaling>
        <c:delete val="0"/>
        <c:axPos val="b"/>
        <c:title>
          <c:tx>
            <c:rich>
              <a:bodyPr/>
              <a:lstStyle/>
              <a:p>
                <a:pPr>
                  <a:defRPr sz="1755" b="1" i="0" u="none" strike="noStrike" baseline="0">
                    <a:solidFill>
                      <a:srgbClr val="000000"/>
                    </a:solidFill>
                    <a:latin typeface="Times New Roman"/>
                    <a:ea typeface="Times New Roman"/>
                    <a:cs typeface="Times New Roman"/>
                  </a:defRPr>
                </a:pPr>
                <a:r>
                  <a:rPr lang="en-US" sz="1600" baseline="0" dirty="0"/>
                  <a:t>Projected Year</a:t>
                </a:r>
              </a:p>
            </c:rich>
          </c:tx>
          <c:layout>
            <c:manualLayout>
              <c:xMode val="edge"/>
              <c:yMode val="edge"/>
              <c:x val="0.47952222300410013"/>
              <c:y val="0.895803926436057"/>
            </c:manualLayout>
          </c:layout>
          <c:overlay val="0"/>
          <c:spPr>
            <a:noFill/>
            <a:ln w="27892">
              <a:noFill/>
            </a:ln>
          </c:spPr>
        </c:title>
        <c:numFmt formatCode="0" sourceLinked="0"/>
        <c:majorTickMark val="none"/>
        <c:minorTickMark val="cross"/>
        <c:tickLblPos val="nextTo"/>
        <c:spPr>
          <a:ln w="3486">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29326336"/>
        <c:crosses val="autoZero"/>
        <c:auto val="1"/>
        <c:lblOffset val="100"/>
        <c:baseTimeUnit val="days"/>
        <c:majorUnit val="1"/>
        <c:majorTimeUnit val="days"/>
        <c:minorUnit val="1"/>
        <c:minorTimeUnit val="days"/>
      </c:dateAx>
      <c:valAx>
        <c:axId val="29326336"/>
        <c:scaling>
          <c:orientation val="minMax"/>
          <c:max val="52000"/>
          <c:min val="40000"/>
        </c:scaling>
        <c:delete val="0"/>
        <c:axPos val="l"/>
        <c:majorGridlines>
          <c:spPr>
            <a:ln w="3486">
              <a:solidFill>
                <a:schemeClr val="tx1"/>
              </a:solidFill>
              <a:prstDash val="solid"/>
            </a:ln>
          </c:spPr>
        </c:majorGridlines>
        <c:numFmt formatCode="#,##0" sourceLinked="0"/>
        <c:majorTickMark val="out"/>
        <c:minorTickMark val="none"/>
        <c:tickLblPos val="nextTo"/>
        <c:spPr>
          <a:ln w="3486">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29324416"/>
        <c:crosses val="autoZero"/>
        <c:crossBetween val="between"/>
        <c:majorUnit val="2000"/>
        <c:minorUnit val="500"/>
      </c:valAx>
      <c:spPr>
        <a:noFill/>
        <a:ln w="13945">
          <a:solidFill>
            <a:schemeClr val="tx1"/>
          </a:solidFill>
          <a:prstDash val="solid"/>
        </a:ln>
      </c:spPr>
    </c:plotArea>
    <c:legend>
      <c:legendPos val="r"/>
      <c:legendEntry>
        <c:idx val="0"/>
        <c:txPr>
          <a:bodyPr/>
          <a:lstStyle/>
          <a:p>
            <a:pPr>
              <a:defRPr sz="1412" b="1" i="0" u="none" strike="noStrike" baseline="0">
                <a:solidFill>
                  <a:schemeClr val="bg1">
                    <a:lumMod val="50000"/>
                  </a:schemeClr>
                </a:solidFill>
                <a:latin typeface="Times New Roman"/>
                <a:ea typeface="Times New Roman"/>
                <a:cs typeface="Times New Roman"/>
              </a:defRPr>
            </a:pPr>
            <a:endParaRPr lang="en-US"/>
          </a:p>
        </c:txPr>
      </c:legendEntry>
      <c:layout>
        <c:manualLayout>
          <c:xMode val="edge"/>
          <c:yMode val="edge"/>
          <c:x val="0.69116435898524398"/>
          <c:y val="0.64863212452973962"/>
          <c:w val="0.25896518094591192"/>
          <c:h val="7.60086797604934E-2"/>
        </c:manualLayout>
      </c:layout>
      <c:overlay val="0"/>
      <c:spPr>
        <a:solidFill>
          <a:schemeClr val="bg1"/>
        </a:solidFill>
        <a:ln w="3486">
          <a:solidFill>
            <a:schemeClr val="tx1"/>
          </a:solidFill>
          <a:prstDash val="solid"/>
        </a:ln>
        <a:effectLst>
          <a:outerShdw blurRad="50800" dist="38100" dir="2700000" algn="tl" rotWithShape="0">
            <a:prstClr val="black">
              <a:alpha val="40000"/>
            </a:prstClr>
          </a:outerShdw>
        </a:effectLst>
      </c:spPr>
      <c:txPr>
        <a:bodyPr/>
        <a:lstStyle/>
        <a:p>
          <a:pPr>
            <a:defRPr sz="1412"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a:effectLst/>
    <a:scene3d>
      <a:camera prst="orthographicFront"/>
      <a:lightRig rig="threePt" dir="t"/>
    </a:scene3d>
    <a:sp3d/>
  </c:spPr>
  <c:txPr>
    <a:bodyPr/>
    <a:lstStyle/>
    <a:p>
      <a:pPr>
        <a:defRPr sz="1975"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620031187009821E-2"/>
          <c:y val="4.2654028436018961E-2"/>
          <c:w val="0.87995531708196362"/>
          <c:h val="0.68959222509320006"/>
        </c:manualLayout>
      </c:layout>
      <c:lineChart>
        <c:grouping val="standard"/>
        <c:varyColors val="0"/>
        <c:ser>
          <c:idx val="0"/>
          <c:order val="0"/>
          <c:tx>
            <c:strRef>
              <c:f>Sheet1!$A$4</c:f>
              <c:strCache>
                <c:ptCount val="1"/>
                <c:pt idx="0">
                  <c:v>FRCC</c:v>
                </c:pt>
              </c:strCache>
            </c:strRef>
          </c:tx>
          <c:spPr>
            <a:ln w="28575" cmpd="sng">
              <a:solidFill>
                <a:srgbClr val="068F54"/>
              </a:solidFill>
              <a:prstDash val="lgDash"/>
            </a:ln>
            <a:effectLst>
              <a:outerShdw blurRad="50800" dist="38100" dir="2700000" algn="tl" rotWithShape="0">
                <a:prstClr val="black">
                  <a:alpha val="40000"/>
                </a:prstClr>
              </a:outerShdw>
            </a:effectLst>
          </c:spPr>
          <c:marker>
            <c:symbol val="x"/>
            <c:size val="6"/>
            <c:spPr>
              <a:solidFill>
                <a:srgbClr val="068F54"/>
              </a:solidFill>
              <a:ln>
                <a:solidFill>
                  <a:srgbClr val="068F54"/>
                </a:solidFill>
              </a:ln>
              <a:effectLst>
                <a:outerShdw blurRad="50800" dist="38100" dir="2700000" algn="tl" rotWithShape="0">
                  <a:prstClr val="black">
                    <a:alpha val="40000"/>
                  </a:prstClr>
                </a:outerShdw>
              </a:effectLst>
            </c:spPr>
          </c:marker>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Sheet1!$B$4:$K$4</c:f>
              <c:numCache>
                <c:formatCode>General</c:formatCode>
                <c:ptCount val="10"/>
                <c:pt idx="0">
                  <c:v>19.36918249499049</c:v>
                </c:pt>
                <c:pt idx="1">
                  <c:v>18.06892814148069</c:v>
                </c:pt>
                <c:pt idx="2">
                  <c:v>17.890915437280295</c:v>
                </c:pt>
                <c:pt idx="3">
                  <c:v>17.801083961572491</c:v>
                </c:pt>
                <c:pt idx="4">
                  <c:v>15.758971901939082</c:v>
                </c:pt>
                <c:pt idx="5">
                  <c:v>15.322324142300848</c:v>
                </c:pt>
                <c:pt idx="6">
                  <c:v>13.130939676587314</c:v>
                </c:pt>
                <c:pt idx="7">
                  <c:v>12.160020462645655</c:v>
                </c:pt>
                <c:pt idx="8">
                  <c:v>11.642901357587847</c:v>
                </c:pt>
                <c:pt idx="9">
                  <c:v>12.82888665023532</c:v>
                </c:pt>
              </c:numCache>
            </c:numRef>
          </c:val>
          <c:smooth val="0"/>
        </c:ser>
        <c:dLbls>
          <c:showLegendKey val="0"/>
          <c:showVal val="0"/>
          <c:showCatName val="0"/>
          <c:showSerName val="0"/>
          <c:showPercent val="0"/>
          <c:showBubbleSize val="0"/>
        </c:dLbls>
        <c:marker val="1"/>
        <c:smooth val="0"/>
        <c:axId val="32444416"/>
        <c:axId val="32446720"/>
      </c:lineChart>
      <c:catAx>
        <c:axId val="32444416"/>
        <c:scaling>
          <c:orientation val="minMax"/>
        </c:scaling>
        <c:delete val="0"/>
        <c:axPos val="b"/>
        <c:title>
          <c:tx>
            <c:rich>
              <a:bodyPr/>
              <a:lstStyle/>
              <a:p>
                <a:pPr>
                  <a:defRPr sz="1400" b="1" i="0" u="none" strike="noStrike" baseline="0">
                    <a:solidFill>
                      <a:srgbClr val="000000"/>
                    </a:solidFill>
                    <a:latin typeface="Times New Roman"/>
                    <a:ea typeface="Times New Roman"/>
                    <a:cs typeface="Times New Roman"/>
                  </a:defRPr>
                </a:pPr>
                <a:r>
                  <a:rPr lang="en-US" sz="1400" dirty="0"/>
                  <a:t>Year</a:t>
                </a:r>
              </a:p>
            </c:rich>
          </c:tx>
          <c:layout>
            <c:manualLayout>
              <c:xMode val="edge"/>
              <c:yMode val="edge"/>
              <c:x val="0.49751873736548397"/>
              <c:y val="0.83155703779087564"/>
            </c:manualLayout>
          </c:layout>
          <c:overlay val="0"/>
          <c:spPr>
            <a:noFill/>
            <a:ln w="29386">
              <a:noFill/>
            </a:ln>
          </c:spPr>
        </c:title>
        <c:numFmt formatCode="General" sourceLinked="1"/>
        <c:majorTickMark val="none"/>
        <c:minorTickMark val="cross"/>
        <c:tickLblPos val="nextTo"/>
        <c:spPr>
          <a:ln w="3673">
            <a:solidFill>
              <a:schemeClr val="tx1"/>
            </a:solidFill>
            <a:prstDash val="solid"/>
          </a:ln>
        </c:spPr>
        <c:txPr>
          <a:bodyPr rot="0" vert="horz"/>
          <a:lstStyle/>
          <a:p>
            <a:pPr>
              <a:defRPr sz="1600" b="1" i="0" u="none" strike="noStrike" baseline="0">
                <a:solidFill>
                  <a:schemeClr val="tx1"/>
                </a:solidFill>
                <a:latin typeface="Times New Roman"/>
                <a:ea typeface="Times New Roman"/>
                <a:cs typeface="Times New Roman"/>
              </a:defRPr>
            </a:pPr>
            <a:endParaRPr lang="en-US"/>
          </a:p>
        </c:txPr>
        <c:crossAx val="32446720"/>
        <c:crosses val="autoZero"/>
        <c:auto val="1"/>
        <c:lblAlgn val="ctr"/>
        <c:lblOffset val="100"/>
        <c:tickLblSkip val="1"/>
        <c:tickMarkSkip val="1"/>
        <c:noMultiLvlLbl val="0"/>
      </c:catAx>
      <c:valAx>
        <c:axId val="32446720"/>
        <c:scaling>
          <c:orientation val="minMax"/>
        </c:scaling>
        <c:delete val="0"/>
        <c:axPos val="l"/>
        <c:majorGridlines>
          <c:spPr>
            <a:ln w="3673">
              <a:solidFill>
                <a:schemeClr val="tx1"/>
              </a:solidFill>
              <a:prstDash val="solid"/>
            </a:ln>
          </c:spPr>
        </c:majorGridlines>
        <c:title>
          <c:tx>
            <c:rich>
              <a:bodyPr/>
              <a:lstStyle/>
              <a:p>
                <a:pPr>
                  <a:defRPr sz="1600" b="1" i="0" u="none" strike="noStrike" baseline="0">
                    <a:solidFill>
                      <a:srgbClr val="000000"/>
                    </a:solidFill>
                    <a:latin typeface="Times New Roman"/>
                    <a:ea typeface="Times New Roman"/>
                    <a:cs typeface="Times New Roman"/>
                  </a:defRPr>
                </a:pPr>
                <a:r>
                  <a:rPr lang="en-US" sz="1600" b="1" dirty="0"/>
                  <a:t>Reserve Margin (%)</a:t>
                </a:r>
              </a:p>
            </c:rich>
          </c:tx>
          <c:layout>
            <c:manualLayout>
              <c:xMode val="edge"/>
              <c:yMode val="edge"/>
              <c:x val="8.7131421693925609E-3"/>
              <c:y val="0.18483422332932467"/>
            </c:manualLayout>
          </c:layout>
          <c:overlay val="0"/>
          <c:spPr>
            <a:noFill/>
            <a:ln w="29386">
              <a:noFill/>
            </a:ln>
          </c:spPr>
        </c:title>
        <c:numFmt formatCode="General" sourceLinked="1"/>
        <c:majorTickMark val="out"/>
        <c:minorTickMark val="none"/>
        <c:tickLblPos val="nextTo"/>
        <c:spPr>
          <a:ln w="3673">
            <a:solidFill>
              <a:schemeClr val="tx1"/>
            </a:solidFill>
            <a:prstDash val="solid"/>
          </a:ln>
        </c:spPr>
        <c:txPr>
          <a:bodyPr rot="0" vert="horz"/>
          <a:lstStyle/>
          <a:p>
            <a:pPr>
              <a:defRPr sz="1600" b="1" i="0" u="none" strike="noStrike" baseline="0">
                <a:solidFill>
                  <a:schemeClr val="tx1"/>
                </a:solidFill>
                <a:latin typeface="Times New Roman"/>
                <a:ea typeface="Times New Roman"/>
                <a:cs typeface="Times New Roman"/>
              </a:defRPr>
            </a:pPr>
            <a:endParaRPr lang="en-US"/>
          </a:p>
        </c:txPr>
        <c:crossAx val="32444416"/>
        <c:crosses val="autoZero"/>
        <c:crossBetween val="between"/>
      </c:valAx>
      <c:spPr>
        <a:noFill/>
        <a:ln w="14694">
          <a:solidFill>
            <a:schemeClr val="tx1"/>
          </a:solidFill>
          <a:prstDash val="solid"/>
        </a:ln>
      </c:spPr>
    </c:plotArea>
    <c:plotVisOnly val="1"/>
    <c:dispBlanksAs val="gap"/>
    <c:showDLblsOverMax val="0"/>
  </c:chart>
  <c:spPr>
    <a:noFill/>
    <a:ln>
      <a:noFill/>
    </a:ln>
  </c:spPr>
  <c:txPr>
    <a:bodyPr/>
    <a:lstStyle/>
    <a:p>
      <a:pPr>
        <a:defRPr sz="2082"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US" sz="2000" dirty="0" smtClean="0">
                <a:solidFill>
                  <a:schemeClr val="tx1"/>
                </a:solidFill>
              </a:rPr>
              <a:t>Summer 2013</a:t>
            </a:r>
            <a:endParaRPr lang="en-US" sz="2000" dirty="0">
              <a:solidFill>
                <a:schemeClr val="tx1"/>
              </a:solidFill>
            </a:endParaRPr>
          </a:p>
        </c:rich>
      </c:tx>
      <c:layout>
        <c:manualLayout>
          <c:xMode val="edge"/>
          <c:yMode val="edge"/>
          <c:x val="0.37285479524127979"/>
          <c:y val="8.9001910153858228E-3"/>
        </c:manualLayout>
      </c:layout>
      <c:overlay val="0"/>
    </c:title>
    <c:autoTitleDeleted val="0"/>
    <c:plotArea>
      <c:layout>
        <c:manualLayout>
          <c:layoutTarget val="inner"/>
          <c:xMode val="edge"/>
          <c:yMode val="edge"/>
          <c:x val="2.2916666666666672E-2"/>
          <c:y val="0.15570324803150798"/>
          <c:w val="0.9541666666666665"/>
          <c:h val="0.7380935039370079"/>
        </c:manualLayout>
      </c:layout>
      <c:barChart>
        <c:barDir val="col"/>
        <c:grouping val="clustered"/>
        <c:varyColors val="0"/>
        <c:ser>
          <c:idx val="0"/>
          <c:order val="0"/>
          <c:spPr>
            <a:ln w="14732">
              <a:solidFill>
                <a:prstClr val="black"/>
              </a:solidFill>
            </a:ln>
            <a:effectLst>
              <a:outerShdw blurRad="50800" dist="38100" dir="2700000" algn="tl" rotWithShape="0">
                <a:prstClr val="black">
                  <a:alpha val="40000"/>
                </a:prstClr>
              </a:outerShdw>
            </a:effectLst>
          </c:spPr>
          <c:invertIfNegative val="0"/>
          <c:dPt>
            <c:idx val="1"/>
            <c:invertIfNegative val="1"/>
            <c:bubble3D val="0"/>
            <c:spPr>
              <a:solidFill>
                <a:srgbClr val="068F54"/>
              </a:solidFill>
              <a:ln w="14732">
                <a:solidFill>
                  <a:prstClr val="black"/>
                </a:solidFill>
              </a:ln>
              <a:effectLst>
                <a:outerShdw blurRad="50800" dist="38100" dir="2700000" algn="tl" rotWithShape="0">
                  <a:prstClr val="black">
                    <a:alpha val="40000"/>
                  </a:prstClr>
                </a:outerShdw>
              </a:effectLst>
            </c:spPr>
          </c:dPt>
          <c:dLbls>
            <c:dLbl>
              <c:idx val="0"/>
              <c:layout>
                <c:manualLayout>
                  <c:x val="1.0375493465685779E-2"/>
                  <c:y val="0"/>
                </c:manualLayout>
              </c:layout>
              <c:showLegendKey val="0"/>
              <c:showVal val="1"/>
              <c:showCatName val="0"/>
              <c:showSerName val="0"/>
              <c:showPercent val="0"/>
              <c:showBubbleSize val="0"/>
            </c:dLbl>
            <c:dLbl>
              <c:idx val="1"/>
              <c:layout>
                <c:manualLayout>
                  <c:x val="6.9169956437905534E-3"/>
                  <c:y val="0"/>
                </c:manualLayout>
              </c:layout>
              <c:showLegendKey val="0"/>
              <c:showVal val="1"/>
              <c:showCatName val="0"/>
              <c:showSerName val="0"/>
              <c:showPercent val="0"/>
              <c:showBubbleSize val="0"/>
            </c:dLbl>
            <c:dLbl>
              <c:idx val="2"/>
              <c:layout>
                <c:manualLayout>
                  <c:x val="8.6462445547381746E-3"/>
                  <c:y val="0"/>
                </c:manualLayout>
              </c:layout>
              <c:showLegendKey val="0"/>
              <c:showVal val="1"/>
              <c:showCatName val="0"/>
              <c:showSerName val="0"/>
              <c:showPercent val="0"/>
              <c:showBubbleSize val="0"/>
            </c:dLbl>
            <c:dLbl>
              <c:idx val="3"/>
              <c:layout>
                <c:manualLayout>
                  <c:x val="8.6462445547381746E-3"/>
                  <c:y val="0"/>
                </c:manualLayout>
              </c:layout>
              <c:showLegendKey val="0"/>
              <c:showVal val="1"/>
              <c:showCatName val="0"/>
              <c:showSerName val="0"/>
              <c:showPercent val="0"/>
              <c:showBubbleSize val="0"/>
            </c:dLbl>
            <c:dLbl>
              <c:idx val="4"/>
              <c:layout>
                <c:manualLayout>
                  <c:x val="8.6462445547381746E-3"/>
                  <c:y val="0"/>
                </c:manualLayout>
              </c:layout>
              <c:showLegendKey val="0"/>
              <c:showVal val="1"/>
              <c:showCatName val="0"/>
              <c:showSerName val="0"/>
              <c:showPercent val="0"/>
              <c:showBubbleSize val="0"/>
            </c:dLbl>
            <c:dLbl>
              <c:idx val="5"/>
              <c:layout>
                <c:manualLayout>
                  <c:x val="1.0375493465685779E-2"/>
                  <c:y val="0"/>
                </c:manualLayout>
              </c:layout>
              <c:showLegendKey val="0"/>
              <c:showVal val="1"/>
              <c:showCatName val="0"/>
              <c:showSerName val="0"/>
              <c:showPercent val="0"/>
              <c:showBubbleSize val="0"/>
            </c:dLbl>
            <c:dLbl>
              <c:idx val="6"/>
              <c:layout>
                <c:manualLayout>
                  <c:x val="1.0375493465685779E-2"/>
                  <c:y val="0"/>
                </c:manualLayout>
              </c:layout>
              <c:showLegendKey val="0"/>
              <c:showVal val="1"/>
              <c:showCatName val="0"/>
              <c:showSerName val="0"/>
              <c:showPercent val="0"/>
              <c:showBubbleSize val="0"/>
            </c:dLbl>
            <c:dLbl>
              <c:idx val="7"/>
              <c:layout>
                <c:manualLayout>
                  <c:x val="1.0375493465685779E-2"/>
                  <c:y val="0"/>
                </c:manualLayout>
              </c:layout>
              <c:showLegendKey val="0"/>
              <c:showVal val="1"/>
              <c:showCatName val="0"/>
              <c:showSerName val="0"/>
              <c:showPercent val="0"/>
              <c:showBubbleSize val="0"/>
            </c:dLbl>
            <c:txPr>
              <a:bodyPr/>
              <a:lstStyle/>
              <a:p>
                <a:pPr>
                  <a:defRPr sz="1800" b="1" i="0" baseline="0">
                    <a:latin typeface="Times New Roman" pitchFamily="18" charset="0"/>
                  </a:defRPr>
                </a:pPr>
                <a:endParaRPr lang="en-US"/>
              </a:p>
            </c:txPr>
            <c:showLegendKey val="0"/>
            <c:showVal val="1"/>
            <c:showCatName val="0"/>
            <c:showSerName val="0"/>
            <c:showPercent val="0"/>
            <c:showBubbleSize val="0"/>
            <c:showLeaderLines val="0"/>
          </c:dLbls>
          <c:cat>
            <c:strRef>
              <c:f>Sheet1!$A$4:$H$4</c:f>
              <c:strCache>
                <c:ptCount val="8"/>
                <c:pt idx="0">
                  <c:v>MISO</c:v>
                </c:pt>
                <c:pt idx="1">
                  <c:v>FRCC</c:v>
                </c:pt>
                <c:pt idx="2">
                  <c:v>PJM</c:v>
                </c:pt>
                <c:pt idx="3">
                  <c:v>NPCC</c:v>
                </c:pt>
                <c:pt idx="4">
                  <c:v>SERC</c:v>
                </c:pt>
                <c:pt idx="5">
                  <c:v>WECC</c:v>
                </c:pt>
                <c:pt idx="6">
                  <c:v>SPP</c:v>
                </c:pt>
                <c:pt idx="7">
                  <c:v>ERCOT</c:v>
                </c:pt>
              </c:strCache>
            </c:strRef>
          </c:cat>
          <c:val>
            <c:numRef>
              <c:f>Sheet1!$A$5:$H$5</c:f>
              <c:numCache>
                <c:formatCode>0.0%</c:formatCode>
                <c:ptCount val="8"/>
                <c:pt idx="0">
                  <c:v>8.4153732600085213E-2</c:v>
                </c:pt>
                <c:pt idx="1">
                  <c:v>6.8525478542085488E-2</c:v>
                </c:pt>
                <c:pt idx="2">
                  <c:v>6.7655397195811082E-2</c:v>
                </c:pt>
                <c:pt idx="3">
                  <c:v>3.9370875859339842E-2</c:v>
                </c:pt>
                <c:pt idx="4">
                  <c:v>3.8300142018982991E-2</c:v>
                </c:pt>
                <c:pt idx="5">
                  <c:v>2.7568713609490196E-2</c:v>
                </c:pt>
                <c:pt idx="6">
                  <c:v>2.5808595480727069E-2</c:v>
                </c:pt>
                <c:pt idx="7">
                  <c:v>2.5219655060201782E-2</c:v>
                </c:pt>
              </c:numCache>
            </c:numRef>
          </c:val>
        </c:ser>
        <c:dLbls>
          <c:showLegendKey val="0"/>
          <c:showVal val="1"/>
          <c:showCatName val="0"/>
          <c:showSerName val="0"/>
          <c:showPercent val="0"/>
          <c:showBubbleSize val="0"/>
        </c:dLbls>
        <c:gapWidth val="150"/>
        <c:overlap val="-25"/>
        <c:axId val="32472064"/>
        <c:axId val="32514816"/>
      </c:barChart>
      <c:catAx>
        <c:axId val="32472064"/>
        <c:scaling>
          <c:orientation val="minMax"/>
        </c:scaling>
        <c:delete val="0"/>
        <c:axPos val="b"/>
        <c:numFmt formatCode="General" sourceLinked="1"/>
        <c:majorTickMark val="none"/>
        <c:minorTickMark val="none"/>
        <c:tickLblPos val="nextTo"/>
        <c:txPr>
          <a:bodyPr/>
          <a:lstStyle/>
          <a:p>
            <a:pPr>
              <a:defRPr sz="1600" b="1" i="0" baseline="0">
                <a:latin typeface="Times New Roman" pitchFamily="18" charset="0"/>
              </a:defRPr>
            </a:pPr>
            <a:endParaRPr lang="en-US"/>
          </a:p>
        </c:txPr>
        <c:crossAx val="32514816"/>
        <c:crosses val="autoZero"/>
        <c:auto val="1"/>
        <c:lblAlgn val="ctr"/>
        <c:lblOffset val="100"/>
        <c:noMultiLvlLbl val="0"/>
      </c:catAx>
      <c:valAx>
        <c:axId val="32514816"/>
        <c:scaling>
          <c:orientation val="minMax"/>
        </c:scaling>
        <c:delete val="1"/>
        <c:axPos val="l"/>
        <c:numFmt formatCode="0.0%" sourceLinked="1"/>
        <c:majorTickMark val="out"/>
        <c:minorTickMark val="none"/>
        <c:tickLblPos val="none"/>
        <c:crossAx val="32472064"/>
        <c:crosses val="autoZero"/>
        <c:crossBetween val="between"/>
      </c:valAx>
      <c:spPr>
        <a:noFill/>
        <a:ln w="25385">
          <a:noFill/>
        </a:ln>
      </c:spPr>
    </c:plotArea>
    <c:plotVisOnly val="1"/>
    <c:dispBlanksAs val="gap"/>
    <c:showDLblsOverMax val="0"/>
  </c:chart>
  <c:txPr>
    <a:bodyPr/>
    <a:lstStyle/>
    <a:p>
      <a:pPr>
        <a:defRPr sz="1799"/>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426096213500625"/>
          <c:y val="0.16788720375470306"/>
          <c:w val="0.52329919424409665"/>
          <c:h val="0.73725896331924023"/>
        </c:manualLayout>
      </c:layout>
      <c:pieChart>
        <c:varyColors val="1"/>
        <c:ser>
          <c:idx val="0"/>
          <c:order val="0"/>
          <c:tx>
            <c:v>2017 NEL</c:v>
          </c:tx>
          <c:spPr>
            <a:solidFill>
              <a:srgbClr val="9999FF"/>
            </a:solidFill>
            <a:ln w="10537">
              <a:solidFill>
                <a:srgbClr val="000000"/>
              </a:solidFill>
              <a:prstDash val="solid"/>
            </a:ln>
            <a:effectLst>
              <a:outerShdw blurRad="50800" dist="38100" dir="2700000" algn="tl" rotWithShape="0">
                <a:prstClr val="black">
                  <a:alpha val="40000"/>
                </a:prstClr>
              </a:outerShdw>
            </a:effectLst>
          </c:spPr>
          <c:dPt>
            <c:idx val="0"/>
            <c:bubble3D val="0"/>
            <c:spPr>
              <a:solidFill>
                <a:srgbClr val="FFFFFF"/>
              </a:solidFill>
              <a:ln w="10537">
                <a:solidFill>
                  <a:srgbClr val="000000"/>
                </a:solidFill>
                <a:prstDash val="solid"/>
              </a:ln>
              <a:effectLst>
                <a:outerShdw blurRad="50800" dist="38100" dir="2700000" algn="tl" rotWithShape="0">
                  <a:prstClr val="black">
                    <a:alpha val="40000"/>
                  </a:prstClr>
                </a:outerShdw>
              </a:effectLst>
            </c:spPr>
          </c:dPt>
          <c:dPt>
            <c:idx val="1"/>
            <c:bubble3D val="0"/>
            <c:spPr>
              <a:solidFill>
                <a:srgbClr val="0033CC"/>
              </a:solidFill>
              <a:ln w="10537">
                <a:solidFill>
                  <a:srgbClr val="000000"/>
                </a:solidFill>
                <a:prstDash val="solid"/>
              </a:ln>
              <a:effectLst>
                <a:outerShdw blurRad="50800" dist="38100" dir="2700000" algn="tl" rotWithShape="0">
                  <a:prstClr val="black">
                    <a:alpha val="40000"/>
                  </a:prstClr>
                </a:outerShdw>
              </a:effectLst>
            </c:spPr>
          </c:dPt>
          <c:dPt>
            <c:idx val="2"/>
            <c:bubble3D val="0"/>
            <c:spPr>
              <a:solidFill>
                <a:srgbClr val="C0C0C0"/>
              </a:solidFill>
              <a:ln w="10537">
                <a:solidFill>
                  <a:srgbClr val="000000"/>
                </a:solidFill>
                <a:prstDash val="solid"/>
              </a:ln>
              <a:effectLst>
                <a:outerShdw blurRad="50800" dist="38100" dir="2700000" algn="tl" rotWithShape="0">
                  <a:prstClr val="black">
                    <a:alpha val="40000"/>
                  </a:prstClr>
                </a:outerShdw>
              </a:effectLst>
            </c:spPr>
          </c:dPt>
          <c:dPt>
            <c:idx val="3"/>
            <c:bubble3D val="0"/>
            <c:spPr>
              <a:solidFill>
                <a:srgbClr val="00B050"/>
              </a:solidFill>
              <a:ln w="10537">
                <a:solidFill>
                  <a:srgbClr val="000000"/>
                </a:solidFill>
                <a:prstDash val="solid"/>
              </a:ln>
              <a:effectLst>
                <a:outerShdw blurRad="50800" dist="38100" dir="2700000" algn="tl" rotWithShape="0">
                  <a:prstClr val="black">
                    <a:alpha val="40000"/>
                  </a:prstClr>
                </a:outerShdw>
              </a:effectLst>
            </c:spPr>
          </c:dPt>
          <c:dPt>
            <c:idx val="4"/>
            <c:bubble3D val="0"/>
            <c:spPr>
              <a:solidFill>
                <a:srgbClr val="FFFF00"/>
              </a:solidFill>
              <a:ln w="10537">
                <a:solidFill>
                  <a:srgbClr val="000000"/>
                </a:solidFill>
                <a:prstDash val="solid"/>
              </a:ln>
              <a:effectLst>
                <a:outerShdw blurRad="50800" dist="38100" dir="2700000" algn="tl" rotWithShape="0">
                  <a:prstClr val="black">
                    <a:alpha val="40000"/>
                  </a:prstClr>
                </a:outerShdw>
              </a:effectLst>
            </c:spPr>
          </c:dPt>
          <c:dPt>
            <c:idx val="5"/>
            <c:bubble3D val="0"/>
            <c:spPr>
              <a:solidFill>
                <a:srgbClr val="FF0000"/>
              </a:solidFill>
              <a:ln w="10537">
                <a:solidFill>
                  <a:srgbClr val="000000"/>
                </a:solidFill>
                <a:prstDash val="solid"/>
              </a:ln>
              <a:effectLst>
                <a:outerShdw blurRad="50800" dist="38100" dir="2700000" algn="tl" rotWithShape="0">
                  <a:prstClr val="black">
                    <a:alpha val="40000"/>
                  </a:prstClr>
                </a:outerShdw>
              </a:effectLst>
            </c:spPr>
          </c:dPt>
          <c:dPt>
            <c:idx val="6"/>
            <c:bubble3D val="0"/>
            <c:spPr>
              <a:solidFill>
                <a:srgbClr val="0F7CBF"/>
              </a:solidFill>
              <a:ln w="10537">
                <a:solidFill>
                  <a:srgbClr val="000000"/>
                </a:solidFill>
                <a:prstDash val="solid"/>
              </a:ln>
              <a:effectLst>
                <a:outerShdw blurRad="50800" dist="38100" dir="2700000" algn="tl" rotWithShape="0">
                  <a:prstClr val="black">
                    <a:alpha val="40000"/>
                  </a:prstClr>
                </a:outerShdw>
              </a:effectLst>
            </c:spPr>
          </c:dPt>
          <c:dLbls>
            <c:dLbl>
              <c:idx val="0"/>
              <c:layout>
                <c:manualLayout>
                  <c:x val="-4.0208050888076372E-2"/>
                  <c:y val="0.18614726252864044"/>
                </c:manualLayout>
              </c:layout>
              <c:showLegendKey val="0"/>
              <c:showVal val="0"/>
              <c:showCatName val="1"/>
              <c:showSerName val="0"/>
              <c:showPercent val="1"/>
              <c:showBubbleSize val="0"/>
            </c:dLbl>
            <c:dLbl>
              <c:idx val="1"/>
              <c:layout>
                <c:manualLayout>
                  <c:x val="-0.11977501951439957"/>
                  <c:y val="7.8365154188502373E-2"/>
                </c:manualLayout>
              </c:layout>
              <c:spPr/>
              <c:txPr>
                <a:bodyPr/>
                <a:lstStyle/>
                <a:p>
                  <a:pPr>
                    <a:defRPr sz="1400" b="1" baseline="0">
                      <a:solidFill>
                        <a:schemeClr val="bg1"/>
                      </a:solidFill>
                      <a:latin typeface="+mn-lt"/>
                    </a:defRPr>
                  </a:pPr>
                  <a:endParaRPr lang="en-US"/>
                </a:p>
              </c:txPr>
              <c:showLegendKey val="0"/>
              <c:showVal val="0"/>
              <c:showCatName val="1"/>
              <c:showSerName val="0"/>
              <c:showPercent val="1"/>
              <c:showBubbleSize val="0"/>
            </c:dLbl>
            <c:dLbl>
              <c:idx val="2"/>
              <c:layout>
                <c:manualLayout>
                  <c:x val="1.0627473535735401E-2"/>
                  <c:y val="-8.1627998841283175E-2"/>
                </c:manualLayout>
              </c:layout>
              <c:tx>
                <c:rich>
                  <a:bodyPr/>
                  <a:lstStyle/>
                  <a:p>
                    <a:r>
                      <a:rPr lang="en-US" b="1" dirty="0">
                        <a:latin typeface="+mn-lt"/>
                      </a:rPr>
                      <a:t>O</a:t>
                    </a:r>
                    <a:r>
                      <a:rPr lang="en-US" dirty="0"/>
                      <a:t>il
</a:t>
                    </a:r>
                    <a:r>
                      <a:rPr lang="en-US" dirty="0" smtClean="0"/>
                      <a:t>&lt; 1%</a:t>
                    </a:r>
                    <a:endParaRPr lang="en-US" dirty="0"/>
                  </a:p>
                </c:rich>
              </c:tx>
              <c:showLegendKey val="0"/>
              <c:showVal val="0"/>
              <c:showCatName val="1"/>
              <c:showSerName val="0"/>
              <c:showPercent val="1"/>
              <c:showBubbleSize val="0"/>
            </c:dLbl>
            <c:dLbl>
              <c:idx val="3"/>
              <c:layout>
                <c:manualLayout>
                  <c:x val="6.7218205223011931E-2"/>
                  <c:y val="-0.18638716983119918"/>
                </c:manualLayout>
              </c:layout>
              <c:showLegendKey val="0"/>
              <c:showVal val="0"/>
              <c:showCatName val="1"/>
              <c:showSerName val="0"/>
              <c:showPercent val="1"/>
              <c:showBubbleSize val="0"/>
            </c:dLbl>
            <c:dLbl>
              <c:idx val="4"/>
              <c:layout>
                <c:manualLayout>
                  <c:x val="-6.8801781630445424E-2"/>
                  <c:y val="6.8714613014511844E-2"/>
                </c:manualLayout>
              </c:layout>
              <c:showLegendKey val="0"/>
              <c:showVal val="0"/>
              <c:showCatName val="1"/>
              <c:showSerName val="0"/>
              <c:showPercent val="1"/>
              <c:showBubbleSize val="0"/>
            </c:dLbl>
            <c:dLbl>
              <c:idx val="5"/>
              <c:layout>
                <c:manualLayout>
                  <c:x val="-4.5501930898484082E-2"/>
                  <c:y val="-3.7813709741131856E-3"/>
                </c:manualLayout>
              </c:layout>
              <c:tx>
                <c:rich>
                  <a:bodyPr/>
                  <a:lstStyle/>
                  <a:p>
                    <a:r>
                      <a:rPr lang="en-US" b="1" dirty="0">
                        <a:latin typeface="+mn-lt"/>
                      </a:rPr>
                      <a:t>N</a:t>
                    </a:r>
                    <a:r>
                      <a:rPr lang="en-US" dirty="0"/>
                      <a:t>UG
</a:t>
                    </a:r>
                    <a:r>
                      <a:rPr lang="en-US" dirty="0" smtClean="0"/>
                      <a:t>&lt; 1</a:t>
                    </a:r>
                    <a:r>
                      <a:rPr lang="en-US" dirty="0"/>
                      <a:t>%</a:t>
                    </a:r>
                  </a:p>
                </c:rich>
              </c:tx>
              <c:showLegendKey val="0"/>
              <c:showVal val="0"/>
              <c:showCatName val="1"/>
              <c:showSerName val="0"/>
              <c:showPercent val="1"/>
              <c:showBubbleSize val="0"/>
            </c:dLbl>
            <c:dLbl>
              <c:idx val="6"/>
              <c:layout>
                <c:manualLayout>
                  <c:x val="0.18602665793865467"/>
                  <c:y val="-1.8160830633821401E-2"/>
                </c:manualLayout>
              </c:layout>
              <c:tx>
                <c:rich>
                  <a:bodyPr/>
                  <a:lstStyle/>
                  <a:p>
                    <a:r>
                      <a:rPr lang="en-US" b="1" dirty="0" smtClean="0">
                        <a:latin typeface="+mn-lt"/>
                      </a:rPr>
                      <a:t>R</a:t>
                    </a:r>
                    <a:r>
                      <a:rPr lang="en-US" dirty="0" smtClean="0"/>
                      <a:t>enewables</a:t>
                    </a:r>
                    <a:r>
                      <a:rPr lang="en-US" dirty="0"/>
                      <a:t>
</a:t>
                    </a:r>
                    <a:r>
                      <a:rPr lang="en-US" dirty="0" smtClean="0"/>
                      <a:t>~ 1</a:t>
                    </a:r>
                    <a:r>
                      <a:rPr lang="en-US" dirty="0"/>
                      <a:t>%</a:t>
                    </a:r>
                  </a:p>
                </c:rich>
              </c:tx>
              <c:showLegendKey val="0"/>
              <c:showVal val="0"/>
              <c:showCatName val="1"/>
              <c:showSerName val="0"/>
              <c:showPercent val="1"/>
              <c:showBubbleSize val="0"/>
            </c:dLbl>
            <c:txPr>
              <a:bodyPr/>
              <a:lstStyle/>
              <a:p>
                <a:pPr>
                  <a:defRPr sz="1400" b="1" baseline="0">
                    <a:latin typeface="+mn-lt"/>
                  </a:defRPr>
                </a:pPr>
                <a:endParaRPr lang="en-US"/>
              </a:p>
            </c:txPr>
            <c:showLegendKey val="0"/>
            <c:showVal val="0"/>
            <c:showCatName val="1"/>
            <c:showSerName val="0"/>
            <c:showPercent val="1"/>
            <c:showBubbleSize val="0"/>
            <c:showLeaderLines val="1"/>
          </c:dLbls>
          <c:cat>
            <c:strRef>
              <c:f>'2020 NEL'!$B$4:$H$4</c:f>
              <c:strCache>
                <c:ptCount val="7"/>
                <c:pt idx="0">
                  <c:v>Nuclear</c:v>
                </c:pt>
                <c:pt idx="1">
                  <c:v>Coal</c:v>
                </c:pt>
                <c:pt idx="2">
                  <c:v>Oil</c:v>
                </c:pt>
                <c:pt idx="3">
                  <c:v>Gas</c:v>
                </c:pt>
                <c:pt idx="4">
                  <c:v>Other</c:v>
                </c:pt>
                <c:pt idx="5">
                  <c:v>NUG</c:v>
                </c:pt>
                <c:pt idx="6">
                  <c:v>Renewables</c:v>
                </c:pt>
              </c:strCache>
            </c:strRef>
          </c:cat>
          <c:val>
            <c:numRef>
              <c:f>'2020 NEL'!$B$5:$H$5</c:f>
              <c:numCache>
                <c:formatCode>#,##0</c:formatCode>
                <c:ptCount val="7"/>
                <c:pt idx="0">
                  <c:v>34439</c:v>
                </c:pt>
                <c:pt idx="1">
                  <c:v>48690</c:v>
                </c:pt>
                <c:pt idx="2">
                  <c:v>437</c:v>
                </c:pt>
                <c:pt idx="3">
                  <c:v>149825</c:v>
                </c:pt>
                <c:pt idx="4">
                  <c:v>17178</c:v>
                </c:pt>
                <c:pt idx="5">
                  <c:v>1523</c:v>
                </c:pt>
                <c:pt idx="6">
                  <c:v>3150</c:v>
                </c:pt>
              </c:numCache>
            </c:numRef>
          </c:val>
        </c:ser>
        <c:dLbls>
          <c:showLegendKey val="0"/>
          <c:showVal val="0"/>
          <c:showCatName val="1"/>
          <c:showSerName val="0"/>
          <c:showPercent val="1"/>
          <c:showBubbleSize val="0"/>
          <c:showLeaderLines val="1"/>
        </c:dLbls>
        <c:firstSliceAng val="345"/>
      </c:pieChart>
      <c:spPr>
        <a:noFill/>
        <a:ln w="25373">
          <a:noFill/>
        </a:ln>
      </c:spPr>
    </c:plotArea>
    <c:plotVisOnly val="1"/>
    <c:dispBlanksAs val="zero"/>
    <c:showDLblsOverMax val="0"/>
  </c:chart>
  <c:spPr>
    <a:noFill/>
    <a:ln>
      <a:noFill/>
    </a:ln>
    <a:scene3d>
      <a:camera prst="orthographicFront"/>
      <a:lightRig rig="threePt" dir="t"/>
    </a:scene3d>
    <a:sp3d prstMaterial="metal"/>
  </c:spPr>
  <c:txPr>
    <a:bodyPr/>
    <a:lstStyle/>
    <a:p>
      <a:pPr>
        <a:defRPr sz="1184" b="0" i="0" u="none" strike="noStrike" baseline="0">
          <a:solidFill>
            <a:srgbClr val="000000"/>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099563418240582"/>
          <c:y val="0.17775513025436473"/>
          <c:w val="0.68411036855687168"/>
          <c:h val="0.79670860537454824"/>
        </c:manualLayout>
      </c:layout>
      <c:pieChart>
        <c:varyColors val="1"/>
        <c:ser>
          <c:idx val="0"/>
          <c:order val="0"/>
          <c:spPr>
            <a:solidFill>
              <a:srgbClr val="9999FF"/>
            </a:solidFill>
            <a:ln w="10656">
              <a:solidFill>
                <a:srgbClr val="000000"/>
              </a:solidFill>
              <a:prstDash val="solid"/>
            </a:ln>
            <a:effectLst>
              <a:outerShdw blurRad="50800" dist="38100" dir="2700000" algn="tl" rotWithShape="0">
                <a:prstClr val="black">
                  <a:alpha val="40000"/>
                </a:prstClr>
              </a:outerShdw>
            </a:effectLst>
            <a:scene3d>
              <a:camera prst="orthographicFront"/>
              <a:lightRig rig="threePt" dir="t"/>
            </a:scene3d>
            <a:sp3d prstMaterial="dkEdge"/>
          </c:spPr>
          <c:dPt>
            <c:idx val="0"/>
            <c:bubble3D val="0"/>
            <c:spPr>
              <a:solidFill>
                <a:srgbClr val="FFFFFF"/>
              </a:solidFill>
              <a:ln w="10656">
                <a:solidFill>
                  <a:srgbClr val="000000"/>
                </a:solidFill>
                <a:prstDash val="solid"/>
              </a:ln>
              <a:effectLst>
                <a:outerShdw blurRad="50800" dist="38100" dir="2700000" algn="tl" rotWithShape="0">
                  <a:prstClr val="black">
                    <a:alpha val="40000"/>
                  </a:prstClr>
                </a:outerShdw>
              </a:effectLst>
              <a:scene3d>
                <a:camera prst="orthographicFront"/>
                <a:lightRig rig="threePt" dir="t"/>
              </a:scene3d>
              <a:sp3d prstMaterial="dkEdge"/>
            </c:spPr>
          </c:dPt>
          <c:dPt>
            <c:idx val="1"/>
            <c:bubble3D val="0"/>
            <c:spPr>
              <a:solidFill>
                <a:srgbClr val="0033CC"/>
              </a:solidFill>
              <a:ln w="10656">
                <a:solidFill>
                  <a:srgbClr val="000000"/>
                </a:solidFill>
                <a:prstDash val="solid"/>
              </a:ln>
              <a:effectLst>
                <a:outerShdw blurRad="50800" dist="38100" dir="2700000" algn="tl" rotWithShape="0">
                  <a:prstClr val="black">
                    <a:alpha val="40000"/>
                  </a:prstClr>
                </a:outerShdw>
              </a:effectLst>
              <a:scene3d>
                <a:camera prst="orthographicFront"/>
                <a:lightRig rig="threePt" dir="t"/>
              </a:scene3d>
              <a:sp3d prstMaterial="dkEdge"/>
            </c:spPr>
          </c:dPt>
          <c:dPt>
            <c:idx val="2"/>
            <c:bubble3D val="0"/>
            <c:spPr>
              <a:solidFill>
                <a:srgbClr val="C0C0C0"/>
              </a:solidFill>
              <a:ln w="10656">
                <a:solidFill>
                  <a:srgbClr val="000000"/>
                </a:solidFill>
                <a:prstDash val="solid"/>
              </a:ln>
              <a:effectLst>
                <a:outerShdw blurRad="50800" dist="38100" dir="2700000" algn="tl" rotWithShape="0">
                  <a:prstClr val="black">
                    <a:alpha val="40000"/>
                  </a:prstClr>
                </a:outerShdw>
              </a:effectLst>
              <a:scene3d>
                <a:camera prst="orthographicFront"/>
                <a:lightRig rig="threePt" dir="t"/>
              </a:scene3d>
              <a:sp3d prstMaterial="dkEdge"/>
            </c:spPr>
          </c:dPt>
          <c:dPt>
            <c:idx val="3"/>
            <c:bubble3D val="0"/>
            <c:spPr>
              <a:solidFill>
                <a:srgbClr val="00B050"/>
              </a:solidFill>
              <a:ln w="10656">
                <a:solidFill>
                  <a:srgbClr val="000000"/>
                </a:solidFill>
                <a:prstDash val="solid"/>
              </a:ln>
              <a:effectLst>
                <a:outerShdw blurRad="50800" dist="38100" dir="2700000" algn="tl" rotWithShape="0">
                  <a:prstClr val="black">
                    <a:alpha val="40000"/>
                  </a:prstClr>
                </a:outerShdw>
              </a:effectLst>
              <a:scene3d>
                <a:camera prst="orthographicFront"/>
                <a:lightRig rig="threePt" dir="t"/>
              </a:scene3d>
              <a:sp3d prstMaterial="dkEdge"/>
            </c:spPr>
          </c:dPt>
          <c:dPt>
            <c:idx val="4"/>
            <c:bubble3D val="0"/>
            <c:spPr>
              <a:solidFill>
                <a:srgbClr val="FFFF00"/>
              </a:solidFill>
              <a:ln w="10656">
                <a:solidFill>
                  <a:srgbClr val="000000"/>
                </a:solidFill>
                <a:prstDash val="solid"/>
              </a:ln>
              <a:effectLst>
                <a:outerShdw blurRad="50800" dist="38100" dir="2700000" algn="tl" rotWithShape="0">
                  <a:prstClr val="black">
                    <a:alpha val="40000"/>
                  </a:prstClr>
                </a:outerShdw>
              </a:effectLst>
              <a:scene3d>
                <a:camera prst="orthographicFront"/>
                <a:lightRig rig="threePt" dir="t"/>
              </a:scene3d>
              <a:sp3d prstMaterial="dkEdge"/>
            </c:spPr>
          </c:dPt>
          <c:dPt>
            <c:idx val="5"/>
            <c:bubble3D val="0"/>
            <c:spPr>
              <a:solidFill>
                <a:srgbClr val="FF0000"/>
              </a:solidFill>
              <a:ln w="10656">
                <a:solidFill>
                  <a:srgbClr val="000000"/>
                </a:solidFill>
                <a:prstDash val="solid"/>
              </a:ln>
              <a:effectLst>
                <a:outerShdw blurRad="50800" dist="38100" dir="2700000" algn="tl" rotWithShape="0">
                  <a:prstClr val="black">
                    <a:alpha val="40000"/>
                  </a:prstClr>
                </a:outerShdw>
              </a:effectLst>
              <a:scene3d>
                <a:camera prst="orthographicFront"/>
                <a:lightRig rig="threePt" dir="t"/>
              </a:scene3d>
              <a:sp3d prstMaterial="dkEdge"/>
            </c:spPr>
          </c:dPt>
          <c:dPt>
            <c:idx val="6"/>
            <c:bubble3D val="0"/>
            <c:spPr>
              <a:solidFill>
                <a:srgbClr val="0F7CBF"/>
              </a:solidFill>
              <a:ln w="10656">
                <a:solidFill>
                  <a:srgbClr val="000000"/>
                </a:solidFill>
                <a:prstDash val="solid"/>
              </a:ln>
              <a:effectLst>
                <a:outerShdw blurRad="50800" dist="38100" dir="2700000" algn="tl" rotWithShape="0">
                  <a:prstClr val="black">
                    <a:alpha val="40000"/>
                  </a:prstClr>
                </a:outerShdw>
              </a:effectLst>
              <a:scene3d>
                <a:camera prst="orthographicFront"/>
                <a:lightRig rig="threePt" dir="t"/>
              </a:scene3d>
              <a:sp3d prstMaterial="dkEdge"/>
            </c:spPr>
          </c:dPt>
          <c:dLbls>
            <c:dLbl>
              <c:idx val="0"/>
              <c:layout>
                <c:manualLayout>
                  <c:x val="-4.7929975464568057E-2"/>
                  <c:y val="0.19806734997698014"/>
                </c:manualLayout>
              </c:layout>
              <c:dLblPos val="bestFit"/>
              <c:showLegendKey val="0"/>
              <c:showVal val="0"/>
              <c:showCatName val="1"/>
              <c:showSerName val="0"/>
              <c:showPercent val="1"/>
              <c:showBubbleSize val="0"/>
            </c:dLbl>
            <c:dLbl>
              <c:idx val="1"/>
              <c:layout>
                <c:manualLayout>
                  <c:x val="-0.11227228384760179"/>
                  <c:y val="6.7201447816564203E-2"/>
                </c:manualLayout>
              </c:layout>
              <c:spPr/>
              <c:txPr>
                <a:bodyPr/>
                <a:lstStyle/>
                <a:p>
                  <a:pPr>
                    <a:defRPr sz="1400" b="1" baseline="0">
                      <a:solidFill>
                        <a:schemeClr val="bg1"/>
                      </a:solidFill>
                      <a:latin typeface="+mn-lt"/>
                    </a:defRPr>
                  </a:pPr>
                  <a:endParaRPr lang="en-US"/>
                </a:p>
              </c:txPr>
              <c:dLblPos val="bestFit"/>
              <c:showLegendKey val="0"/>
              <c:showVal val="0"/>
              <c:showCatName val="1"/>
              <c:showSerName val="0"/>
              <c:showPercent val="1"/>
              <c:showBubbleSize val="0"/>
            </c:dLbl>
            <c:dLbl>
              <c:idx val="2"/>
              <c:layout>
                <c:manualLayout>
                  <c:x val="1.41781130932603E-2"/>
                  <c:y val="-9.4271458750595546E-2"/>
                </c:manualLayout>
              </c:layout>
              <c:tx>
                <c:rich>
                  <a:bodyPr/>
                  <a:lstStyle/>
                  <a:p>
                    <a:r>
                      <a:rPr lang="en-US" b="1">
                        <a:latin typeface="+mn-lt"/>
                      </a:rPr>
                      <a:t>O</a:t>
                    </a:r>
                    <a:r>
                      <a:rPr lang="en-US"/>
                      <a:t>il
</a:t>
                    </a:r>
                    <a:r>
                      <a:rPr lang="en-US" smtClean="0"/>
                      <a:t>&lt; 1</a:t>
                    </a:r>
                    <a:r>
                      <a:rPr lang="en-US"/>
                      <a:t>%</a:t>
                    </a:r>
                  </a:p>
                </c:rich>
              </c:tx>
              <c:dLblPos val="bestFit"/>
              <c:showLegendKey val="0"/>
              <c:showVal val="0"/>
              <c:showCatName val="1"/>
              <c:showSerName val="0"/>
              <c:showPercent val="1"/>
              <c:showBubbleSize val="0"/>
            </c:dLbl>
            <c:dLbl>
              <c:idx val="3"/>
              <c:layout>
                <c:manualLayout>
                  <c:x val="6.2193659083272172E-2"/>
                  <c:y val="-0.17546406793952349"/>
                </c:manualLayout>
              </c:layout>
              <c:dLblPos val="bestFit"/>
              <c:showLegendKey val="0"/>
              <c:showVal val="0"/>
              <c:showCatName val="1"/>
              <c:showSerName val="0"/>
              <c:showPercent val="1"/>
              <c:showBubbleSize val="0"/>
            </c:dLbl>
            <c:dLbl>
              <c:idx val="4"/>
              <c:layout>
                <c:manualLayout>
                  <c:x val="-6.3067823792923722E-2"/>
                  <c:y val="9.2407132141824749E-2"/>
                </c:manualLayout>
              </c:layout>
              <c:dLblPos val="bestFit"/>
              <c:showLegendKey val="0"/>
              <c:showVal val="0"/>
              <c:showCatName val="1"/>
              <c:showSerName val="0"/>
              <c:showPercent val="1"/>
              <c:showBubbleSize val="0"/>
            </c:dLbl>
            <c:dLbl>
              <c:idx val="5"/>
              <c:layout>
                <c:manualLayout>
                  <c:x val="-3.7992531116696919E-2"/>
                  <c:y val="8.1619630527998317E-3"/>
                </c:manualLayout>
              </c:layout>
              <c:tx>
                <c:rich>
                  <a:bodyPr/>
                  <a:lstStyle/>
                  <a:p>
                    <a:r>
                      <a:rPr lang="en-US" b="1" dirty="0" smtClean="0">
                        <a:latin typeface="+mn-lt"/>
                      </a:rPr>
                      <a:t>N</a:t>
                    </a:r>
                    <a:r>
                      <a:rPr lang="en-US" dirty="0" smtClean="0"/>
                      <a:t>UG</a:t>
                    </a:r>
                    <a:r>
                      <a:rPr lang="en-US" dirty="0"/>
                      <a:t>
</a:t>
                    </a:r>
                    <a:r>
                      <a:rPr lang="en-US" dirty="0" smtClean="0"/>
                      <a:t>~ 1</a:t>
                    </a:r>
                    <a:r>
                      <a:rPr lang="en-US" dirty="0"/>
                      <a:t>%</a:t>
                    </a:r>
                  </a:p>
                </c:rich>
              </c:tx>
              <c:dLblPos val="bestFit"/>
              <c:showLegendKey val="0"/>
              <c:showVal val="0"/>
              <c:showCatName val="1"/>
              <c:showSerName val="0"/>
              <c:showPercent val="1"/>
              <c:showBubbleSize val="0"/>
            </c:dLbl>
            <c:dLbl>
              <c:idx val="6"/>
              <c:layout>
                <c:manualLayout>
                  <c:x val="0.15296474494351719"/>
                  <c:y val="-2.0858350023821852E-2"/>
                </c:manualLayout>
              </c:layout>
              <c:tx>
                <c:rich>
                  <a:bodyPr/>
                  <a:lstStyle/>
                  <a:p>
                    <a:r>
                      <a:rPr lang="en-US" b="1" dirty="0" smtClean="0">
                        <a:latin typeface="+mn-lt"/>
                      </a:rPr>
                      <a:t>R</a:t>
                    </a:r>
                    <a:r>
                      <a:rPr lang="en-US" dirty="0" smtClean="0"/>
                      <a:t>enewables</a:t>
                    </a:r>
                    <a:r>
                      <a:rPr lang="en-US" dirty="0"/>
                      <a:t>
</a:t>
                    </a:r>
                    <a:r>
                      <a:rPr lang="en-US" dirty="0" smtClean="0"/>
                      <a:t>~</a:t>
                    </a:r>
                    <a:r>
                      <a:rPr lang="en-US" baseline="0" dirty="0" smtClean="0"/>
                      <a:t> </a:t>
                    </a:r>
                    <a:r>
                      <a:rPr lang="en-US" dirty="0" smtClean="0"/>
                      <a:t>1</a:t>
                    </a:r>
                    <a:r>
                      <a:rPr lang="en-US" dirty="0"/>
                      <a:t>%</a:t>
                    </a:r>
                  </a:p>
                </c:rich>
              </c:tx>
              <c:dLblPos val="bestFit"/>
              <c:showLegendKey val="0"/>
              <c:showVal val="0"/>
              <c:showCatName val="1"/>
              <c:showSerName val="0"/>
              <c:showPercent val="1"/>
              <c:showBubbleSize val="0"/>
            </c:dLbl>
            <c:txPr>
              <a:bodyPr/>
              <a:lstStyle/>
              <a:p>
                <a:pPr>
                  <a:defRPr sz="1400" b="1" baseline="0">
                    <a:latin typeface="+mn-lt"/>
                  </a:defRPr>
                </a:pPr>
                <a:endParaRPr lang="en-US"/>
              </a:p>
            </c:txPr>
            <c:dLblPos val="bestFit"/>
            <c:showLegendKey val="0"/>
            <c:showVal val="0"/>
            <c:showCatName val="1"/>
            <c:showSerName val="0"/>
            <c:showPercent val="1"/>
            <c:showBubbleSize val="0"/>
            <c:showLeaderLines val="1"/>
          </c:dLbls>
          <c:cat>
            <c:strRef>
              <c:f>'2012 NEL'!$B$3:$H$3</c:f>
              <c:strCache>
                <c:ptCount val="7"/>
                <c:pt idx="0">
                  <c:v>Nuclear</c:v>
                </c:pt>
                <c:pt idx="1">
                  <c:v>Coal</c:v>
                </c:pt>
                <c:pt idx="2">
                  <c:v>Oil</c:v>
                </c:pt>
                <c:pt idx="3">
                  <c:v>Gas</c:v>
                </c:pt>
                <c:pt idx="4">
                  <c:v>Other</c:v>
                </c:pt>
                <c:pt idx="5">
                  <c:v>NUG</c:v>
                </c:pt>
                <c:pt idx="6">
                  <c:v>Renewables</c:v>
                </c:pt>
              </c:strCache>
            </c:strRef>
          </c:cat>
          <c:val>
            <c:numRef>
              <c:f>'2012 NEL'!$B$4:$H$4</c:f>
              <c:numCache>
                <c:formatCode>#,##0</c:formatCode>
                <c:ptCount val="7"/>
                <c:pt idx="0">
                  <c:v>28268</c:v>
                </c:pt>
                <c:pt idx="1">
                  <c:v>44747</c:v>
                </c:pt>
                <c:pt idx="2">
                  <c:v>470</c:v>
                </c:pt>
                <c:pt idx="3">
                  <c:v>133523</c:v>
                </c:pt>
                <c:pt idx="4">
                  <c:v>13094</c:v>
                </c:pt>
                <c:pt idx="5">
                  <c:v>2174</c:v>
                </c:pt>
                <c:pt idx="6">
                  <c:v>3108</c:v>
                </c:pt>
              </c:numCache>
            </c:numRef>
          </c:val>
        </c:ser>
        <c:dLbls>
          <c:showLegendKey val="0"/>
          <c:showVal val="0"/>
          <c:showCatName val="1"/>
          <c:showSerName val="0"/>
          <c:showPercent val="1"/>
          <c:showBubbleSize val="0"/>
          <c:showLeaderLines val="1"/>
        </c:dLbls>
        <c:firstSliceAng val="350"/>
      </c:pieChart>
      <c:spPr>
        <a:noFill/>
        <a:ln w="25389">
          <a:noFill/>
        </a:ln>
      </c:spPr>
    </c:plotArea>
    <c:plotVisOnly val="1"/>
    <c:dispBlanksAs val="zero"/>
    <c:showDLblsOverMax val="0"/>
  </c:chart>
  <c:spPr>
    <a:noFill/>
    <a:ln>
      <a:noFill/>
    </a:ln>
  </c:spPr>
  <c:txPr>
    <a:bodyPr/>
    <a:lstStyle/>
    <a:p>
      <a:pPr>
        <a:defRPr sz="1194" b="0" i="0" u="none" strike="noStrike" baseline="0">
          <a:solidFill>
            <a:srgbClr val="000000"/>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908035734197024"/>
          <c:y val="0.16444925426975671"/>
          <c:w val="0.63330775141220541"/>
          <c:h val="0.6994474505852647"/>
        </c:manualLayout>
      </c:layout>
      <c:pieChart>
        <c:varyColors val="1"/>
        <c:ser>
          <c:idx val="0"/>
          <c:order val="0"/>
          <c:spPr>
            <a:solidFill>
              <a:srgbClr val="9999FF"/>
            </a:solidFill>
            <a:ln w="10668">
              <a:solidFill>
                <a:srgbClr val="000000"/>
              </a:solidFill>
              <a:prstDash val="solid"/>
            </a:ln>
            <a:effectLst>
              <a:outerShdw blurRad="50800" dist="38100" dir="2700000" algn="tl" rotWithShape="0">
                <a:prstClr val="black">
                  <a:alpha val="40000"/>
                </a:prstClr>
              </a:outerShdw>
            </a:effectLst>
          </c:spPr>
          <c:dPt>
            <c:idx val="0"/>
            <c:bubble3D val="0"/>
            <c:spPr>
              <a:solidFill>
                <a:srgbClr val="FFFFFF"/>
              </a:solidFill>
              <a:ln w="10668">
                <a:solidFill>
                  <a:srgbClr val="000000"/>
                </a:solidFill>
                <a:prstDash val="solid"/>
              </a:ln>
              <a:effectLst>
                <a:outerShdw blurRad="50800" dist="38100" dir="2700000" algn="tl" rotWithShape="0">
                  <a:prstClr val="black">
                    <a:alpha val="40000"/>
                  </a:prstClr>
                </a:outerShdw>
              </a:effectLst>
            </c:spPr>
          </c:dPt>
          <c:dPt>
            <c:idx val="1"/>
            <c:bubble3D val="0"/>
            <c:spPr>
              <a:solidFill>
                <a:srgbClr val="0033CC"/>
              </a:solidFill>
              <a:ln w="10668">
                <a:solidFill>
                  <a:srgbClr val="000000"/>
                </a:solidFill>
                <a:prstDash val="solid"/>
              </a:ln>
              <a:effectLst>
                <a:outerShdw blurRad="50800" dist="38100" dir="2700000" algn="tl" rotWithShape="0">
                  <a:prstClr val="black">
                    <a:alpha val="40000"/>
                  </a:prstClr>
                </a:outerShdw>
              </a:effectLst>
            </c:spPr>
          </c:dPt>
          <c:dPt>
            <c:idx val="2"/>
            <c:bubble3D val="0"/>
            <c:spPr>
              <a:solidFill>
                <a:srgbClr val="C0C0C0"/>
              </a:solidFill>
              <a:ln w="10668">
                <a:solidFill>
                  <a:srgbClr val="000000"/>
                </a:solidFill>
                <a:prstDash val="solid"/>
              </a:ln>
              <a:effectLst>
                <a:outerShdw blurRad="50800" dist="38100" dir="2700000" algn="tl" rotWithShape="0">
                  <a:prstClr val="black">
                    <a:alpha val="40000"/>
                  </a:prstClr>
                </a:outerShdw>
              </a:effectLst>
            </c:spPr>
          </c:dPt>
          <c:dPt>
            <c:idx val="3"/>
            <c:bubble3D val="0"/>
            <c:spPr>
              <a:solidFill>
                <a:srgbClr val="00B050"/>
              </a:solidFill>
              <a:ln w="10668">
                <a:solidFill>
                  <a:srgbClr val="000000"/>
                </a:solidFill>
                <a:prstDash val="solid"/>
              </a:ln>
              <a:effectLst>
                <a:outerShdw blurRad="50800" dist="38100" dir="2700000" algn="tl" rotWithShape="0">
                  <a:prstClr val="black">
                    <a:alpha val="40000"/>
                  </a:prstClr>
                </a:outerShdw>
              </a:effectLst>
            </c:spPr>
          </c:dPt>
          <c:dPt>
            <c:idx val="4"/>
            <c:bubble3D val="0"/>
            <c:spPr>
              <a:solidFill>
                <a:srgbClr val="FFFF00"/>
              </a:solidFill>
              <a:ln w="10668">
                <a:solidFill>
                  <a:srgbClr val="000000"/>
                </a:solidFill>
                <a:prstDash val="solid"/>
              </a:ln>
              <a:effectLst>
                <a:outerShdw blurRad="50800" dist="38100" dir="2700000" algn="tl" rotWithShape="0">
                  <a:prstClr val="black">
                    <a:alpha val="40000"/>
                  </a:prstClr>
                </a:outerShdw>
              </a:effectLst>
            </c:spPr>
          </c:dPt>
          <c:dPt>
            <c:idx val="5"/>
            <c:bubble3D val="0"/>
            <c:spPr>
              <a:solidFill>
                <a:srgbClr val="FF8080"/>
              </a:solidFill>
              <a:ln w="10668">
                <a:solidFill>
                  <a:srgbClr val="000000"/>
                </a:solidFill>
                <a:prstDash val="solid"/>
              </a:ln>
              <a:effectLst>
                <a:outerShdw blurRad="50800" dist="38100" dir="2700000" algn="tl" rotWithShape="0">
                  <a:prstClr val="black">
                    <a:alpha val="40000"/>
                  </a:prstClr>
                </a:outerShdw>
              </a:effectLst>
            </c:spPr>
          </c:dPt>
          <c:dLbls>
            <c:dLbl>
              <c:idx val="0"/>
              <c:layout>
                <c:manualLayout>
                  <c:x val="0.11308018238334543"/>
                  <c:y val="-2.9889913049968707E-2"/>
                </c:manualLayout>
              </c:layout>
              <c:dLblPos val="bestFit"/>
              <c:showLegendKey val="0"/>
              <c:showVal val="1"/>
              <c:showCatName val="1"/>
              <c:showSerName val="0"/>
              <c:showPercent val="0"/>
              <c:showBubbleSize val="0"/>
              <c:separator>
</c:separator>
            </c:dLbl>
            <c:dLbl>
              <c:idx val="1"/>
              <c:layout>
                <c:manualLayout>
                  <c:x val="-9.598667060815351E-2"/>
                  <c:y val="0.15013347265241458"/>
                </c:manualLayout>
              </c:layout>
              <c:numFmt formatCode="0%" sourceLinked="0"/>
              <c:spPr>
                <a:noFill/>
                <a:ln w="16249">
                  <a:noFill/>
                </a:ln>
              </c:spPr>
              <c:txPr>
                <a:bodyPr/>
                <a:lstStyle/>
                <a:p>
                  <a:pPr>
                    <a:defRPr sz="1400" b="1" i="0" u="none" strike="noStrike" baseline="0">
                      <a:solidFill>
                        <a:schemeClr val="bg1"/>
                      </a:solidFill>
                      <a:latin typeface="+mn-lt"/>
                      <a:ea typeface="Times New Roman"/>
                      <a:cs typeface="Times New Roman"/>
                    </a:defRPr>
                  </a:pPr>
                  <a:endParaRPr lang="en-US"/>
                </a:p>
              </c:txPr>
              <c:dLblPos val="bestFit"/>
              <c:showLegendKey val="0"/>
              <c:showVal val="1"/>
              <c:showCatName val="1"/>
              <c:showSerName val="0"/>
              <c:showPercent val="0"/>
              <c:showBubbleSize val="0"/>
              <c:separator>
</c:separator>
            </c:dLbl>
            <c:dLbl>
              <c:idx val="2"/>
              <c:layout>
                <c:manualLayout>
                  <c:x val="-0.11619628604445083"/>
                  <c:y val="7.1871229366471372E-3"/>
                </c:manualLayout>
              </c:layout>
              <c:dLblPos val="bestFit"/>
              <c:showLegendKey val="0"/>
              <c:showVal val="1"/>
              <c:showCatName val="1"/>
              <c:showSerName val="0"/>
              <c:showPercent val="0"/>
              <c:showBubbleSize val="0"/>
              <c:separator>
</c:separator>
            </c:dLbl>
            <c:dLbl>
              <c:idx val="3"/>
              <c:layout>
                <c:manualLayout>
                  <c:x val="7.9211702632734082E-2"/>
                  <c:y val="-0.17826050179747044"/>
                </c:manualLayout>
              </c:layout>
              <c:dLblPos val="bestFit"/>
              <c:showLegendKey val="0"/>
              <c:showVal val="1"/>
              <c:showCatName val="1"/>
              <c:showSerName val="0"/>
              <c:showPercent val="0"/>
              <c:showBubbleSize val="0"/>
              <c:separator>
</c:separator>
            </c:dLbl>
            <c:dLbl>
              <c:idx val="4"/>
              <c:layout>
                <c:manualLayout>
                  <c:x val="-6.9014001236194833E-2"/>
                  <c:y val="2.9318207262006946E-2"/>
                </c:manualLayout>
              </c:layout>
              <c:tx>
                <c:rich>
                  <a:bodyPr/>
                  <a:lstStyle/>
                  <a:p>
                    <a:r>
                      <a:rPr lang="en-US" b="1" dirty="0" smtClean="0">
                        <a:latin typeface="+mn-lt"/>
                      </a:rPr>
                      <a:t>R</a:t>
                    </a:r>
                    <a:r>
                      <a:rPr lang="en-US" dirty="0" smtClean="0"/>
                      <a:t>enewables</a:t>
                    </a:r>
                    <a:r>
                      <a:rPr lang="en-US" dirty="0"/>
                      <a:t>
</a:t>
                    </a:r>
                    <a:r>
                      <a:rPr lang="en-US" dirty="0" smtClean="0"/>
                      <a:t>1%</a:t>
                    </a:r>
                    <a:endParaRPr lang="en-US" dirty="0"/>
                  </a:p>
                </c:rich>
              </c:tx>
              <c:dLblPos val="bestFit"/>
              <c:showLegendKey val="0"/>
              <c:showVal val="1"/>
              <c:showCatName val="1"/>
              <c:showSerName val="0"/>
              <c:showPercent val="0"/>
              <c:showBubbleSize val="0"/>
              <c:separator>
</c:separator>
            </c:dLbl>
            <c:dLbl>
              <c:idx val="5"/>
              <c:layout>
                <c:manualLayout>
                  <c:x val="5.1378893337991463E-2"/>
                  <c:y val="-4.9513502755283594E-2"/>
                </c:manualLayout>
              </c:layout>
              <c:tx>
                <c:rich>
                  <a:bodyPr/>
                  <a:lstStyle/>
                  <a:p>
                    <a:r>
                      <a:rPr lang="en-US" b="1" dirty="0">
                        <a:latin typeface="+mn-lt"/>
                      </a:rPr>
                      <a:t>H</a:t>
                    </a:r>
                    <a:r>
                      <a:rPr lang="en-US" dirty="0"/>
                      <a:t>ydro
</a:t>
                    </a:r>
                    <a:r>
                      <a:rPr lang="en-US" dirty="0" smtClean="0"/>
                      <a:t>&lt; 0.1%</a:t>
                    </a:r>
                    <a:endParaRPr lang="en-US" dirty="0"/>
                  </a:p>
                </c:rich>
              </c:tx>
              <c:dLblPos val="bestFit"/>
              <c:showLegendKey val="0"/>
              <c:showVal val="0"/>
              <c:showCatName val="0"/>
              <c:showSerName val="0"/>
              <c:showPercent val="0"/>
              <c:showBubbleSize val="0"/>
            </c:dLbl>
            <c:numFmt formatCode="0%" sourceLinked="0"/>
            <c:spPr>
              <a:noFill/>
              <a:ln w="16249">
                <a:noFill/>
              </a:ln>
            </c:spPr>
            <c:txPr>
              <a:bodyPr/>
              <a:lstStyle/>
              <a:p>
                <a:pPr>
                  <a:defRPr sz="1400" b="1" i="0" u="none" strike="noStrike" baseline="0">
                    <a:solidFill>
                      <a:srgbClr val="000000"/>
                    </a:solidFill>
                    <a:latin typeface="+mn-lt"/>
                    <a:ea typeface="Times New Roman"/>
                    <a:cs typeface="Times New Roman"/>
                  </a:defRPr>
                </a:pPr>
                <a:endParaRPr lang="en-US"/>
              </a:p>
            </c:txPr>
            <c:dLblPos val="bestFit"/>
            <c:showLegendKey val="0"/>
            <c:showVal val="1"/>
            <c:showCatName val="1"/>
            <c:showSerName val="0"/>
            <c:showPercent val="0"/>
            <c:showBubbleSize val="0"/>
            <c:separator>
</c:separator>
            <c:showLeaderLines val="1"/>
          </c:dLbls>
          <c:cat>
            <c:strRef>
              <c:f>'2011 SUMMER'!$C$4:$H$4</c:f>
              <c:strCache>
                <c:ptCount val="6"/>
                <c:pt idx="0">
                  <c:v>Nuclear</c:v>
                </c:pt>
                <c:pt idx="1">
                  <c:v>Coal</c:v>
                </c:pt>
                <c:pt idx="2">
                  <c:v>Oil</c:v>
                </c:pt>
                <c:pt idx="3">
                  <c:v>Gas</c:v>
                </c:pt>
                <c:pt idx="4">
                  <c:v>Renewables</c:v>
                </c:pt>
                <c:pt idx="5">
                  <c:v>Hydro</c:v>
                </c:pt>
              </c:strCache>
            </c:strRef>
          </c:cat>
          <c:val>
            <c:numRef>
              <c:f>'2011 SUMMER'!$C$5:$H$5</c:f>
              <c:numCache>
                <c:formatCode>0.00%</c:formatCode>
                <c:ptCount val="6"/>
                <c:pt idx="0">
                  <c:v>6.7076873534035963E-2</c:v>
                </c:pt>
                <c:pt idx="1">
                  <c:v>0.17315397103123359</c:v>
                </c:pt>
                <c:pt idx="2">
                  <c:v>0.13764675050746653</c:v>
                </c:pt>
                <c:pt idx="3">
                  <c:v>0.61016792754128613</c:v>
                </c:pt>
                <c:pt idx="4">
                  <c:v>1.1141933805156531E-2</c:v>
                </c:pt>
                <c:pt idx="5">
                  <c:v>8.1254358082165758E-4</c:v>
                </c:pt>
              </c:numCache>
            </c:numRef>
          </c:val>
        </c:ser>
        <c:dLbls>
          <c:showLegendKey val="0"/>
          <c:showVal val="1"/>
          <c:showCatName val="1"/>
          <c:showSerName val="0"/>
          <c:showPercent val="0"/>
          <c:showBubbleSize val="0"/>
          <c:separator>
</c:separator>
          <c:showLeaderLines val="1"/>
        </c:dLbls>
        <c:firstSliceAng val="335"/>
      </c:pieChart>
      <c:spPr>
        <a:noFill/>
        <a:ln w="25402">
          <a:noFill/>
        </a:ln>
      </c:spPr>
    </c:plotArea>
    <c:plotVisOnly val="1"/>
    <c:dispBlanksAs val="zero"/>
    <c:showDLblsOverMax val="0"/>
  </c:chart>
  <c:spPr>
    <a:noFill/>
    <a:ln>
      <a:noFill/>
    </a:ln>
  </c:spPr>
  <c:txPr>
    <a:bodyPr/>
    <a:lstStyle/>
    <a:p>
      <a:pPr>
        <a:defRPr sz="640" b="0" i="0" u="none" strike="noStrike" baseline="0">
          <a:solidFill>
            <a:srgbClr val="000000"/>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593669573164891"/>
          <c:y val="0.1573056685449864"/>
          <c:w val="0.63955880461314774"/>
          <c:h val="0.70754387928997065"/>
        </c:manualLayout>
      </c:layout>
      <c:pieChart>
        <c:varyColors val="1"/>
        <c:ser>
          <c:idx val="0"/>
          <c:order val="0"/>
          <c:spPr>
            <a:solidFill>
              <a:srgbClr val="9999FF"/>
            </a:solidFill>
            <a:ln w="10668">
              <a:solidFill>
                <a:schemeClr val="tx1"/>
              </a:solidFill>
              <a:prstDash val="solid"/>
            </a:ln>
            <a:effectLst>
              <a:outerShdw blurRad="50800" dist="38100" dir="2700000" algn="tl" rotWithShape="0">
                <a:prstClr val="black">
                  <a:alpha val="40000"/>
                </a:prstClr>
              </a:outerShdw>
            </a:effectLst>
          </c:spPr>
          <c:dPt>
            <c:idx val="0"/>
            <c:bubble3D val="0"/>
            <c:spPr>
              <a:solidFill>
                <a:srgbClr val="FFFFFF"/>
              </a:solidFill>
              <a:ln w="10668">
                <a:solidFill>
                  <a:schemeClr val="tx1"/>
                </a:solidFill>
                <a:prstDash val="solid"/>
              </a:ln>
              <a:effectLst>
                <a:outerShdw blurRad="50800" dist="38100" dir="2700000" algn="tl" rotWithShape="0">
                  <a:prstClr val="black">
                    <a:alpha val="40000"/>
                  </a:prstClr>
                </a:outerShdw>
              </a:effectLst>
            </c:spPr>
          </c:dPt>
          <c:dPt>
            <c:idx val="1"/>
            <c:bubble3D val="0"/>
            <c:spPr>
              <a:solidFill>
                <a:srgbClr val="0033CC"/>
              </a:solidFill>
              <a:ln w="10668">
                <a:solidFill>
                  <a:schemeClr val="tx1"/>
                </a:solidFill>
                <a:prstDash val="solid"/>
              </a:ln>
              <a:effectLst>
                <a:outerShdw blurRad="50800" dist="38100" dir="2700000" algn="tl" rotWithShape="0">
                  <a:prstClr val="black">
                    <a:alpha val="40000"/>
                  </a:prstClr>
                </a:outerShdw>
              </a:effectLst>
            </c:spPr>
          </c:dPt>
          <c:dPt>
            <c:idx val="2"/>
            <c:bubble3D val="0"/>
            <c:spPr>
              <a:solidFill>
                <a:srgbClr val="C0C0C0"/>
              </a:solidFill>
              <a:ln w="10668">
                <a:solidFill>
                  <a:schemeClr val="tx1"/>
                </a:solidFill>
                <a:prstDash val="solid"/>
              </a:ln>
              <a:effectLst>
                <a:outerShdw blurRad="50800" dist="38100" dir="2700000" algn="tl" rotWithShape="0">
                  <a:prstClr val="black">
                    <a:alpha val="40000"/>
                  </a:prstClr>
                </a:outerShdw>
              </a:effectLst>
            </c:spPr>
          </c:dPt>
          <c:dPt>
            <c:idx val="3"/>
            <c:bubble3D val="0"/>
            <c:spPr>
              <a:solidFill>
                <a:srgbClr val="00B050"/>
              </a:solidFill>
              <a:ln w="10668">
                <a:solidFill>
                  <a:schemeClr val="tx1"/>
                </a:solidFill>
                <a:prstDash val="solid"/>
              </a:ln>
              <a:effectLst>
                <a:outerShdw blurRad="50800" dist="38100" dir="2700000" algn="tl" rotWithShape="0">
                  <a:prstClr val="black">
                    <a:alpha val="40000"/>
                  </a:prstClr>
                </a:outerShdw>
              </a:effectLst>
            </c:spPr>
          </c:dPt>
          <c:dPt>
            <c:idx val="4"/>
            <c:bubble3D val="0"/>
            <c:spPr>
              <a:solidFill>
                <a:srgbClr val="FFFF00"/>
              </a:solidFill>
              <a:ln w="10668">
                <a:solidFill>
                  <a:schemeClr val="tx1"/>
                </a:solidFill>
                <a:prstDash val="solid"/>
              </a:ln>
              <a:effectLst>
                <a:outerShdw blurRad="50800" dist="38100" dir="2700000" algn="tl" rotWithShape="0">
                  <a:prstClr val="black">
                    <a:alpha val="40000"/>
                  </a:prstClr>
                </a:outerShdw>
              </a:effectLst>
            </c:spPr>
          </c:dPt>
          <c:dPt>
            <c:idx val="5"/>
            <c:bubble3D val="0"/>
            <c:spPr>
              <a:solidFill>
                <a:srgbClr val="FF0000"/>
              </a:solidFill>
              <a:ln w="10668">
                <a:solidFill>
                  <a:schemeClr val="tx1"/>
                </a:solidFill>
                <a:prstDash val="solid"/>
              </a:ln>
              <a:effectLst>
                <a:outerShdw blurRad="50800" dist="38100" dir="2700000" algn="tl" rotWithShape="0">
                  <a:prstClr val="black">
                    <a:alpha val="40000"/>
                  </a:prstClr>
                </a:outerShdw>
              </a:effectLst>
            </c:spPr>
          </c:dPt>
          <c:dLbls>
            <c:dLbl>
              <c:idx val="0"/>
              <c:layout>
                <c:manualLayout>
                  <c:x val="9.6999714224792699E-2"/>
                  <c:y val="-2.2389701287339091E-2"/>
                </c:manualLayout>
              </c:layout>
              <c:showLegendKey val="0"/>
              <c:showVal val="1"/>
              <c:showCatName val="1"/>
              <c:showSerName val="0"/>
              <c:showPercent val="0"/>
              <c:showBubbleSize val="0"/>
              <c:separator>
</c:separator>
            </c:dLbl>
            <c:dLbl>
              <c:idx val="1"/>
              <c:layout>
                <c:manualLayout>
                  <c:x val="-8.3535366672597547E-2"/>
                  <c:y val="0.14903362079740318"/>
                </c:manualLayout>
              </c:layout>
              <c:numFmt formatCode="0%" sourceLinked="0"/>
              <c:spPr>
                <a:noFill/>
                <a:ln w="16217">
                  <a:noFill/>
                </a:ln>
              </c:spPr>
              <c:txPr>
                <a:bodyPr/>
                <a:lstStyle/>
                <a:p>
                  <a:pPr>
                    <a:defRPr sz="1398" b="1" i="0" u="none" strike="noStrike" baseline="0">
                      <a:solidFill>
                        <a:schemeClr val="bg1"/>
                      </a:solidFill>
                      <a:latin typeface="+mn-lt"/>
                      <a:ea typeface="Times New Roman"/>
                      <a:cs typeface="Times New Roman"/>
                    </a:defRPr>
                  </a:pPr>
                  <a:endParaRPr lang="en-US"/>
                </a:p>
              </c:txPr>
              <c:dLblPos val="bestFit"/>
              <c:showLegendKey val="0"/>
              <c:showVal val="1"/>
              <c:showCatName val="1"/>
              <c:showSerName val="0"/>
              <c:showPercent val="0"/>
              <c:showBubbleSize val="0"/>
              <c:separator>
</c:separator>
            </c:dLbl>
            <c:dLbl>
              <c:idx val="2"/>
              <c:layout>
                <c:manualLayout>
                  <c:x val="-0.11295738410399531"/>
                  <c:y val="3.0268466441694789E-2"/>
                </c:manualLayout>
              </c:layout>
              <c:showLegendKey val="0"/>
              <c:showVal val="1"/>
              <c:showCatName val="1"/>
              <c:showSerName val="0"/>
              <c:showPercent val="0"/>
              <c:showBubbleSize val="0"/>
              <c:separator>
</c:separator>
            </c:dLbl>
            <c:dLbl>
              <c:idx val="3"/>
              <c:layout>
                <c:manualLayout>
                  <c:x val="8.8600400439191568E-2"/>
                  <c:y val="-0.16860642419697541"/>
                </c:manualLayout>
              </c:layout>
              <c:showLegendKey val="0"/>
              <c:showVal val="1"/>
              <c:showCatName val="1"/>
              <c:showSerName val="0"/>
              <c:showPercent val="0"/>
              <c:showBubbleSize val="0"/>
              <c:separator>
</c:separator>
            </c:dLbl>
            <c:dLbl>
              <c:idx val="4"/>
              <c:layout>
                <c:manualLayout>
                  <c:x val="-5.127815836900948E-2"/>
                  <c:y val="1.8660167479065414E-2"/>
                </c:manualLayout>
              </c:layout>
              <c:showLegendKey val="0"/>
              <c:showVal val="1"/>
              <c:showCatName val="1"/>
              <c:showSerName val="0"/>
              <c:showPercent val="0"/>
              <c:showBubbleSize val="0"/>
              <c:separator>
</c:separator>
            </c:dLbl>
            <c:dLbl>
              <c:idx val="5"/>
              <c:layout>
                <c:manualLayout>
                  <c:x val="5.8838018542652616E-2"/>
                  <c:y val="-3.3761279840019996E-2"/>
                </c:manualLayout>
              </c:layout>
              <c:tx>
                <c:rich>
                  <a:bodyPr/>
                  <a:lstStyle/>
                  <a:p>
                    <a:r>
                      <a:rPr lang="en-US" b="1" dirty="0">
                        <a:latin typeface="+mn-lt"/>
                      </a:rPr>
                      <a:t>H</a:t>
                    </a:r>
                    <a:r>
                      <a:rPr lang="en-US" dirty="0"/>
                      <a:t>ydro
</a:t>
                    </a:r>
                    <a:r>
                      <a:rPr lang="en-US" dirty="0" smtClean="0"/>
                      <a:t>&lt; 0.1%</a:t>
                    </a:r>
                    <a:endParaRPr lang="en-US" dirty="0"/>
                  </a:p>
                </c:rich>
              </c:tx>
              <c:dLblPos val="bestFit"/>
              <c:showLegendKey val="0"/>
              <c:showVal val="0"/>
              <c:showCatName val="0"/>
              <c:showSerName val="0"/>
              <c:showPercent val="0"/>
              <c:showBubbleSize val="0"/>
            </c:dLbl>
            <c:numFmt formatCode="0%" sourceLinked="0"/>
            <c:spPr>
              <a:noFill/>
              <a:ln w="16217">
                <a:noFill/>
              </a:ln>
            </c:spPr>
            <c:txPr>
              <a:bodyPr/>
              <a:lstStyle/>
              <a:p>
                <a:pPr>
                  <a:defRPr sz="1398" b="1" i="0" u="none" strike="noStrike" baseline="0">
                    <a:solidFill>
                      <a:srgbClr val="000000"/>
                    </a:solidFill>
                    <a:latin typeface="+mn-lt"/>
                    <a:ea typeface="Times New Roman"/>
                    <a:cs typeface="Times New Roman"/>
                  </a:defRPr>
                </a:pPr>
                <a:endParaRPr lang="en-US"/>
              </a:p>
            </c:txPr>
            <c:showLegendKey val="0"/>
            <c:showVal val="1"/>
            <c:showCatName val="1"/>
            <c:showSerName val="0"/>
            <c:showPercent val="0"/>
            <c:showBubbleSize val="0"/>
            <c:separator>
</c:separator>
            <c:showLeaderLines val="1"/>
          </c:dLbls>
          <c:cat>
            <c:strRef>
              <c:f>'2020 MW'!$C$8:$H$8</c:f>
              <c:strCache>
                <c:ptCount val="6"/>
                <c:pt idx="0">
                  <c:v>Nuclear</c:v>
                </c:pt>
                <c:pt idx="1">
                  <c:v>Coal</c:v>
                </c:pt>
                <c:pt idx="2">
                  <c:v>Oil</c:v>
                </c:pt>
                <c:pt idx="3">
                  <c:v>Gas</c:v>
                </c:pt>
                <c:pt idx="4">
                  <c:v>Renewables</c:v>
                </c:pt>
                <c:pt idx="5">
                  <c:v>Hydro</c:v>
                </c:pt>
              </c:strCache>
            </c:strRef>
          </c:cat>
          <c:val>
            <c:numRef>
              <c:f>'2020 MW'!$C$9:$H$9</c:f>
              <c:numCache>
                <c:formatCode>0.00%</c:formatCode>
                <c:ptCount val="6"/>
                <c:pt idx="0">
                  <c:v>7.8455259261935195E-2</c:v>
                </c:pt>
                <c:pt idx="1">
                  <c:v>0.14074950444908721</c:v>
                </c:pt>
                <c:pt idx="2">
                  <c:v>0.13669043571686162</c:v>
                </c:pt>
                <c:pt idx="3">
                  <c:v>0.62492097610317621</c:v>
                </c:pt>
                <c:pt idx="4">
                  <c:v>1.8456302879112339E-2</c:v>
                </c:pt>
                <c:pt idx="5">
                  <c:v>7.2752158983035379E-4</c:v>
                </c:pt>
              </c:numCache>
            </c:numRef>
          </c:val>
        </c:ser>
        <c:dLbls>
          <c:showLegendKey val="0"/>
          <c:showVal val="1"/>
          <c:showCatName val="1"/>
          <c:showSerName val="0"/>
          <c:showPercent val="0"/>
          <c:showBubbleSize val="0"/>
          <c:showLeaderLines val="1"/>
        </c:dLbls>
        <c:firstSliceAng val="335"/>
      </c:pieChart>
      <c:spPr>
        <a:noFill/>
        <a:ln w="25374">
          <a:noFill/>
        </a:ln>
      </c:spPr>
    </c:plotArea>
    <c:plotVisOnly val="1"/>
    <c:dispBlanksAs val="zero"/>
    <c:showDLblsOverMax val="0"/>
  </c:chart>
  <c:spPr>
    <a:noFill/>
    <a:ln>
      <a:noFill/>
    </a:ln>
  </c:spPr>
  <c:txPr>
    <a:bodyPr/>
    <a:lstStyle/>
    <a:p>
      <a:pPr>
        <a:defRPr sz="654" b="0" i="0" u="none" strike="noStrike" baseline="0">
          <a:solidFill>
            <a:srgbClr val="000000"/>
          </a:solidFill>
          <a:latin typeface="Arial"/>
          <a:ea typeface="Arial"/>
          <a:cs typeface="Aria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a:solidFill>
                <a:schemeClr val="tx1"/>
              </a:solidFill>
            </a:ln>
            <a:effectLst>
              <a:outerShdw blurRad="50800" dist="38100" dir="2700000" algn="tl" rotWithShape="0">
                <a:prstClr val="black">
                  <a:alpha val="40000"/>
                </a:prstClr>
              </a:outerShdw>
            </a:effectLst>
          </c:spPr>
          <c:dPt>
            <c:idx val="1"/>
            <c:bubble3D val="0"/>
            <c:spPr>
              <a:solidFill>
                <a:schemeClr val="accent4"/>
              </a:solidFill>
              <a:ln>
                <a:solidFill>
                  <a:schemeClr val="tx1"/>
                </a:solidFill>
              </a:ln>
              <a:effectLst>
                <a:outerShdw blurRad="50800" dist="38100" dir="2700000" algn="tl" rotWithShape="0">
                  <a:prstClr val="black">
                    <a:alpha val="40000"/>
                  </a:prstClr>
                </a:outerShdw>
              </a:effectLst>
            </c:spPr>
          </c:dPt>
          <c:dPt>
            <c:idx val="2"/>
            <c:bubble3D val="0"/>
            <c:spPr>
              <a:solidFill>
                <a:schemeClr val="accent2"/>
              </a:solidFill>
              <a:ln>
                <a:solidFill>
                  <a:schemeClr val="tx1"/>
                </a:solidFill>
              </a:ln>
              <a:effectLst>
                <a:outerShdw blurRad="50800" dist="38100" dir="2700000" algn="tl" rotWithShape="0">
                  <a:prstClr val="black">
                    <a:alpha val="40000"/>
                  </a:prstClr>
                </a:outerShdw>
              </a:effectLst>
            </c:spPr>
          </c:dPt>
          <c:dPt>
            <c:idx val="3"/>
            <c:bubble3D val="0"/>
            <c:spPr>
              <a:solidFill>
                <a:schemeClr val="accent6"/>
              </a:solidFill>
              <a:ln>
                <a:solidFill>
                  <a:schemeClr val="tx1"/>
                </a:solidFill>
              </a:ln>
              <a:effectLst>
                <a:outerShdw blurRad="50800" dist="38100" dir="2700000" algn="tl" rotWithShape="0">
                  <a:prstClr val="black">
                    <a:alpha val="40000"/>
                  </a:prstClr>
                </a:outerShdw>
              </a:effectLst>
            </c:spPr>
          </c:dPt>
          <c:dLbls>
            <c:dLbl>
              <c:idx val="0"/>
              <c:layout>
                <c:manualLayout>
                  <c:x val="0.13679471500851237"/>
                  <c:y val="9.1599102943742267E-2"/>
                </c:manualLayout>
              </c:layout>
              <c:showLegendKey val="0"/>
              <c:showVal val="0"/>
              <c:showCatName val="1"/>
              <c:showSerName val="0"/>
              <c:showPercent val="1"/>
              <c:showBubbleSize val="0"/>
            </c:dLbl>
            <c:dLbl>
              <c:idx val="1"/>
              <c:layout>
                <c:manualLayout>
                  <c:x val="-0.12830306090735938"/>
                  <c:y val="0.24235802213108706"/>
                </c:manualLayout>
              </c:layout>
              <c:tx>
                <c:rich>
                  <a:bodyPr/>
                  <a:lstStyle/>
                  <a:p>
                    <a:r>
                      <a:rPr lang="en-US" b="1" dirty="0" smtClean="0"/>
                      <a:t>M</a:t>
                    </a:r>
                    <a:r>
                      <a:rPr lang="en-US" dirty="0" smtClean="0"/>
                      <a:t>unicipal</a:t>
                    </a:r>
                    <a:br>
                      <a:rPr lang="en-US" dirty="0" smtClean="0"/>
                    </a:br>
                    <a:r>
                      <a:rPr lang="en-US" baseline="0" dirty="0" smtClean="0"/>
                      <a:t>Solid W</a:t>
                    </a:r>
                    <a:r>
                      <a:rPr lang="en-US" dirty="0" smtClean="0"/>
                      <a:t>aste</a:t>
                    </a:r>
                    <a:r>
                      <a:rPr lang="en-US" dirty="0"/>
                      <a:t>
33%</a:t>
                    </a:r>
                  </a:p>
                </c:rich>
              </c:tx>
              <c:showLegendKey val="0"/>
              <c:showVal val="0"/>
              <c:showCatName val="1"/>
              <c:showSerName val="0"/>
              <c:showPercent val="1"/>
              <c:showBubbleSize val="0"/>
            </c:dLbl>
            <c:dLbl>
              <c:idx val="2"/>
              <c:layout>
                <c:manualLayout>
                  <c:x val="-0.11335574202824562"/>
                  <c:y val="-0.20912823869709873"/>
                </c:manualLayout>
              </c:layout>
              <c:tx>
                <c:rich>
                  <a:bodyPr/>
                  <a:lstStyle/>
                  <a:p>
                    <a:r>
                      <a:rPr lang="en-US" b="1" smtClean="0"/>
                      <a:t>H</a:t>
                    </a:r>
                    <a:r>
                      <a:rPr lang="en-US" smtClean="0"/>
                      <a:t>eat</a:t>
                    </a:r>
                    <a:br>
                      <a:rPr lang="en-US" smtClean="0"/>
                    </a:br>
                    <a:r>
                      <a:rPr lang="en-US" smtClean="0"/>
                      <a:t>Recovery</a:t>
                    </a:r>
                    <a:r>
                      <a:rPr lang="en-US"/>
                      <a:t>
21%</a:t>
                    </a:r>
                  </a:p>
                </c:rich>
              </c:tx>
              <c:showLegendKey val="0"/>
              <c:showVal val="0"/>
              <c:showCatName val="1"/>
              <c:showSerName val="0"/>
              <c:showPercent val="1"/>
              <c:showBubbleSize val="0"/>
            </c:dLbl>
            <c:dLbl>
              <c:idx val="3"/>
              <c:layout>
                <c:manualLayout>
                  <c:x val="6.6602510845837584E-2"/>
                  <c:y val="-0.20076712511715294"/>
                </c:manualLayout>
              </c:layout>
              <c:showLegendKey val="0"/>
              <c:showVal val="0"/>
              <c:showCatName val="1"/>
              <c:showSerName val="0"/>
              <c:showPercent val="1"/>
              <c:showBubbleSize val="0"/>
            </c:dLbl>
            <c:txPr>
              <a:bodyPr/>
              <a:lstStyle/>
              <a:p>
                <a:pPr>
                  <a:defRPr b="1"/>
                </a:pPr>
                <a:endParaRPr lang="en-US"/>
              </a:p>
            </c:txPr>
            <c:showLegendKey val="0"/>
            <c:showVal val="0"/>
            <c:showCatName val="1"/>
            <c:showSerName val="0"/>
            <c:showPercent val="1"/>
            <c:showBubbleSize val="0"/>
            <c:showLeaderLines val="1"/>
          </c:dLbls>
          <c:cat>
            <c:strRef>
              <c:f>Sheet1!$B$9:$G$9</c:f>
              <c:strCache>
                <c:ptCount val="5"/>
                <c:pt idx="0">
                  <c:v>Biomass</c:v>
                </c:pt>
                <c:pt idx="1">
                  <c:v>Municipal Solid Waste</c:v>
                </c:pt>
                <c:pt idx="2">
                  <c:v>Heat Recovery</c:v>
                </c:pt>
                <c:pt idx="3">
                  <c:v>Solar</c:v>
                </c:pt>
                <c:pt idx="4">
                  <c:v>Hydro</c:v>
                </c:pt>
              </c:strCache>
            </c:strRef>
          </c:cat>
          <c:val>
            <c:numRef>
              <c:f>Sheet1!$B$7:$F$7</c:f>
              <c:numCache>
                <c:formatCode>0%</c:formatCode>
                <c:ptCount val="5"/>
                <c:pt idx="0">
                  <c:v>0.27842338321722154</c:v>
                </c:pt>
                <c:pt idx="1">
                  <c:v>0.32979007036294355</c:v>
                </c:pt>
                <c:pt idx="2">
                  <c:v>0.22307197421957373</c:v>
                </c:pt>
                <c:pt idx="3">
                  <c:v>0.12916294759293837</c:v>
                </c:pt>
                <c:pt idx="4">
                  <c:v>3.9484971078164358E-2</c:v>
                </c:pt>
              </c:numCache>
            </c:numRef>
          </c:val>
        </c:ser>
        <c:dLbls>
          <c:showLegendKey val="0"/>
          <c:showVal val="0"/>
          <c:showCatName val="1"/>
          <c:showSerName val="0"/>
          <c:showPercent val="1"/>
          <c:showBubbleSize val="0"/>
          <c:showLeaderLines val="1"/>
        </c:dLbls>
        <c:firstSliceAng val="240"/>
      </c:pieChart>
    </c:plotArea>
    <c:plotVisOnly val="1"/>
    <c:dispBlanksAs val="zero"/>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032040806220073"/>
          <c:y val="2.0114811977707626E-2"/>
          <c:w val="0.82085889570552162"/>
          <c:h val="0.75545851528386065"/>
        </c:manualLayout>
      </c:layout>
      <c:lineChart>
        <c:grouping val="standard"/>
        <c:varyColors val="0"/>
        <c:ser>
          <c:idx val="2"/>
          <c:order val="0"/>
          <c:tx>
            <c:v>ACTUAL</c:v>
          </c:tx>
          <c:spPr>
            <a:ln>
              <a:solidFill>
                <a:schemeClr val="bg1">
                  <a:lumMod val="50000"/>
                </a:schemeClr>
              </a:solidFill>
            </a:ln>
          </c:spPr>
          <c:marker>
            <c:symbol val="none"/>
          </c:marker>
          <c:cat>
            <c:numRef>
              <c:f>Sheet1!$C$3:$Z$3</c:f>
              <c:numCache>
                <c:formatCode>General</c:formatCode>
                <c:ptCount val="2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pt idx="22">
                  <c:v>2021</c:v>
                </c:pt>
                <c:pt idx="23">
                  <c:v>2022</c:v>
                </c:pt>
              </c:numCache>
            </c:numRef>
          </c:cat>
          <c:val>
            <c:numRef>
              <c:f>Sheet1!$C$4:$Z$4</c:f>
              <c:numCache>
                <c:formatCode>General</c:formatCode>
                <c:ptCount val="24"/>
                <c:pt idx="0">
                  <c:v>34964</c:v>
                </c:pt>
                <c:pt idx="1">
                  <c:v>36650.939119449613</c:v>
                </c:pt>
                <c:pt idx="2">
                  <c:v>38835</c:v>
                </c:pt>
                <c:pt idx="3">
                  <c:v>53278</c:v>
                </c:pt>
                <c:pt idx="4">
                  <c:v>57964</c:v>
                </c:pt>
                <c:pt idx="5">
                  <c:v>67177</c:v>
                </c:pt>
                <c:pt idx="6">
                  <c:v>75753</c:v>
                </c:pt>
                <c:pt idx="7">
                  <c:v>90635</c:v>
                </c:pt>
                <c:pt idx="8">
                  <c:v>93157</c:v>
                </c:pt>
                <c:pt idx="9">
                  <c:v>94717</c:v>
                </c:pt>
                <c:pt idx="10">
                  <c:v>111508</c:v>
                </c:pt>
                <c:pt idx="11">
                  <c:v>120075</c:v>
                </c:pt>
                <c:pt idx="12">
                  <c:v>129378</c:v>
                </c:pt>
                <c:pt idx="13">
                  <c:v>140577</c:v>
                </c:pt>
              </c:numCache>
            </c:numRef>
          </c:val>
          <c:smooth val="0"/>
        </c:ser>
        <c:ser>
          <c:idx val="1"/>
          <c:order val="1"/>
          <c:tx>
            <c:strRef>
              <c:f>Sheet1!$A$5</c:f>
              <c:strCache>
                <c:ptCount val="1"/>
                <c:pt idx="0">
                  <c:v>2013 Load &amp; Resource Plan</c:v>
                </c:pt>
              </c:strCache>
            </c:strRef>
          </c:tx>
          <c:spPr>
            <a:ln w="25400">
              <a:solidFill>
                <a:srgbClr val="068F54"/>
              </a:solidFill>
            </a:ln>
            <a:effectLst>
              <a:outerShdw blurRad="50800" dist="38100" dir="2700000" algn="tl" rotWithShape="0">
                <a:prstClr val="black">
                  <a:alpha val="40000"/>
                </a:prstClr>
              </a:outerShdw>
            </a:effectLst>
          </c:spPr>
          <c:marker>
            <c:symbol val="square"/>
            <c:size val="4"/>
            <c:spPr>
              <a:solidFill>
                <a:srgbClr val="068F54"/>
              </a:solidFill>
              <a:ln>
                <a:solidFill>
                  <a:srgbClr val="068F54"/>
                </a:solidFill>
              </a:ln>
              <a:effectLst>
                <a:outerShdw blurRad="50800" dist="38100" dir="2700000" algn="tl" rotWithShape="0">
                  <a:prstClr val="black">
                    <a:alpha val="40000"/>
                  </a:prstClr>
                </a:outerShdw>
              </a:effectLst>
            </c:spPr>
          </c:marker>
          <c:cat>
            <c:numRef>
              <c:f>Sheet1!$C$3:$Z$3</c:f>
              <c:numCache>
                <c:formatCode>General</c:formatCode>
                <c:ptCount val="2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pt idx="22">
                  <c:v>2021</c:v>
                </c:pt>
                <c:pt idx="23">
                  <c:v>2022</c:v>
                </c:pt>
              </c:numCache>
            </c:numRef>
          </c:cat>
          <c:val>
            <c:numRef>
              <c:f>Sheet1!$C$5:$Z$5</c:f>
              <c:numCache>
                <c:formatCode>General</c:formatCode>
                <c:ptCount val="24"/>
                <c:pt idx="14">
                  <c:v>133523</c:v>
                </c:pt>
                <c:pt idx="15">
                  <c:v>136782</c:v>
                </c:pt>
                <c:pt idx="16">
                  <c:v>137720</c:v>
                </c:pt>
                <c:pt idx="17">
                  <c:v>139834</c:v>
                </c:pt>
                <c:pt idx="18">
                  <c:v>140448</c:v>
                </c:pt>
                <c:pt idx="19">
                  <c:v>144780</c:v>
                </c:pt>
                <c:pt idx="20">
                  <c:v>144029</c:v>
                </c:pt>
                <c:pt idx="21">
                  <c:v>150331</c:v>
                </c:pt>
                <c:pt idx="22">
                  <c:v>152868</c:v>
                </c:pt>
                <c:pt idx="23">
                  <c:v>149825</c:v>
                </c:pt>
              </c:numCache>
            </c:numRef>
          </c:val>
          <c:smooth val="0"/>
        </c:ser>
        <c:ser>
          <c:idx val="0"/>
          <c:order val="2"/>
          <c:tx>
            <c:strRef>
              <c:f>Sheet1!$A$6</c:f>
              <c:strCache>
                <c:ptCount val="1"/>
                <c:pt idx="0">
                  <c:v>2012 Load &amp; Resource Plan</c:v>
                </c:pt>
              </c:strCache>
            </c:strRef>
          </c:tx>
          <c:spPr>
            <a:ln w="25400">
              <a:solidFill>
                <a:srgbClr val="0033CC"/>
              </a:solidFill>
              <a:prstDash val="solid"/>
            </a:ln>
            <a:effectLst>
              <a:outerShdw blurRad="50800" dist="38100" dir="2700000" algn="tl" rotWithShape="0">
                <a:prstClr val="black">
                  <a:alpha val="40000"/>
                </a:prstClr>
              </a:outerShdw>
            </a:effectLst>
          </c:spPr>
          <c:marker>
            <c:symbol val="diamond"/>
            <c:size val="6"/>
            <c:spPr>
              <a:solidFill>
                <a:srgbClr val="0033CC"/>
              </a:solidFill>
              <a:ln>
                <a:noFill/>
                <a:prstDash val="solid"/>
              </a:ln>
              <a:effectLst>
                <a:outerShdw blurRad="50800" dist="38100" dir="2700000" algn="tl" rotWithShape="0">
                  <a:prstClr val="black">
                    <a:alpha val="40000"/>
                  </a:prstClr>
                </a:outerShdw>
              </a:effectLst>
            </c:spPr>
          </c:marker>
          <c:cat>
            <c:numRef>
              <c:f>Sheet1!$C$3:$Z$3</c:f>
              <c:numCache>
                <c:formatCode>General</c:formatCode>
                <c:ptCount val="2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pt idx="22">
                  <c:v>2021</c:v>
                </c:pt>
                <c:pt idx="23">
                  <c:v>2022</c:v>
                </c:pt>
              </c:numCache>
            </c:numRef>
          </c:cat>
          <c:val>
            <c:numRef>
              <c:f>Sheet1!$C$6:$Z$6</c:f>
              <c:numCache>
                <c:formatCode>General</c:formatCode>
                <c:ptCount val="24"/>
                <c:pt idx="14">
                  <c:v>132641</c:v>
                </c:pt>
                <c:pt idx="15">
                  <c:v>133831</c:v>
                </c:pt>
                <c:pt idx="16">
                  <c:v>134419</c:v>
                </c:pt>
                <c:pt idx="17">
                  <c:v>135007</c:v>
                </c:pt>
                <c:pt idx="18">
                  <c:v>138399</c:v>
                </c:pt>
                <c:pt idx="19">
                  <c:v>142509</c:v>
                </c:pt>
                <c:pt idx="20">
                  <c:v>143881</c:v>
                </c:pt>
                <c:pt idx="21">
                  <c:v>149131</c:v>
                </c:pt>
                <c:pt idx="22">
                  <c:v>149145</c:v>
                </c:pt>
              </c:numCache>
            </c:numRef>
          </c:val>
          <c:smooth val="0"/>
        </c:ser>
        <c:dLbls>
          <c:showLegendKey val="0"/>
          <c:showVal val="0"/>
          <c:showCatName val="0"/>
          <c:showSerName val="0"/>
          <c:showPercent val="0"/>
          <c:showBubbleSize val="0"/>
        </c:dLbls>
        <c:marker val="1"/>
        <c:smooth val="0"/>
        <c:axId val="137560064"/>
        <c:axId val="137562368"/>
      </c:lineChart>
      <c:catAx>
        <c:axId val="137560064"/>
        <c:scaling>
          <c:orientation val="minMax"/>
        </c:scaling>
        <c:delete val="0"/>
        <c:axPos val="b"/>
        <c:title>
          <c:tx>
            <c:rich>
              <a:bodyPr/>
              <a:lstStyle/>
              <a:p>
                <a:pPr>
                  <a:defRPr sz="1400" b="1" i="0" u="none" strike="noStrike" baseline="0">
                    <a:solidFill>
                      <a:srgbClr val="000000"/>
                    </a:solidFill>
                    <a:latin typeface="Times New Roman"/>
                    <a:ea typeface="Times New Roman"/>
                    <a:cs typeface="Times New Roman"/>
                  </a:defRPr>
                </a:pPr>
                <a:r>
                  <a:rPr lang="en-US" sz="1400" dirty="0" smtClean="0"/>
                  <a:t>Year</a:t>
                </a:r>
                <a:endParaRPr lang="en-US" sz="1400" dirty="0"/>
              </a:p>
            </c:rich>
          </c:tx>
          <c:layout>
            <c:manualLayout>
              <c:xMode val="edge"/>
              <c:yMode val="edge"/>
              <c:x val="0.50126751844698658"/>
              <c:y val="0.85570913245491198"/>
            </c:manualLayout>
          </c:layout>
          <c:overlay val="0"/>
          <c:spPr>
            <a:noFill/>
            <a:ln w="26104">
              <a:noFill/>
            </a:ln>
          </c:spPr>
        </c:title>
        <c:numFmt formatCode="General" sourceLinked="1"/>
        <c:majorTickMark val="cross"/>
        <c:minorTickMark val="none"/>
        <c:tickLblPos val="nextTo"/>
        <c:spPr>
          <a:ln w="3264">
            <a:solidFill>
              <a:schemeClr val="tx1"/>
            </a:solidFill>
            <a:prstDash val="solid"/>
          </a:ln>
        </c:spPr>
        <c:txPr>
          <a:bodyPr rot="0" vert="horz"/>
          <a:lstStyle/>
          <a:p>
            <a:pPr>
              <a:defRPr sz="1233" b="1" i="0" u="none" strike="noStrike" baseline="0">
                <a:solidFill>
                  <a:schemeClr val="tx1"/>
                </a:solidFill>
                <a:latin typeface="Times New Roman"/>
                <a:ea typeface="Times New Roman"/>
                <a:cs typeface="Times New Roman"/>
              </a:defRPr>
            </a:pPr>
            <a:endParaRPr lang="en-US"/>
          </a:p>
        </c:txPr>
        <c:crossAx val="137562368"/>
        <c:crossesAt val="0.1"/>
        <c:auto val="1"/>
        <c:lblAlgn val="ctr"/>
        <c:lblOffset val="100"/>
        <c:tickLblSkip val="2"/>
        <c:tickMarkSkip val="1"/>
        <c:noMultiLvlLbl val="0"/>
      </c:catAx>
      <c:valAx>
        <c:axId val="137562368"/>
        <c:scaling>
          <c:orientation val="minMax"/>
        </c:scaling>
        <c:delete val="0"/>
        <c:axPos val="l"/>
        <c:majorGridlines>
          <c:spPr>
            <a:ln w="3264">
              <a:solidFill>
                <a:schemeClr val="tx1"/>
              </a:solidFill>
              <a:prstDash val="solid"/>
            </a:ln>
          </c:spPr>
        </c:majorGridlines>
        <c:title>
          <c:tx>
            <c:rich>
              <a:bodyPr/>
              <a:lstStyle/>
              <a:p>
                <a:pPr>
                  <a:defRPr sz="1620" b="1" i="0" u="none" strike="noStrike" baseline="0">
                    <a:solidFill>
                      <a:srgbClr val="000000"/>
                    </a:solidFill>
                    <a:latin typeface="Arial"/>
                    <a:ea typeface="Arial"/>
                    <a:cs typeface="Arial"/>
                  </a:defRPr>
                </a:pPr>
                <a:r>
                  <a:rPr lang="en-US" sz="1620" b="1" i="0" strike="noStrike" dirty="0">
                    <a:solidFill>
                      <a:srgbClr val="000000"/>
                    </a:solidFill>
                    <a:latin typeface="Times New Roman"/>
                    <a:cs typeface="Times New Roman"/>
                  </a:rPr>
                  <a:t>Net Energy for Load </a:t>
                </a:r>
                <a:r>
                  <a:rPr lang="en-US" sz="1620" b="1" i="0" strike="noStrike" dirty="0" smtClean="0">
                    <a:solidFill>
                      <a:srgbClr val="000000"/>
                    </a:solidFill>
                    <a:latin typeface="Times New Roman"/>
                    <a:cs typeface="Times New Roman"/>
                  </a:rPr>
                  <a:t> (GWh</a:t>
                </a:r>
                <a:r>
                  <a:rPr lang="en-US" sz="1620" b="1" i="0" strike="noStrike" dirty="0">
                    <a:solidFill>
                      <a:srgbClr val="000000"/>
                    </a:solidFill>
                    <a:latin typeface="Times New Roman"/>
                    <a:cs typeface="Times New Roman"/>
                  </a:rPr>
                  <a:t>) </a:t>
                </a:r>
              </a:p>
            </c:rich>
          </c:tx>
          <c:layout>
            <c:manualLayout>
              <c:xMode val="edge"/>
              <c:yMode val="edge"/>
              <c:x val="2.1968256326449772E-2"/>
              <c:y val="0.13318793853991814"/>
            </c:manualLayout>
          </c:layout>
          <c:overlay val="0"/>
          <c:spPr>
            <a:noFill/>
            <a:ln w="26104">
              <a:noFill/>
            </a:ln>
          </c:spPr>
        </c:title>
        <c:numFmt formatCode="#,##0" sourceLinked="0"/>
        <c:majorTickMark val="out"/>
        <c:minorTickMark val="none"/>
        <c:tickLblPos val="nextTo"/>
        <c:spPr>
          <a:ln w="3264">
            <a:solidFill>
              <a:schemeClr val="tx1"/>
            </a:solidFill>
            <a:prstDash val="solid"/>
          </a:ln>
        </c:spPr>
        <c:txPr>
          <a:bodyPr rot="0" vert="horz"/>
          <a:lstStyle/>
          <a:p>
            <a:pPr>
              <a:defRPr sz="1233" b="1" i="0" u="none" strike="noStrike" baseline="0">
                <a:solidFill>
                  <a:schemeClr val="tx1"/>
                </a:solidFill>
                <a:latin typeface="Times New Roman"/>
                <a:ea typeface="Times New Roman"/>
                <a:cs typeface="Times New Roman"/>
              </a:defRPr>
            </a:pPr>
            <a:endParaRPr lang="en-US"/>
          </a:p>
        </c:txPr>
        <c:crossAx val="137560064"/>
        <c:crosses val="autoZero"/>
        <c:crossBetween val="midCat"/>
      </c:valAx>
      <c:spPr>
        <a:noFill/>
        <a:ln w="25398">
          <a:solidFill>
            <a:schemeClr val="tx1"/>
          </a:solidFill>
        </a:ln>
      </c:spPr>
    </c:plotArea>
    <c:legend>
      <c:legendPos val="r"/>
      <c:layout>
        <c:manualLayout>
          <c:xMode val="edge"/>
          <c:yMode val="edge"/>
          <c:x val="0.63056603773584907"/>
          <c:y val="0.58190674321851998"/>
          <c:w val="0.30968553459119474"/>
          <c:h val="0.16067671985869517"/>
        </c:manualLayout>
      </c:layout>
      <c:overlay val="1"/>
      <c:spPr>
        <a:solidFill>
          <a:schemeClr val="bg1"/>
        </a:solidFill>
        <a:ln>
          <a:solidFill>
            <a:schemeClr val="tx1"/>
          </a:solidFill>
        </a:ln>
        <a:effectLst>
          <a:outerShdw blurRad="50800" dist="38100" dir="2700000" algn="tl" rotWithShape="0">
            <a:prstClr val="black">
              <a:alpha val="40000"/>
            </a:prstClr>
          </a:outerShdw>
        </a:effectLst>
      </c:spPr>
      <c:txPr>
        <a:bodyPr/>
        <a:lstStyle/>
        <a:p>
          <a:pPr>
            <a:defRPr sz="1400" baseline="0"/>
          </a:pPr>
          <a:endParaRPr lang="en-US"/>
        </a:p>
      </c:txPr>
    </c:legend>
    <c:plotVisOnly val="1"/>
    <c:dispBlanksAs val="gap"/>
    <c:showDLblsOverMax val="0"/>
  </c:chart>
  <c:spPr>
    <a:noFill/>
    <a:ln>
      <a:noFill/>
    </a:ln>
  </c:spPr>
  <c:txPr>
    <a:bodyPr/>
    <a:lstStyle/>
    <a:p>
      <a:pPr>
        <a:defRPr sz="1850"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0433732411975"/>
          <c:y val="4.0028792290511872E-2"/>
          <c:w val="0.78093979101085154"/>
          <c:h val="0.75908248064207162"/>
        </c:manualLayout>
      </c:layout>
      <c:lineChart>
        <c:grouping val="standard"/>
        <c:varyColors val="0"/>
        <c:ser>
          <c:idx val="0"/>
          <c:order val="0"/>
          <c:tx>
            <c:strRef>
              <c:f>Sheet1!$A$4</c:f>
              <c:strCache>
                <c:ptCount val="1"/>
                <c:pt idx="0">
                  <c:v>2012</c:v>
                </c:pt>
              </c:strCache>
            </c:strRef>
          </c:tx>
          <c:spPr>
            <a:ln w="26069">
              <a:solidFill>
                <a:schemeClr val="bg1">
                  <a:lumMod val="50000"/>
                </a:schemeClr>
              </a:solidFill>
              <a:prstDash val="sysDash"/>
            </a:ln>
          </c:spPr>
          <c:marker>
            <c:symbol val="diamond"/>
            <c:size val="5"/>
            <c:spPr>
              <a:solidFill>
                <a:schemeClr val="bg1">
                  <a:lumMod val="50000"/>
                </a:schemeClr>
              </a:solidFill>
              <a:ln>
                <a:solidFill>
                  <a:schemeClr val="bg1">
                    <a:lumMod val="50000"/>
                  </a:schemeClr>
                </a:solidFill>
                <a:prstDash val="solid"/>
              </a:ln>
            </c:spPr>
          </c:marker>
          <c:dLbls>
            <c:dLbl>
              <c:idx val="3"/>
              <c:layout>
                <c:manualLayout>
                  <c:x val="-4.3990086236054125E-2"/>
                  <c:y val="-3.2096650484286414E-2"/>
                </c:manualLayout>
              </c:layout>
              <c:dLblPos val="r"/>
              <c:showLegendKey val="0"/>
              <c:showVal val="1"/>
              <c:showCatName val="0"/>
              <c:showSerName val="0"/>
              <c:showPercent val="0"/>
              <c:showBubbleSize val="0"/>
            </c:dLbl>
            <c:dLbl>
              <c:idx val="7"/>
              <c:layout>
                <c:manualLayout>
                  <c:x val="-3.9554111153426871E-2"/>
                  <c:y val="-4.8078385165258745E-2"/>
                </c:manualLayout>
              </c:layout>
              <c:dLblPos val="r"/>
              <c:showLegendKey val="0"/>
              <c:showVal val="1"/>
              <c:showCatName val="0"/>
              <c:showSerName val="0"/>
              <c:showPercent val="0"/>
              <c:showBubbleSize val="0"/>
            </c:dLbl>
            <c:dLbl>
              <c:idx val="8"/>
              <c:layout>
                <c:manualLayout>
                  <c:x val="-3.9111910802670492E-2"/>
                  <c:y val="-4.5414762718430153E-2"/>
                </c:manualLayout>
              </c:layout>
              <c:dLblPos val="r"/>
              <c:showLegendKey val="0"/>
              <c:showVal val="1"/>
              <c:showCatName val="0"/>
              <c:showSerName val="0"/>
              <c:showPercent val="0"/>
              <c:showBubbleSize val="0"/>
            </c:dLbl>
            <c:numFmt formatCode="#,##0" sourceLinked="0"/>
            <c:txPr>
              <a:bodyPr/>
              <a:lstStyle/>
              <a:p>
                <a:pPr>
                  <a:defRPr sz="1400" baseline="0">
                    <a:solidFill>
                      <a:schemeClr val="bg1">
                        <a:lumMod val="50000"/>
                      </a:schemeClr>
                    </a:solidFill>
                  </a:defRPr>
                </a:pPr>
                <a:endParaRPr lang="en-US"/>
              </a:p>
            </c:txPr>
            <c:dLblPos val="t"/>
            <c:showLegendKey val="0"/>
            <c:showVal val="1"/>
            <c:showCatName val="0"/>
            <c:showSerName val="0"/>
            <c:showPercent val="0"/>
            <c:showBubbleSize val="0"/>
            <c:showLeaderLines val="0"/>
          </c:dLbls>
          <c:cat>
            <c:strRef>
              <c:f>Sheet1!$B$3:$J$3</c:f>
              <c:strCache>
                <c:ptCount val="9"/>
                <c:pt idx="0">
                  <c:v>13/14</c:v>
                </c:pt>
                <c:pt idx="1">
                  <c:v>14/15</c:v>
                </c:pt>
                <c:pt idx="2">
                  <c:v>15/16</c:v>
                </c:pt>
                <c:pt idx="3">
                  <c:v>16/17</c:v>
                </c:pt>
                <c:pt idx="4">
                  <c:v>17/18</c:v>
                </c:pt>
                <c:pt idx="5">
                  <c:v>18/19</c:v>
                </c:pt>
                <c:pt idx="6">
                  <c:v>19/20</c:v>
                </c:pt>
                <c:pt idx="7">
                  <c:v>20/21</c:v>
                </c:pt>
                <c:pt idx="8">
                  <c:v>21/22</c:v>
                </c:pt>
              </c:strCache>
            </c:strRef>
          </c:cat>
          <c:val>
            <c:numRef>
              <c:f>Sheet1!$B$4:$J$4</c:f>
              <c:numCache>
                <c:formatCode>General</c:formatCode>
                <c:ptCount val="9"/>
                <c:pt idx="0">
                  <c:v>44015</c:v>
                </c:pt>
                <c:pt idx="1">
                  <c:v>44228</c:v>
                </c:pt>
                <c:pt idx="2">
                  <c:v>44790</c:v>
                </c:pt>
                <c:pt idx="3">
                  <c:v>45297</c:v>
                </c:pt>
                <c:pt idx="4">
                  <c:v>45752</c:v>
                </c:pt>
                <c:pt idx="5">
                  <c:v>46305</c:v>
                </c:pt>
                <c:pt idx="6">
                  <c:v>46910</c:v>
                </c:pt>
                <c:pt idx="7">
                  <c:v>47509</c:v>
                </c:pt>
                <c:pt idx="8">
                  <c:v>48169</c:v>
                </c:pt>
              </c:numCache>
            </c:numRef>
          </c:val>
          <c:smooth val="0"/>
        </c:ser>
        <c:ser>
          <c:idx val="1"/>
          <c:order val="1"/>
          <c:tx>
            <c:strRef>
              <c:f>Sheet1!$A$5</c:f>
              <c:strCache>
                <c:ptCount val="1"/>
                <c:pt idx="0">
                  <c:v>2013</c:v>
                </c:pt>
              </c:strCache>
            </c:strRef>
          </c:tx>
          <c:spPr>
            <a:ln w="26069">
              <a:solidFill>
                <a:schemeClr val="accent1"/>
              </a:solidFill>
              <a:prstDash val="solid"/>
            </a:ln>
            <a:effectLst>
              <a:outerShdw blurRad="50800" dist="38100" dir="2700000" algn="tl" rotWithShape="0">
                <a:prstClr val="black">
                  <a:alpha val="40000"/>
                </a:prstClr>
              </a:outerShdw>
            </a:effectLst>
          </c:spPr>
          <c:marker>
            <c:symbol val="square"/>
            <c:size val="5"/>
            <c:spPr>
              <a:solidFill>
                <a:schemeClr val="accent1"/>
              </a:solidFill>
              <a:ln>
                <a:solidFill>
                  <a:schemeClr val="accent1"/>
                </a:solidFill>
                <a:prstDash val="solid"/>
              </a:ln>
              <a:effectLst>
                <a:outerShdw blurRad="50800" dist="38100" dir="2700000" algn="tl" rotWithShape="0">
                  <a:prstClr val="black">
                    <a:alpha val="40000"/>
                  </a:prstClr>
                </a:outerShdw>
              </a:effectLst>
            </c:spPr>
          </c:marker>
          <c:dLbls>
            <c:numFmt formatCode="#,##0" sourceLinked="0"/>
            <c:txPr>
              <a:bodyPr/>
              <a:lstStyle/>
              <a:p>
                <a:pPr>
                  <a:defRPr sz="1400" baseline="0">
                    <a:solidFill>
                      <a:schemeClr val="tx1"/>
                    </a:solidFill>
                  </a:defRPr>
                </a:pPr>
                <a:endParaRPr lang="en-US"/>
              </a:p>
            </c:txPr>
            <c:dLblPos val="b"/>
            <c:showLegendKey val="0"/>
            <c:showVal val="1"/>
            <c:showCatName val="0"/>
            <c:showSerName val="0"/>
            <c:showPercent val="0"/>
            <c:showBubbleSize val="0"/>
            <c:showLeaderLines val="0"/>
          </c:dLbls>
          <c:cat>
            <c:strRef>
              <c:f>Sheet1!$B$3:$J$3</c:f>
              <c:strCache>
                <c:ptCount val="9"/>
                <c:pt idx="0">
                  <c:v>13/14</c:v>
                </c:pt>
                <c:pt idx="1">
                  <c:v>14/15</c:v>
                </c:pt>
                <c:pt idx="2">
                  <c:v>15/16</c:v>
                </c:pt>
                <c:pt idx="3">
                  <c:v>16/17</c:v>
                </c:pt>
                <c:pt idx="4">
                  <c:v>17/18</c:v>
                </c:pt>
                <c:pt idx="5">
                  <c:v>18/19</c:v>
                </c:pt>
                <c:pt idx="6">
                  <c:v>19/20</c:v>
                </c:pt>
                <c:pt idx="7">
                  <c:v>20/21</c:v>
                </c:pt>
                <c:pt idx="8">
                  <c:v>21/22</c:v>
                </c:pt>
              </c:strCache>
            </c:strRef>
          </c:cat>
          <c:val>
            <c:numRef>
              <c:f>Sheet1!$B$5:$J$5</c:f>
              <c:numCache>
                <c:formatCode>General</c:formatCode>
                <c:ptCount val="9"/>
                <c:pt idx="0">
                  <c:v>43384</c:v>
                </c:pt>
                <c:pt idx="1">
                  <c:v>44060</c:v>
                </c:pt>
                <c:pt idx="2">
                  <c:v>44596</c:v>
                </c:pt>
                <c:pt idx="3">
                  <c:v>45074</c:v>
                </c:pt>
                <c:pt idx="4">
                  <c:v>45543</c:v>
                </c:pt>
                <c:pt idx="5">
                  <c:v>46105</c:v>
                </c:pt>
                <c:pt idx="6">
                  <c:v>46675</c:v>
                </c:pt>
                <c:pt idx="7">
                  <c:v>47259</c:v>
                </c:pt>
                <c:pt idx="8">
                  <c:v>47870</c:v>
                </c:pt>
              </c:numCache>
            </c:numRef>
          </c:val>
          <c:smooth val="0"/>
        </c:ser>
        <c:dLbls>
          <c:showLegendKey val="0"/>
          <c:showVal val="0"/>
          <c:showCatName val="0"/>
          <c:showSerName val="0"/>
          <c:showPercent val="0"/>
          <c:showBubbleSize val="0"/>
        </c:dLbls>
        <c:marker val="1"/>
        <c:smooth val="0"/>
        <c:axId val="21471232"/>
        <c:axId val="21473152"/>
      </c:lineChart>
      <c:catAx>
        <c:axId val="21471232"/>
        <c:scaling>
          <c:orientation val="minMax"/>
        </c:scaling>
        <c:delete val="0"/>
        <c:axPos val="b"/>
        <c:title>
          <c:tx>
            <c:rich>
              <a:bodyPr/>
              <a:lstStyle/>
              <a:p>
                <a:pPr>
                  <a:defRPr sz="1755" b="1" i="0" u="none" strike="noStrike" baseline="0">
                    <a:solidFill>
                      <a:srgbClr val="000000"/>
                    </a:solidFill>
                    <a:latin typeface="Times New Roman"/>
                    <a:ea typeface="Times New Roman"/>
                    <a:cs typeface="Times New Roman"/>
                  </a:defRPr>
                </a:pPr>
                <a:r>
                  <a:rPr lang="en-US" sz="1600" baseline="0" dirty="0"/>
                  <a:t>Projected Year</a:t>
                </a:r>
              </a:p>
            </c:rich>
          </c:tx>
          <c:layout>
            <c:manualLayout>
              <c:xMode val="edge"/>
              <c:yMode val="edge"/>
              <c:x val="0.47820416825641848"/>
              <c:y val="0.87329965983234292"/>
            </c:manualLayout>
          </c:layout>
          <c:overlay val="0"/>
          <c:spPr>
            <a:noFill/>
            <a:ln w="26069">
              <a:noFill/>
            </a:ln>
          </c:spPr>
        </c:title>
        <c:numFmt formatCode="General" sourceLinked="1"/>
        <c:majorTickMark val="none"/>
        <c:minorTickMark val="cross"/>
        <c:tickLblPos val="nextTo"/>
        <c:spPr>
          <a:ln w="3258">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21473152"/>
        <c:crosses val="autoZero"/>
        <c:auto val="1"/>
        <c:lblAlgn val="ctr"/>
        <c:lblOffset val="100"/>
        <c:tickLblSkip val="1"/>
        <c:tickMarkSkip val="1"/>
        <c:noMultiLvlLbl val="0"/>
      </c:catAx>
      <c:valAx>
        <c:axId val="21473152"/>
        <c:scaling>
          <c:orientation val="minMax"/>
          <c:max val="52000"/>
          <c:min val="40000"/>
        </c:scaling>
        <c:delete val="0"/>
        <c:axPos val="l"/>
        <c:majorGridlines>
          <c:spPr>
            <a:ln w="3258">
              <a:solidFill>
                <a:schemeClr val="tx1"/>
              </a:solidFill>
              <a:prstDash val="solid"/>
            </a:ln>
          </c:spPr>
        </c:majorGridlines>
        <c:numFmt formatCode="#,##0" sourceLinked="0"/>
        <c:majorTickMark val="out"/>
        <c:minorTickMark val="none"/>
        <c:tickLblPos val="nextTo"/>
        <c:spPr>
          <a:ln w="3258">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21471232"/>
        <c:crosses val="autoZero"/>
        <c:crossBetween val="between"/>
        <c:majorUnit val="2000"/>
        <c:minorUnit val="500"/>
      </c:valAx>
      <c:spPr>
        <a:noFill/>
        <a:ln w="13036">
          <a:solidFill>
            <a:schemeClr val="tx1"/>
          </a:solidFill>
          <a:prstDash val="solid"/>
        </a:ln>
      </c:spPr>
    </c:plotArea>
    <c:legend>
      <c:legendPos val="r"/>
      <c:legendEntry>
        <c:idx val="0"/>
        <c:txPr>
          <a:bodyPr/>
          <a:lstStyle/>
          <a:p>
            <a:pPr>
              <a:defRPr sz="1410" b="1" i="0" u="none" strike="noStrike" baseline="0">
                <a:solidFill>
                  <a:schemeClr val="bg1">
                    <a:lumMod val="50000"/>
                  </a:schemeClr>
                </a:solidFill>
                <a:latin typeface="Times New Roman"/>
                <a:ea typeface="Times New Roman"/>
                <a:cs typeface="Times New Roman"/>
              </a:defRPr>
            </a:pPr>
            <a:endParaRPr lang="en-US"/>
          </a:p>
        </c:txPr>
      </c:legendEntry>
      <c:layout>
        <c:manualLayout>
          <c:xMode val="edge"/>
          <c:yMode val="edge"/>
          <c:x val="0.68431622005556658"/>
          <c:y val="0.63439831390601775"/>
          <c:w val="0.26253497696496725"/>
          <c:h val="6.9574028045217839E-2"/>
        </c:manualLayout>
      </c:layout>
      <c:overlay val="0"/>
      <c:spPr>
        <a:solidFill>
          <a:schemeClr val="bg1"/>
        </a:solidFill>
        <a:ln w="3258">
          <a:solidFill>
            <a:schemeClr val="tx1"/>
          </a:solidFill>
          <a:prstDash val="solid"/>
        </a:ln>
        <a:effectLst>
          <a:outerShdw blurRad="50800" dist="38100" dir="2700000" algn="tl" rotWithShape="0">
            <a:prstClr val="black">
              <a:alpha val="40000"/>
            </a:prstClr>
          </a:outerShdw>
        </a:effectLst>
      </c:spPr>
      <c:txPr>
        <a:bodyPr/>
        <a:lstStyle/>
        <a:p>
          <a:pPr>
            <a:defRPr sz="1410"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847"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043373241197506"/>
          <c:y val="4.0028792290511872E-2"/>
          <c:w val="0.78093979101085154"/>
          <c:h val="0.75908248064207162"/>
        </c:manualLayout>
      </c:layout>
      <c:lineChart>
        <c:grouping val="standard"/>
        <c:varyColors val="0"/>
        <c:ser>
          <c:idx val="0"/>
          <c:order val="0"/>
          <c:tx>
            <c:strRef>
              <c:f>Sheet1!$A$4</c:f>
              <c:strCache>
                <c:ptCount val="1"/>
                <c:pt idx="0">
                  <c:v>2012</c:v>
                </c:pt>
              </c:strCache>
            </c:strRef>
          </c:tx>
          <c:spPr>
            <a:ln w="26069">
              <a:solidFill>
                <a:schemeClr val="bg1">
                  <a:lumMod val="50000"/>
                </a:schemeClr>
              </a:solidFill>
              <a:prstDash val="sysDash"/>
            </a:ln>
          </c:spPr>
          <c:marker>
            <c:symbol val="diamond"/>
            <c:size val="5"/>
            <c:spPr>
              <a:solidFill>
                <a:schemeClr val="bg1">
                  <a:lumMod val="50000"/>
                </a:schemeClr>
              </a:solidFill>
              <a:ln>
                <a:solidFill>
                  <a:schemeClr val="bg1">
                    <a:lumMod val="50000"/>
                  </a:schemeClr>
                </a:solidFill>
                <a:prstDash val="solid"/>
              </a:ln>
            </c:spPr>
          </c:marker>
          <c:dLbls>
            <c:dLbl>
              <c:idx val="0"/>
              <c:layout>
                <c:manualLayout>
                  <c:x val="-4.6208073777367645E-2"/>
                  <c:y val="-4.5414762718430153E-2"/>
                </c:manualLayout>
              </c:layout>
              <c:dLblPos val="r"/>
              <c:showLegendKey val="0"/>
              <c:showVal val="1"/>
              <c:showCatName val="0"/>
              <c:showSerName val="0"/>
              <c:showPercent val="0"/>
              <c:showBubbleSize val="0"/>
            </c:dLbl>
            <c:dLbl>
              <c:idx val="2"/>
              <c:layout>
                <c:manualLayout>
                  <c:x val="-4.6208073777367645E-2"/>
                  <c:y val="-2.9433028037457662E-2"/>
                </c:manualLayout>
              </c:layout>
              <c:dLblPos val="r"/>
              <c:showLegendKey val="0"/>
              <c:showVal val="1"/>
              <c:showCatName val="0"/>
              <c:showSerName val="0"/>
              <c:showPercent val="0"/>
              <c:showBubbleSize val="0"/>
            </c:dLbl>
            <c:dLbl>
              <c:idx val="3"/>
              <c:layout>
                <c:manualLayout>
                  <c:x val="-4.3990086236054125E-2"/>
                  <c:y val="-3.2096650484286414E-2"/>
                </c:manualLayout>
              </c:layout>
              <c:dLblPos val="r"/>
              <c:showLegendKey val="0"/>
              <c:showVal val="1"/>
              <c:showCatName val="0"/>
              <c:showSerName val="0"/>
              <c:showPercent val="0"/>
              <c:showBubbleSize val="0"/>
            </c:dLbl>
            <c:dLbl>
              <c:idx val="5"/>
              <c:layout>
                <c:manualLayout>
                  <c:x val="-4.6208073777367645E-2"/>
                  <c:y val="-3.2096650484286414E-2"/>
                </c:manualLayout>
              </c:layout>
              <c:dLblPos val="r"/>
              <c:showLegendKey val="0"/>
              <c:showVal val="1"/>
              <c:showCatName val="0"/>
              <c:showSerName val="0"/>
              <c:showPercent val="0"/>
              <c:showBubbleSize val="0"/>
            </c:dLbl>
            <c:dLbl>
              <c:idx val="7"/>
              <c:layout>
                <c:manualLayout>
                  <c:x val="-3.9554111153426871E-2"/>
                  <c:y val="-4.8078385165258745E-2"/>
                </c:manualLayout>
              </c:layout>
              <c:dLblPos val="r"/>
              <c:showLegendKey val="0"/>
              <c:showVal val="1"/>
              <c:showCatName val="0"/>
              <c:showSerName val="0"/>
              <c:showPercent val="0"/>
              <c:showBubbleSize val="0"/>
            </c:dLbl>
            <c:dLbl>
              <c:idx val="8"/>
              <c:layout>
                <c:manualLayout>
                  <c:x val="-3.9111910802670492E-2"/>
                  <c:y val="-4.5414762718430153E-2"/>
                </c:manualLayout>
              </c:layout>
              <c:dLblPos val="r"/>
              <c:showLegendKey val="0"/>
              <c:showVal val="1"/>
              <c:showCatName val="0"/>
              <c:showSerName val="0"/>
              <c:showPercent val="0"/>
              <c:showBubbleSize val="0"/>
            </c:dLbl>
            <c:numFmt formatCode="#,##0" sourceLinked="0"/>
            <c:txPr>
              <a:bodyPr/>
              <a:lstStyle/>
              <a:p>
                <a:pPr>
                  <a:defRPr sz="1400" baseline="0">
                    <a:solidFill>
                      <a:schemeClr val="bg1">
                        <a:lumMod val="50000"/>
                      </a:schemeClr>
                    </a:solidFill>
                  </a:defRPr>
                </a:pPr>
                <a:endParaRPr lang="en-US"/>
              </a:p>
            </c:txPr>
            <c:dLblPos val="t"/>
            <c:showLegendKey val="0"/>
            <c:showVal val="1"/>
            <c:showCatName val="0"/>
            <c:showSerName val="0"/>
            <c:showPercent val="0"/>
            <c:showBubbleSize val="0"/>
            <c:showLeaderLines val="0"/>
          </c:dLbls>
          <c:cat>
            <c:numRef>
              <c:f>Sheet1!$B$3:$J$3</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Sheet1!$B$4:$J$4</c:f>
              <c:numCache>
                <c:formatCode>General</c:formatCode>
                <c:ptCount val="9"/>
                <c:pt idx="0">
                  <c:v>227095</c:v>
                </c:pt>
                <c:pt idx="1">
                  <c:v>230481</c:v>
                </c:pt>
                <c:pt idx="2">
                  <c:v>235490</c:v>
                </c:pt>
                <c:pt idx="3">
                  <c:v>239191</c:v>
                </c:pt>
                <c:pt idx="4">
                  <c:v>242626</c:v>
                </c:pt>
                <c:pt idx="5">
                  <c:v>245696</c:v>
                </c:pt>
                <c:pt idx="6">
                  <c:v>249324</c:v>
                </c:pt>
                <c:pt idx="7">
                  <c:v>254024</c:v>
                </c:pt>
                <c:pt idx="8">
                  <c:v>259024</c:v>
                </c:pt>
              </c:numCache>
            </c:numRef>
          </c:val>
          <c:smooth val="0"/>
        </c:ser>
        <c:ser>
          <c:idx val="1"/>
          <c:order val="1"/>
          <c:tx>
            <c:strRef>
              <c:f>Sheet1!$A$5</c:f>
              <c:strCache>
                <c:ptCount val="1"/>
                <c:pt idx="0">
                  <c:v>2013</c:v>
                </c:pt>
              </c:strCache>
            </c:strRef>
          </c:tx>
          <c:spPr>
            <a:ln w="26069">
              <a:solidFill>
                <a:srgbClr val="068F54"/>
              </a:solidFill>
              <a:prstDash val="solid"/>
            </a:ln>
            <a:effectLst>
              <a:outerShdw blurRad="50800" dist="38100" dir="2700000" algn="tl" rotWithShape="0">
                <a:prstClr val="black">
                  <a:alpha val="40000"/>
                </a:prstClr>
              </a:outerShdw>
            </a:effectLst>
          </c:spPr>
          <c:marker>
            <c:symbol val="square"/>
            <c:size val="5"/>
            <c:spPr>
              <a:solidFill>
                <a:srgbClr val="068F54"/>
              </a:solidFill>
              <a:ln>
                <a:solidFill>
                  <a:srgbClr val="068F54"/>
                </a:solidFill>
                <a:prstDash val="solid"/>
              </a:ln>
              <a:effectLst>
                <a:outerShdw blurRad="50800" dist="38100" dir="2700000" algn="tl" rotWithShape="0">
                  <a:prstClr val="black">
                    <a:alpha val="40000"/>
                  </a:prstClr>
                </a:outerShdw>
              </a:effectLst>
            </c:spPr>
          </c:marker>
          <c:dLbls>
            <c:dLbl>
              <c:idx val="5"/>
              <c:layout>
                <c:manualLayout>
                  <c:x val="-4.6208073777367645E-2"/>
                  <c:y val="5.0742007612087713E-2"/>
                </c:manualLayout>
              </c:layout>
              <c:dLblPos val="r"/>
              <c:showLegendKey val="0"/>
              <c:showVal val="1"/>
              <c:showCatName val="0"/>
              <c:showSerName val="0"/>
              <c:showPercent val="0"/>
              <c:showBubbleSize val="0"/>
            </c:dLbl>
            <c:numFmt formatCode="#,##0" sourceLinked="0"/>
            <c:txPr>
              <a:bodyPr/>
              <a:lstStyle/>
              <a:p>
                <a:pPr>
                  <a:defRPr sz="1400" baseline="0">
                    <a:solidFill>
                      <a:schemeClr val="tx1"/>
                    </a:solidFill>
                  </a:defRPr>
                </a:pPr>
                <a:endParaRPr lang="en-US"/>
              </a:p>
            </c:txPr>
            <c:dLblPos val="b"/>
            <c:showLegendKey val="0"/>
            <c:showVal val="1"/>
            <c:showCatName val="0"/>
            <c:showSerName val="0"/>
            <c:showPercent val="0"/>
            <c:showBubbleSize val="0"/>
            <c:showLeaderLines val="0"/>
          </c:dLbls>
          <c:cat>
            <c:numRef>
              <c:f>Sheet1!$B$3:$J$3</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Sheet1!$B$5:$J$5</c:f>
              <c:numCache>
                <c:formatCode>General</c:formatCode>
                <c:ptCount val="9"/>
                <c:pt idx="0">
                  <c:v>225384</c:v>
                </c:pt>
                <c:pt idx="1">
                  <c:v>229771</c:v>
                </c:pt>
                <c:pt idx="2">
                  <c:v>233937</c:v>
                </c:pt>
                <c:pt idx="3">
                  <c:v>237569</c:v>
                </c:pt>
                <c:pt idx="4">
                  <c:v>240276</c:v>
                </c:pt>
                <c:pt idx="5">
                  <c:v>243012</c:v>
                </c:pt>
                <c:pt idx="6">
                  <c:v>245932</c:v>
                </c:pt>
                <c:pt idx="7">
                  <c:v>249183</c:v>
                </c:pt>
                <c:pt idx="8">
                  <c:v>251942</c:v>
                </c:pt>
              </c:numCache>
            </c:numRef>
          </c:val>
          <c:smooth val="0"/>
        </c:ser>
        <c:dLbls>
          <c:showLegendKey val="0"/>
          <c:showVal val="0"/>
          <c:showCatName val="0"/>
          <c:showSerName val="0"/>
          <c:showPercent val="0"/>
          <c:showBubbleSize val="0"/>
        </c:dLbls>
        <c:marker val="1"/>
        <c:smooth val="0"/>
        <c:axId val="30673920"/>
        <c:axId val="30696576"/>
      </c:lineChart>
      <c:catAx>
        <c:axId val="30673920"/>
        <c:scaling>
          <c:orientation val="minMax"/>
        </c:scaling>
        <c:delete val="0"/>
        <c:axPos val="b"/>
        <c:title>
          <c:tx>
            <c:rich>
              <a:bodyPr/>
              <a:lstStyle/>
              <a:p>
                <a:pPr>
                  <a:defRPr sz="1755" b="1" i="0" u="none" strike="noStrike" baseline="0">
                    <a:solidFill>
                      <a:srgbClr val="000000"/>
                    </a:solidFill>
                    <a:latin typeface="Times New Roman"/>
                    <a:ea typeface="Times New Roman"/>
                    <a:cs typeface="Times New Roman"/>
                  </a:defRPr>
                </a:pPr>
                <a:r>
                  <a:rPr lang="en-US" sz="1600" baseline="0" dirty="0"/>
                  <a:t>Projected Year</a:t>
                </a:r>
              </a:p>
            </c:rich>
          </c:tx>
          <c:layout>
            <c:manualLayout>
              <c:xMode val="edge"/>
              <c:yMode val="edge"/>
              <c:x val="0.47820416825641848"/>
              <c:y val="0.87329965983234292"/>
            </c:manualLayout>
          </c:layout>
          <c:overlay val="0"/>
          <c:spPr>
            <a:noFill/>
            <a:ln w="26069">
              <a:noFill/>
            </a:ln>
          </c:spPr>
        </c:title>
        <c:numFmt formatCode="General" sourceLinked="1"/>
        <c:majorTickMark val="none"/>
        <c:minorTickMark val="cross"/>
        <c:tickLblPos val="nextTo"/>
        <c:spPr>
          <a:ln w="3258">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30696576"/>
        <c:crosses val="autoZero"/>
        <c:auto val="1"/>
        <c:lblAlgn val="ctr"/>
        <c:lblOffset val="100"/>
        <c:tickLblSkip val="1"/>
        <c:tickMarkSkip val="1"/>
        <c:noMultiLvlLbl val="0"/>
      </c:catAx>
      <c:valAx>
        <c:axId val="30696576"/>
        <c:scaling>
          <c:orientation val="minMax"/>
        </c:scaling>
        <c:delete val="0"/>
        <c:axPos val="l"/>
        <c:majorGridlines>
          <c:spPr>
            <a:ln w="3258">
              <a:solidFill>
                <a:schemeClr val="tx1"/>
              </a:solidFill>
              <a:prstDash val="solid"/>
            </a:ln>
          </c:spPr>
        </c:majorGridlines>
        <c:numFmt formatCode="#,##0" sourceLinked="0"/>
        <c:majorTickMark val="out"/>
        <c:minorTickMark val="none"/>
        <c:tickLblPos val="nextTo"/>
        <c:spPr>
          <a:ln w="3258">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30673920"/>
        <c:crosses val="autoZero"/>
        <c:crossBetween val="between"/>
      </c:valAx>
      <c:spPr>
        <a:noFill/>
        <a:ln w="13036">
          <a:solidFill>
            <a:schemeClr val="tx1"/>
          </a:solidFill>
          <a:prstDash val="solid"/>
        </a:ln>
      </c:spPr>
    </c:plotArea>
    <c:legend>
      <c:legendPos val="r"/>
      <c:legendEntry>
        <c:idx val="0"/>
        <c:txPr>
          <a:bodyPr/>
          <a:lstStyle/>
          <a:p>
            <a:pPr>
              <a:defRPr sz="1410" b="1" i="0" u="none" strike="noStrike" baseline="0">
                <a:solidFill>
                  <a:schemeClr val="bg1">
                    <a:lumMod val="50000"/>
                  </a:schemeClr>
                </a:solidFill>
                <a:latin typeface="Times New Roman"/>
                <a:ea typeface="Times New Roman"/>
                <a:cs typeface="Times New Roman"/>
              </a:defRPr>
            </a:pPr>
            <a:endParaRPr lang="en-US"/>
          </a:p>
        </c:txPr>
      </c:legendEntry>
      <c:layout>
        <c:manualLayout>
          <c:xMode val="edge"/>
          <c:yMode val="edge"/>
          <c:x val="0.68431622005556658"/>
          <c:y val="0.63439831390601775"/>
          <c:w val="0.26253497696496741"/>
          <c:h val="6.9574028045217839E-2"/>
        </c:manualLayout>
      </c:layout>
      <c:overlay val="0"/>
      <c:spPr>
        <a:solidFill>
          <a:schemeClr val="bg1"/>
        </a:solidFill>
        <a:ln w="3258">
          <a:solidFill>
            <a:schemeClr val="tx1"/>
          </a:solidFill>
          <a:prstDash val="solid"/>
        </a:ln>
        <a:effectLst>
          <a:outerShdw blurRad="50800" dist="38100" dir="2700000" algn="tl" rotWithShape="0">
            <a:prstClr val="black">
              <a:alpha val="40000"/>
            </a:prstClr>
          </a:outerShdw>
        </a:effectLst>
      </c:spPr>
      <c:txPr>
        <a:bodyPr/>
        <a:lstStyle/>
        <a:p>
          <a:pPr>
            <a:defRPr sz="1410"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847"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540588641534554"/>
          <c:y val="4.5369664931585257E-2"/>
          <c:w val="0.80591014821498741"/>
          <c:h val="0.68959222509320006"/>
        </c:manualLayout>
      </c:layout>
      <c:lineChart>
        <c:grouping val="standard"/>
        <c:varyColors val="0"/>
        <c:ser>
          <c:idx val="1"/>
          <c:order val="0"/>
          <c:tx>
            <c:strRef>
              <c:f>Sheet1!$A$5</c:f>
              <c:strCache>
                <c:ptCount val="1"/>
                <c:pt idx="0">
                  <c:v>Summer Growth Rate (%)</c:v>
                </c:pt>
              </c:strCache>
            </c:strRef>
          </c:tx>
          <c:spPr>
            <a:ln w="28575">
              <a:solidFill>
                <a:schemeClr val="accent2"/>
              </a:solidFill>
              <a:prstDash val="solid"/>
            </a:ln>
            <a:effectLst>
              <a:outerShdw blurRad="50800" dist="38100" dir="2700000" algn="tl" rotWithShape="0">
                <a:prstClr val="black">
                  <a:alpha val="40000"/>
                </a:prstClr>
              </a:outerShdw>
            </a:effectLst>
          </c:spPr>
          <c:marker>
            <c:symbol val="square"/>
            <c:size val="5"/>
            <c:spPr>
              <a:solidFill>
                <a:schemeClr val="accent2"/>
              </a:solidFill>
              <a:ln w="6350">
                <a:solidFill>
                  <a:schemeClr val="accent2"/>
                </a:solidFill>
              </a:ln>
              <a:effectLst>
                <a:outerShdw blurRad="50800" dist="38100" dir="2700000" algn="tl" rotWithShape="0">
                  <a:prstClr val="black">
                    <a:alpha val="40000"/>
                  </a:prstClr>
                </a:outerShdw>
              </a:effectLst>
            </c:spPr>
          </c:marker>
          <c:cat>
            <c:numRef>
              <c:f>Sheet1!$B$4:$X$4</c:f>
              <c:numCache>
                <c:formatCode>General</c:formatCode>
                <c:ptCount val="23"/>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numCache>
            </c:numRef>
          </c:cat>
          <c:val>
            <c:numRef>
              <c:f>Sheet1!$B$5:$X$5</c:f>
              <c:numCache>
                <c:formatCode>General</c:formatCode>
                <c:ptCount val="23"/>
                <c:pt idx="0">
                  <c:v>2.17</c:v>
                </c:pt>
                <c:pt idx="1">
                  <c:v>2.19</c:v>
                </c:pt>
                <c:pt idx="2">
                  <c:v>2</c:v>
                </c:pt>
                <c:pt idx="3">
                  <c:v>2.0499999999999998</c:v>
                </c:pt>
                <c:pt idx="4">
                  <c:v>1.8</c:v>
                </c:pt>
                <c:pt idx="5">
                  <c:v>1.86</c:v>
                </c:pt>
                <c:pt idx="6">
                  <c:v>1.9800000000000169</c:v>
                </c:pt>
                <c:pt idx="7">
                  <c:v>2.0499999999999998</c:v>
                </c:pt>
                <c:pt idx="8">
                  <c:v>2.17</c:v>
                </c:pt>
                <c:pt idx="9">
                  <c:v>2.36</c:v>
                </c:pt>
                <c:pt idx="10">
                  <c:v>2.61</c:v>
                </c:pt>
                <c:pt idx="11">
                  <c:v>2.44</c:v>
                </c:pt>
                <c:pt idx="12">
                  <c:v>2.52</c:v>
                </c:pt>
                <c:pt idx="13">
                  <c:v>2.52</c:v>
                </c:pt>
                <c:pt idx="14">
                  <c:v>2.74</c:v>
                </c:pt>
                <c:pt idx="15">
                  <c:v>2.42</c:v>
                </c:pt>
                <c:pt idx="16">
                  <c:v>2.2400000000000002</c:v>
                </c:pt>
                <c:pt idx="17">
                  <c:v>2.14</c:v>
                </c:pt>
                <c:pt idx="18">
                  <c:v>1.82</c:v>
                </c:pt>
                <c:pt idx="19">
                  <c:v>1.27</c:v>
                </c:pt>
                <c:pt idx="20">
                  <c:v>1.54</c:v>
                </c:pt>
                <c:pt idx="21">
                  <c:v>1.44</c:v>
                </c:pt>
                <c:pt idx="22">
                  <c:v>1.44</c:v>
                </c:pt>
              </c:numCache>
            </c:numRef>
          </c:val>
          <c:smooth val="0"/>
        </c:ser>
        <c:ser>
          <c:idx val="2"/>
          <c:order val="1"/>
          <c:tx>
            <c:strRef>
              <c:f>Sheet1!$A$6</c:f>
              <c:strCache>
                <c:ptCount val="1"/>
                <c:pt idx="0">
                  <c:v>Winter Growth Rate (%)</c:v>
                </c:pt>
              </c:strCache>
            </c:strRef>
          </c:tx>
          <c:spPr>
            <a:ln w="28575">
              <a:solidFill>
                <a:schemeClr val="accent1"/>
              </a:solidFill>
            </a:ln>
            <a:effectLst>
              <a:outerShdw blurRad="50800" dist="38100" dir="2700000" algn="tl" rotWithShape="0">
                <a:prstClr val="black">
                  <a:alpha val="40000"/>
                </a:prstClr>
              </a:outerShdw>
            </a:effectLst>
          </c:spPr>
          <c:marker>
            <c:symbol val="square"/>
            <c:size val="5"/>
            <c:spPr>
              <a:solidFill>
                <a:schemeClr val="accent1"/>
              </a:solidFill>
              <a:ln w="6350">
                <a:solidFill>
                  <a:schemeClr val="accent1"/>
                </a:solidFill>
              </a:ln>
              <a:effectLst>
                <a:outerShdw blurRad="50800" dist="38100" dir="2700000" algn="tl" rotWithShape="0">
                  <a:prstClr val="black">
                    <a:alpha val="40000"/>
                  </a:prstClr>
                </a:outerShdw>
              </a:effectLst>
            </c:spPr>
          </c:marker>
          <c:cat>
            <c:numRef>
              <c:f>Sheet1!$B$4:$X$4</c:f>
              <c:numCache>
                <c:formatCode>General</c:formatCode>
                <c:ptCount val="23"/>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numCache>
            </c:numRef>
          </c:cat>
          <c:val>
            <c:numRef>
              <c:f>Sheet1!$B$6:$X$6</c:f>
              <c:numCache>
                <c:formatCode>General</c:formatCode>
                <c:ptCount val="23"/>
                <c:pt idx="0">
                  <c:v>2.67</c:v>
                </c:pt>
                <c:pt idx="1">
                  <c:v>2.36</c:v>
                </c:pt>
                <c:pt idx="2">
                  <c:v>2.2999999999999998</c:v>
                </c:pt>
                <c:pt idx="3">
                  <c:v>2.61</c:v>
                </c:pt>
                <c:pt idx="4">
                  <c:v>2.21</c:v>
                </c:pt>
                <c:pt idx="5">
                  <c:v>1.9700000000000155</c:v>
                </c:pt>
                <c:pt idx="6">
                  <c:v>2.13</c:v>
                </c:pt>
                <c:pt idx="7">
                  <c:v>2.23</c:v>
                </c:pt>
                <c:pt idx="8">
                  <c:v>2.3299999999999987</c:v>
                </c:pt>
                <c:pt idx="9">
                  <c:v>2.34</c:v>
                </c:pt>
                <c:pt idx="10">
                  <c:v>2.4299999999999997</c:v>
                </c:pt>
                <c:pt idx="11">
                  <c:v>2.3699999999999997</c:v>
                </c:pt>
                <c:pt idx="12">
                  <c:v>2.57</c:v>
                </c:pt>
                <c:pt idx="13">
                  <c:v>2.59</c:v>
                </c:pt>
                <c:pt idx="14">
                  <c:v>2.69</c:v>
                </c:pt>
                <c:pt idx="15">
                  <c:v>2.4</c:v>
                </c:pt>
                <c:pt idx="16">
                  <c:v>2.27</c:v>
                </c:pt>
                <c:pt idx="17">
                  <c:v>2.09</c:v>
                </c:pt>
                <c:pt idx="18">
                  <c:v>2.0699999999999998</c:v>
                </c:pt>
                <c:pt idx="19">
                  <c:v>1.56</c:v>
                </c:pt>
                <c:pt idx="20">
                  <c:v>1.27</c:v>
                </c:pt>
                <c:pt idx="21">
                  <c:v>1.1200000000000001</c:v>
                </c:pt>
                <c:pt idx="22">
                  <c:v>1.29</c:v>
                </c:pt>
              </c:numCache>
            </c:numRef>
          </c:val>
          <c:smooth val="0"/>
        </c:ser>
        <c:dLbls>
          <c:showLegendKey val="0"/>
          <c:showVal val="0"/>
          <c:showCatName val="0"/>
          <c:showSerName val="0"/>
          <c:showPercent val="0"/>
          <c:showBubbleSize val="0"/>
        </c:dLbls>
        <c:marker val="1"/>
        <c:smooth val="0"/>
        <c:axId val="31148672"/>
        <c:axId val="31151232"/>
      </c:lineChart>
      <c:catAx>
        <c:axId val="31148672"/>
        <c:scaling>
          <c:orientation val="minMax"/>
        </c:scaling>
        <c:delete val="0"/>
        <c:axPos val="b"/>
        <c:title>
          <c:tx>
            <c:rich>
              <a:bodyPr/>
              <a:lstStyle/>
              <a:p>
                <a:pPr>
                  <a:defRPr sz="1400" b="1" i="0" u="none" strike="noStrike" baseline="0">
                    <a:solidFill>
                      <a:srgbClr val="000000"/>
                    </a:solidFill>
                    <a:latin typeface="Times New Roman"/>
                    <a:ea typeface="Times New Roman"/>
                    <a:cs typeface="Times New Roman"/>
                  </a:defRPr>
                </a:pPr>
                <a:r>
                  <a:rPr lang="en-US" sz="1400" dirty="0"/>
                  <a:t>Year</a:t>
                </a:r>
              </a:p>
            </c:rich>
          </c:tx>
          <c:layout>
            <c:manualLayout>
              <c:xMode val="edge"/>
              <c:yMode val="edge"/>
              <c:x val="0.49316313800242151"/>
              <c:y val="0.82334404689533724"/>
            </c:manualLayout>
          </c:layout>
          <c:overlay val="0"/>
          <c:spPr>
            <a:noFill/>
            <a:ln w="29386">
              <a:noFill/>
            </a:ln>
          </c:spPr>
        </c:title>
        <c:numFmt formatCode="General" sourceLinked="1"/>
        <c:majorTickMark val="none"/>
        <c:minorTickMark val="cross"/>
        <c:tickLblPos val="low"/>
        <c:spPr>
          <a:ln w="3673">
            <a:solidFill>
              <a:schemeClr val="tx1"/>
            </a:solidFill>
            <a:prstDash val="solid"/>
          </a:ln>
        </c:spPr>
        <c:txPr>
          <a:bodyPr rot="0" vert="horz"/>
          <a:lstStyle/>
          <a:p>
            <a:pPr>
              <a:defRPr sz="1400" b="1" i="0" u="none" strike="noStrike" baseline="0">
                <a:solidFill>
                  <a:schemeClr val="tx1"/>
                </a:solidFill>
                <a:latin typeface="Times New Roman"/>
                <a:ea typeface="Times New Roman"/>
                <a:cs typeface="Times New Roman"/>
              </a:defRPr>
            </a:pPr>
            <a:endParaRPr lang="en-US"/>
          </a:p>
        </c:txPr>
        <c:crossAx val="31151232"/>
        <c:crossesAt val="0"/>
        <c:auto val="1"/>
        <c:lblAlgn val="ctr"/>
        <c:lblOffset val="100"/>
        <c:tickLblSkip val="2"/>
        <c:tickMarkSkip val="1"/>
        <c:noMultiLvlLbl val="0"/>
      </c:catAx>
      <c:valAx>
        <c:axId val="31151232"/>
        <c:scaling>
          <c:orientation val="minMax"/>
          <c:max val="4"/>
        </c:scaling>
        <c:delete val="0"/>
        <c:axPos val="l"/>
        <c:majorGridlines>
          <c:spPr>
            <a:ln w="3673">
              <a:solidFill>
                <a:schemeClr val="tx1"/>
              </a:solidFill>
              <a:prstDash val="solid"/>
            </a:ln>
          </c:spPr>
        </c:majorGridlines>
        <c:title>
          <c:tx>
            <c:rich>
              <a:bodyPr/>
              <a:lstStyle/>
              <a:p>
                <a:pPr>
                  <a:defRPr sz="1400" b="1" i="0" u="none" strike="noStrike" baseline="0">
                    <a:solidFill>
                      <a:srgbClr val="000000"/>
                    </a:solidFill>
                    <a:latin typeface="Times New Roman"/>
                    <a:ea typeface="Times New Roman"/>
                    <a:cs typeface="Times New Roman"/>
                  </a:defRPr>
                </a:pPr>
                <a:r>
                  <a:rPr lang="en-US" sz="1400" b="1" dirty="0" smtClean="0"/>
                  <a:t>CAAGR </a:t>
                </a:r>
                <a:r>
                  <a:rPr lang="en-US" sz="1400" b="1" dirty="0"/>
                  <a:t>(%)</a:t>
                </a:r>
              </a:p>
            </c:rich>
          </c:tx>
          <c:layout>
            <c:manualLayout>
              <c:xMode val="edge"/>
              <c:yMode val="edge"/>
              <c:x val="4.9365402891227476E-2"/>
              <c:y val="0.22828440241225373"/>
            </c:manualLayout>
          </c:layout>
          <c:overlay val="0"/>
          <c:spPr>
            <a:noFill/>
            <a:ln w="29386">
              <a:noFill/>
            </a:ln>
          </c:spPr>
        </c:title>
        <c:numFmt formatCode="0.0&quot;%&quot;" sourceLinked="0"/>
        <c:majorTickMark val="out"/>
        <c:minorTickMark val="none"/>
        <c:tickLblPos val="low"/>
        <c:spPr>
          <a:ln w="3673">
            <a:solidFill>
              <a:schemeClr val="tx1"/>
            </a:solidFill>
            <a:prstDash val="solid"/>
          </a:ln>
        </c:spPr>
        <c:txPr>
          <a:bodyPr rot="0" vert="horz"/>
          <a:lstStyle/>
          <a:p>
            <a:pPr>
              <a:defRPr sz="1400" b="1" i="0" u="none" strike="noStrike" baseline="0">
                <a:solidFill>
                  <a:schemeClr val="tx1"/>
                </a:solidFill>
                <a:latin typeface="Times New Roman"/>
                <a:ea typeface="Times New Roman"/>
                <a:cs typeface="Times New Roman"/>
              </a:defRPr>
            </a:pPr>
            <a:endParaRPr lang="en-US"/>
          </a:p>
        </c:txPr>
        <c:crossAx val="31148672"/>
        <c:crosses val="autoZero"/>
        <c:crossBetween val="between"/>
        <c:majorUnit val="0.5"/>
      </c:valAx>
      <c:spPr>
        <a:noFill/>
        <a:ln w="14694">
          <a:solidFill>
            <a:schemeClr val="tx1"/>
          </a:solidFill>
          <a:prstDash val="solid"/>
        </a:ln>
      </c:spPr>
    </c:plotArea>
    <c:legend>
      <c:legendPos val="r"/>
      <c:layout>
        <c:manualLayout>
          <c:xMode val="edge"/>
          <c:yMode val="edge"/>
          <c:x val="0.65791008282384544"/>
          <c:y val="7.0689623098014881E-2"/>
          <c:w val="0.28919007687004505"/>
          <c:h val="0.12111891754463205"/>
        </c:manualLayout>
      </c:layout>
      <c:overlay val="0"/>
      <c:spPr>
        <a:solidFill>
          <a:srgbClr val="FFFFFF"/>
        </a:solidFill>
        <a:ln w="3673">
          <a:solidFill>
            <a:schemeClr val="tx1"/>
          </a:solidFill>
          <a:prstDash val="solid"/>
        </a:ln>
        <a:effectLst>
          <a:outerShdw blurRad="50800" dist="38100" dir="2700000" algn="tl" rotWithShape="0">
            <a:prstClr val="black">
              <a:alpha val="40000"/>
            </a:prstClr>
          </a:outerShdw>
        </a:effectLst>
      </c:spPr>
      <c:txPr>
        <a:bodyPr/>
        <a:lstStyle/>
        <a:p>
          <a:pPr>
            <a:defRPr sz="1487"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2082"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85142289431192"/>
          <c:y val="4.0028792290511872E-2"/>
          <c:w val="0.84452210052850973"/>
          <c:h val="0.75908248064207162"/>
        </c:manualLayout>
      </c:layout>
      <c:lineChart>
        <c:grouping val="standard"/>
        <c:varyColors val="0"/>
        <c:ser>
          <c:idx val="1"/>
          <c:order val="0"/>
          <c:tx>
            <c:strRef>
              <c:f>Sheet1!$O$2:$O$4</c:f>
              <c:strCache>
                <c:ptCount val="1"/>
                <c:pt idx="0">
                  <c:v>Actual Peak Demand</c:v>
                </c:pt>
              </c:strCache>
            </c:strRef>
          </c:tx>
          <c:spPr>
            <a:ln w="44450">
              <a:solidFill>
                <a:schemeClr val="tx1">
                  <a:lumMod val="75000"/>
                  <a:lumOff val="25000"/>
                </a:schemeClr>
              </a:solidFill>
              <a:prstDash val="solid"/>
            </a:ln>
            <a:effectLst>
              <a:outerShdw blurRad="50800" dist="38100" dir="2700000" algn="tl" rotWithShape="0">
                <a:prstClr val="black">
                  <a:alpha val="40000"/>
                </a:prstClr>
              </a:outerShdw>
            </a:effectLst>
          </c:spPr>
          <c:marker>
            <c:symbol val="none"/>
          </c:marker>
          <c:cat>
            <c:numRef>
              <c:f>Sheet1!$N$7:$N$39</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Sheet1!$O$7:$O$39</c:f>
              <c:numCache>
                <c:formatCode>#,##0_);[Red]\(#,##0\)</c:formatCode>
                <c:ptCount val="33"/>
                <c:pt idx="0">
                  <c:v>27238</c:v>
                </c:pt>
                <c:pt idx="1">
                  <c:v>27662</c:v>
                </c:pt>
                <c:pt idx="2">
                  <c:v>28930</c:v>
                </c:pt>
                <c:pt idx="3">
                  <c:v>29748</c:v>
                </c:pt>
                <c:pt idx="4">
                  <c:v>29321</c:v>
                </c:pt>
                <c:pt idx="5">
                  <c:v>31801</c:v>
                </c:pt>
                <c:pt idx="6">
                  <c:v>32315</c:v>
                </c:pt>
                <c:pt idx="7">
                  <c:v>32924</c:v>
                </c:pt>
                <c:pt idx="8">
                  <c:v>37153</c:v>
                </c:pt>
                <c:pt idx="9">
                  <c:v>37493</c:v>
                </c:pt>
                <c:pt idx="10">
                  <c:v>37379</c:v>
                </c:pt>
                <c:pt idx="11">
                  <c:v>38670</c:v>
                </c:pt>
                <c:pt idx="12">
                  <c:v>39903</c:v>
                </c:pt>
                <c:pt idx="13">
                  <c:v>40417</c:v>
                </c:pt>
                <c:pt idx="14">
                  <c:v>42172</c:v>
                </c:pt>
                <c:pt idx="15">
                  <c:v>45924</c:v>
                </c:pt>
                <c:pt idx="16">
                  <c:v>45344</c:v>
                </c:pt>
                <c:pt idx="17">
                  <c:v>46525</c:v>
                </c:pt>
                <c:pt idx="18">
                  <c:v>44706</c:v>
                </c:pt>
                <c:pt idx="19">
                  <c:v>46260</c:v>
                </c:pt>
                <c:pt idx="20">
                  <c:v>45564</c:v>
                </c:pt>
                <c:pt idx="21">
                  <c:v>44777</c:v>
                </c:pt>
                <c:pt idx="22">
                  <c:v>44338</c:v>
                </c:pt>
                <c:pt idx="23">
                  <c:v>45668</c:v>
                </c:pt>
                <c:pt idx="24">
                  <c:v>46338</c:v>
                </c:pt>
                <c:pt idx="25">
                  <c:v>47053</c:v>
                </c:pt>
                <c:pt idx="26">
                  <c:v>47650</c:v>
                </c:pt>
                <c:pt idx="27">
                  <c:v>48285</c:v>
                </c:pt>
                <c:pt idx="28">
                  <c:v>48881</c:v>
                </c:pt>
                <c:pt idx="29">
                  <c:v>49603</c:v>
                </c:pt>
                <c:pt idx="30">
                  <c:v>50336</c:v>
                </c:pt>
                <c:pt idx="31">
                  <c:v>51110</c:v>
                </c:pt>
                <c:pt idx="32" formatCode="General">
                  <c:v>51968</c:v>
                </c:pt>
              </c:numCache>
            </c:numRef>
          </c:val>
          <c:smooth val="0"/>
        </c:ser>
        <c:ser>
          <c:idx val="0"/>
          <c:order val="1"/>
          <c:tx>
            <c:strRef>
              <c:f>Sheet1!$P$2:$P$4</c:f>
              <c:strCache>
                <c:ptCount val="1"/>
                <c:pt idx="0">
                  <c:v>Forecasted Peak Demand</c:v>
                </c:pt>
              </c:strCache>
            </c:strRef>
          </c:tx>
          <c:spPr>
            <a:ln w="50800">
              <a:solidFill>
                <a:srgbClr val="068F54"/>
              </a:solidFill>
            </a:ln>
          </c:spPr>
          <c:marker>
            <c:symbol val="none"/>
          </c:marker>
          <c:cat>
            <c:numRef>
              <c:f>Sheet1!$N$7:$N$39</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Sheet1!$P$7:$P$39</c:f>
              <c:numCache>
                <c:formatCode>General</c:formatCode>
                <c:ptCount val="33"/>
                <c:pt idx="23" formatCode="#,##0_);[Red]\(#,##0\)">
                  <c:v>45668</c:v>
                </c:pt>
                <c:pt idx="24" formatCode="#,##0_);[Red]\(#,##0\)">
                  <c:v>46338</c:v>
                </c:pt>
                <c:pt idx="25" formatCode="#,##0_);[Red]\(#,##0\)">
                  <c:v>47053</c:v>
                </c:pt>
                <c:pt idx="26" formatCode="#,##0_);[Red]\(#,##0\)">
                  <c:v>47650</c:v>
                </c:pt>
                <c:pt idx="27" formatCode="#,##0_);[Red]\(#,##0\)">
                  <c:v>48285</c:v>
                </c:pt>
                <c:pt idx="28" formatCode="#,##0_);[Red]\(#,##0\)">
                  <c:v>48881</c:v>
                </c:pt>
                <c:pt idx="29" formatCode="#,##0_);[Red]\(#,##0\)">
                  <c:v>49603</c:v>
                </c:pt>
                <c:pt idx="30" formatCode="#,##0_);[Red]\(#,##0\)">
                  <c:v>50336</c:v>
                </c:pt>
                <c:pt idx="31" formatCode="#,##0_);[Red]\(#,##0\)">
                  <c:v>51110</c:v>
                </c:pt>
                <c:pt idx="32">
                  <c:v>51968</c:v>
                </c:pt>
              </c:numCache>
            </c:numRef>
          </c:val>
          <c:smooth val="0"/>
        </c:ser>
        <c:ser>
          <c:idx val="2"/>
          <c:order val="2"/>
          <c:tx>
            <c:strRef>
              <c:f>Sheet1!$T$2:$T$3</c:f>
              <c:strCache>
                <c:ptCount val="1"/>
                <c:pt idx="0">
                  <c:v>Linear Trend (Actual Peak Demand)</c:v>
                </c:pt>
              </c:strCache>
            </c:strRef>
          </c:tx>
          <c:spPr>
            <a:ln w="19050">
              <a:solidFill>
                <a:schemeClr val="tx1">
                  <a:lumMod val="50000"/>
                  <a:lumOff val="50000"/>
                </a:schemeClr>
              </a:solidFill>
              <a:prstDash val="dash"/>
            </a:ln>
          </c:spPr>
          <c:marker>
            <c:symbol val="none"/>
          </c:marker>
          <c:cat>
            <c:numRef>
              <c:f>Sheet1!$N$7:$N$39</c:f>
              <c:numCache>
                <c:formatCode>General</c:formatCod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numCache>
            </c:numRef>
          </c:cat>
          <c:val>
            <c:numRef>
              <c:f>Sheet1!$T$7:$T$39</c:f>
              <c:numCache>
                <c:formatCode>General</c:formatCode>
                <c:ptCount val="33"/>
                <c:pt idx="0">
                  <c:v>27484.684782608925</c:v>
                </c:pt>
                <c:pt idx="1">
                  <c:v>28450.756916996092</c:v>
                </c:pt>
                <c:pt idx="2">
                  <c:v>29416.829051383447</c:v>
                </c:pt>
                <c:pt idx="3">
                  <c:v>30382.90118577085</c:v>
                </c:pt>
                <c:pt idx="4">
                  <c:v>31348.973320158198</c:v>
                </c:pt>
                <c:pt idx="5">
                  <c:v>32315.045454545645</c:v>
                </c:pt>
                <c:pt idx="6">
                  <c:v>33281.117588932859</c:v>
                </c:pt>
                <c:pt idx="7">
                  <c:v>34247.189723320305</c:v>
                </c:pt>
                <c:pt idx="8">
                  <c:v>35213.261857707505</c:v>
                </c:pt>
                <c:pt idx="9">
                  <c:v>36179.333992095002</c:v>
                </c:pt>
                <c:pt idx="10">
                  <c:v>37145.406126482412</c:v>
                </c:pt>
                <c:pt idx="11">
                  <c:v>38111.478260869626</c:v>
                </c:pt>
                <c:pt idx="12">
                  <c:v>39077.550395257203</c:v>
                </c:pt>
                <c:pt idx="13">
                  <c:v>40043.622529644286</c:v>
                </c:pt>
                <c:pt idx="14">
                  <c:v>41009.694664031522</c:v>
                </c:pt>
                <c:pt idx="15">
                  <c:v>41975.766798419179</c:v>
                </c:pt>
                <c:pt idx="16">
                  <c:v>42941.838932806393</c:v>
                </c:pt>
                <c:pt idx="17">
                  <c:v>43907.91106719384</c:v>
                </c:pt>
                <c:pt idx="18">
                  <c:v>44873.983201581024</c:v>
                </c:pt>
                <c:pt idx="19">
                  <c:v>45840.055335968602</c:v>
                </c:pt>
                <c:pt idx="20">
                  <c:v>46806.127470355575</c:v>
                </c:pt>
                <c:pt idx="21">
                  <c:v>47772.199604743124</c:v>
                </c:pt>
                <c:pt idx="22">
                  <c:v>48738.271739130585</c:v>
                </c:pt>
                <c:pt idx="23">
                  <c:v>49704.343873517821</c:v>
                </c:pt>
                <c:pt idx="24">
                  <c:v>50670.416007905267</c:v>
                </c:pt>
                <c:pt idx="25">
                  <c:v>51636.488142292612</c:v>
                </c:pt>
                <c:pt idx="26">
                  <c:v>52602.560276679942</c:v>
                </c:pt>
                <c:pt idx="27">
                  <c:v>53568.632411067374</c:v>
                </c:pt>
                <c:pt idx="28">
                  <c:v>54534.704545454602</c:v>
                </c:pt>
                <c:pt idx="29">
                  <c:v>55500.776679842042</c:v>
                </c:pt>
                <c:pt idx="30">
                  <c:v>56466.848814229525</c:v>
                </c:pt>
                <c:pt idx="31">
                  <c:v>57432.920948616586</c:v>
                </c:pt>
                <c:pt idx="32">
                  <c:v>58398.993083004134</c:v>
                </c:pt>
              </c:numCache>
            </c:numRef>
          </c:val>
          <c:smooth val="0"/>
        </c:ser>
        <c:dLbls>
          <c:showLegendKey val="0"/>
          <c:showVal val="0"/>
          <c:showCatName val="0"/>
          <c:showSerName val="0"/>
          <c:showPercent val="0"/>
          <c:showBubbleSize val="0"/>
        </c:dLbls>
        <c:marker val="1"/>
        <c:smooth val="0"/>
        <c:axId val="30855552"/>
        <c:axId val="30857472"/>
      </c:lineChart>
      <c:catAx>
        <c:axId val="30855552"/>
        <c:scaling>
          <c:orientation val="minMax"/>
        </c:scaling>
        <c:delete val="0"/>
        <c:axPos val="b"/>
        <c:title>
          <c:tx>
            <c:rich>
              <a:bodyPr/>
              <a:lstStyle/>
              <a:p>
                <a:pPr>
                  <a:defRPr sz="1400" b="1" i="0" u="none" strike="noStrike" baseline="0">
                    <a:solidFill>
                      <a:srgbClr val="000000"/>
                    </a:solidFill>
                    <a:latin typeface="Times New Roman"/>
                    <a:ea typeface="Times New Roman"/>
                    <a:cs typeface="Times New Roman"/>
                  </a:defRPr>
                </a:pPr>
                <a:r>
                  <a:rPr lang="en-US" sz="1400" baseline="0" dirty="0" smtClean="0"/>
                  <a:t>Year</a:t>
                </a:r>
                <a:endParaRPr lang="en-US" sz="1400" baseline="0" dirty="0"/>
              </a:p>
            </c:rich>
          </c:tx>
          <c:layout>
            <c:manualLayout>
              <c:xMode val="edge"/>
              <c:yMode val="edge"/>
              <c:x val="0.54030781941320083"/>
              <c:y val="0.86797241493870425"/>
            </c:manualLayout>
          </c:layout>
          <c:overlay val="0"/>
          <c:spPr>
            <a:noFill/>
            <a:ln w="26069">
              <a:noFill/>
            </a:ln>
          </c:spPr>
        </c:title>
        <c:numFmt formatCode="General" sourceLinked="1"/>
        <c:majorTickMark val="cross"/>
        <c:minorTickMark val="none"/>
        <c:tickLblPos val="nextTo"/>
        <c:spPr>
          <a:ln w="3258">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30857472"/>
        <c:crosses val="autoZero"/>
        <c:auto val="1"/>
        <c:lblAlgn val="ctr"/>
        <c:lblOffset val="100"/>
        <c:tickLblSkip val="3"/>
        <c:tickMarkSkip val="1"/>
        <c:noMultiLvlLbl val="0"/>
      </c:catAx>
      <c:valAx>
        <c:axId val="30857472"/>
        <c:scaling>
          <c:orientation val="minMax"/>
          <c:max val="55000"/>
          <c:min val="25000"/>
        </c:scaling>
        <c:delete val="0"/>
        <c:axPos val="l"/>
        <c:majorGridlines>
          <c:spPr>
            <a:ln w="3258">
              <a:solidFill>
                <a:schemeClr val="tx1"/>
              </a:solidFill>
              <a:prstDash val="solid"/>
            </a:ln>
          </c:spPr>
        </c:majorGridlines>
        <c:title>
          <c:tx>
            <c:rich>
              <a:bodyPr rot="-5400000" vert="horz"/>
              <a:lstStyle/>
              <a:p>
                <a:pPr algn="ctr">
                  <a:defRPr sz="1600" b="1" i="0" u="none" strike="noStrike" baseline="0">
                    <a:solidFill>
                      <a:srgbClr val="000000"/>
                    </a:solidFill>
                    <a:latin typeface="Times New Roman"/>
                    <a:ea typeface="Times New Roman"/>
                    <a:cs typeface="Times New Roman"/>
                  </a:defRPr>
                </a:pPr>
                <a:r>
                  <a:rPr lang="en-US" sz="1600" dirty="0" smtClean="0"/>
                  <a:t>Demand (MW</a:t>
                </a:r>
                <a:r>
                  <a:rPr lang="en-US" sz="1600" dirty="0"/>
                  <a:t>)</a:t>
                </a:r>
              </a:p>
            </c:rich>
          </c:tx>
          <c:layout>
            <c:manualLayout>
              <c:xMode val="edge"/>
              <c:yMode val="edge"/>
              <c:x val="1.0751592730449778E-2"/>
              <c:y val="0.24557655156531871"/>
            </c:manualLayout>
          </c:layout>
          <c:overlay val="0"/>
          <c:spPr>
            <a:noFill/>
            <a:ln w="26069">
              <a:noFill/>
            </a:ln>
          </c:spPr>
        </c:title>
        <c:numFmt formatCode="#,##0" sourceLinked="0"/>
        <c:majorTickMark val="out"/>
        <c:minorTickMark val="none"/>
        <c:tickLblPos val="nextTo"/>
        <c:spPr>
          <a:ln w="3258">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30855552"/>
        <c:crosses val="autoZero"/>
        <c:crossBetween val="midCat"/>
        <c:majorUnit val="5000"/>
        <c:minorUnit val="500"/>
      </c:valAx>
      <c:spPr>
        <a:noFill/>
        <a:ln w="13036">
          <a:solidFill>
            <a:schemeClr val="tx1"/>
          </a:solidFill>
          <a:prstDash val="solid"/>
        </a:ln>
      </c:spPr>
    </c:plotArea>
    <c:legend>
      <c:legendPos val="r"/>
      <c:layout>
        <c:manualLayout>
          <c:xMode val="edge"/>
          <c:yMode val="edge"/>
          <c:x val="0.57193818462900869"/>
          <c:y val="0.56248050784162895"/>
          <c:w val="0.37817432730068962"/>
          <c:h val="0.20961198571375536"/>
        </c:manualLayout>
      </c:layout>
      <c:overlay val="0"/>
      <c:spPr>
        <a:solidFill>
          <a:schemeClr val="bg1"/>
        </a:solidFill>
        <a:ln w="3258">
          <a:solidFill>
            <a:schemeClr val="tx1"/>
          </a:solidFill>
          <a:prstDash val="solid"/>
        </a:ln>
        <a:effectLst>
          <a:outerShdw blurRad="50800" dist="38100" dir="2700000" algn="tl" rotWithShape="0">
            <a:prstClr val="black">
              <a:alpha val="40000"/>
            </a:prstClr>
          </a:outerShdw>
        </a:effectLst>
      </c:spPr>
      <c:txPr>
        <a:bodyPr/>
        <a:lstStyle/>
        <a:p>
          <a:pPr>
            <a:defRPr sz="1318"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847"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644966225199552"/>
          <c:y val="3.9007434666743196E-2"/>
          <c:w val="0.8461538461538981"/>
          <c:h val="0.8163716814159292"/>
        </c:manualLayout>
      </c:layout>
      <c:barChart>
        <c:barDir val="col"/>
        <c:grouping val="stacked"/>
        <c:varyColors val="0"/>
        <c:ser>
          <c:idx val="1"/>
          <c:order val="0"/>
          <c:tx>
            <c:strRef>
              <c:f>Sheet1!$A$4</c:f>
              <c:strCache>
                <c:ptCount val="1"/>
                <c:pt idx="0">
                  <c:v>Utility-Owned Capacity (Inside Region)</c:v>
                </c:pt>
              </c:strCache>
            </c:strRef>
          </c:tx>
          <c:spPr>
            <a:solidFill>
              <a:srgbClr val="6666FF"/>
            </a:solidFill>
            <a:ln w="14200">
              <a:solidFill>
                <a:srgbClr val="6666FF"/>
              </a:solidFill>
              <a:prstDash val="solid"/>
            </a:ln>
            <a:effectLst>
              <a:outerShdw blurRad="50800" dist="38100" dir="2700000" algn="tl" rotWithShape="0">
                <a:prstClr val="black">
                  <a:alpha val="40000"/>
                </a:prstClr>
              </a:outerShdw>
            </a:effectLst>
          </c:spPr>
          <c:invertIfNegative val="0"/>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Sheet1!$B$4:$K$4</c:f>
              <c:numCache>
                <c:formatCode>0</c:formatCode>
                <c:ptCount val="10"/>
                <c:pt idx="0">
                  <c:v>47388.899987792967</c:v>
                </c:pt>
                <c:pt idx="1">
                  <c:v>47388.899987792967</c:v>
                </c:pt>
                <c:pt idx="2">
                  <c:v>47388.899987792967</c:v>
                </c:pt>
                <c:pt idx="3">
                  <c:v>47388.899987792967</c:v>
                </c:pt>
                <c:pt idx="4">
                  <c:v>47388.899987792967</c:v>
                </c:pt>
                <c:pt idx="5">
                  <c:v>47388.899987792967</c:v>
                </c:pt>
                <c:pt idx="6">
                  <c:v>47388.899987792967</c:v>
                </c:pt>
                <c:pt idx="7">
                  <c:v>47388.899987792967</c:v>
                </c:pt>
                <c:pt idx="8">
                  <c:v>47388.899987792967</c:v>
                </c:pt>
                <c:pt idx="9">
                  <c:v>47388.899987792967</c:v>
                </c:pt>
              </c:numCache>
            </c:numRef>
          </c:val>
        </c:ser>
        <c:ser>
          <c:idx val="0"/>
          <c:order val="1"/>
          <c:tx>
            <c:strRef>
              <c:f>Sheet1!$A$7</c:f>
              <c:strCache>
                <c:ptCount val="1"/>
                <c:pt idx="0">
                  <c:v>Utility-Owned Capacity (Outside Region)</c:v>
                </c:pt>
              </c:strCache>
            </c:strRef>
          </c:tx>
          <c:spPr>
            <a:solidFill>
              <a:schemeClr val="accent6">
                <a:lumMod val="75000"/>
              </a:schemeClr>
            </a:solidFill>
            <a:ln w="14224">
              <a:solidFill>
                <a:schemeClr val="accent6">
                  <a:lumMod val="75000"/>
                </a:schemeClr>
              </a:solidFill>
            </a:ln>
            <a:effectLst>
              <a:outerShdw blurRad="50800" dist="38100" dir="2700000" algn="tl" rotWithShape="0">
                <a:prstClr val="black">
                  <a:alpha val="40000"/>
                </a:prstClr>
              </a:outerShdw>
            </a:effectLst>
          </c:spPr>
          <c:invertIfNegative val="0"/>
          <c:val>
            <c:numRef>
              <c:f>Sheet1!$B$7:$K$7</c:f>
              <c:numCache>
                <c:formatCode>0</c:formatCode>
                <c:ptCount val="10"/>
                <c:pt idx="0">
                  <c:v>836</c:v>
                </c:pt>
                <c:pt idx="1">
                  <c:v>836</c:v>
                </c:pt>
                <c:pt idx="2">
                  <c:v>836</c:v>
                </c:pt>
                <c:pt idx="3">
                  <c:v>836</c:v>
                </c:pt>
                <c:pt idx="4">
                  <c:v>836</c:v>
                </c:pt>
                <c:pt idx="5">
                  <c:v>836</c:v>
                </c:pt>
                <c:pt idx="6">
                  <c:v>836</c:v>
                </c:pt>
                <c:pt idx="7">
                  <c:v>836</c:v>
                </c:pt>
                <c:pt idx="8">
                  <c:v>836</c:v>
                </c:pt>
                <c:pt idx="9">
                  <c:v>836</c:v>
                </c:pt>
              </c:numCache>
            </c:numRef>
          </c:val>
        </c:ser>
        <c:ser>
          <c:idx val="4"/>
          <c:order val="2"/>
          <c:tx>
            <c:strRef>
              <c:f>Sheet1!$A$5</c:f>
              <c:strCache>
                <c:ptCount val="1"/>
                <c:pt idx="0">
                  <c:v>Net Changes to Utility-Owned Capacity</c:v>
                </c:pt>
              </c:strCache>
            </c:strRef>
          </c:tx>
          <c:spPr>
            <a:solidFill>
              <a:srgbClr val="92D050"/>
            </a:solidFill>
            <a:ln w="14200">
              <a:solidFill>
                <a:srgbClr val="92D050"/>
              </a:solidFill>
              <a:prstDash val="solid"/>
            </a:ln>
            <a:effectLst>
              <a:outerShdw blurRad="50800" dist="38100" dir="2700000" algn="tl" rotWithShape="0">
                <a:prstClr val="black">
                  <a:alpha val="40000"/>
                </a:prstClr>
              </a:outerShdw>
            </a:effectLst>
          </c:spPr>
          <c:invertIfNegative val="0"/>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Sheet1!$B$5:$K$5</c:f>
              <c:numCache>
                <c:formatCode>0</c:formatCode>
                <c:ptCount val="10"/>
                <c:pt idx="0">
                  <c:v>0</c:v>
                </c:pt>
                <c:pt idx="1">
                  <c:v>1142.2000122070308</c:v>
                </c:pt>
                <c:pt idx="2">
                  <c:v>2018.2000122070308</c:v>
                </c:pt>
                <c:pt idx="3">
                  <c:v>2207.0000610351558</c:v>
                </c:pt>
                <c:pt idx="4">
                  <c:v>2206.6000366210942</c:v>
                </c:pt>
                <c:pt idx="5">
                  <c:v>3252.5999145507812</c:v>
                </c:pt>
                <c:pt idx="6">
                  <c:v>3224.5999145507812</c:v>
                </c:pt>
                <c:pt idx="7">
                  <c:v>4771.5999145508085</c:v>
                </c:pt>
                <c:pt idx="8">
                  <c:v>5551.5999145508085</c:v>
                </c:pt>
                <c:pt idx="9">
                  <c:v>7555.5999145508085</c:v>
                </c:pt>
              </c:numCache>
            </c:numRef>
          </c:val>
        </c:ser>
        <c:ser>
          <c:idx val="2"/>
          <c:order val="3"/>
          <c:tx>
            <c:strRef>
              <c:f>Sheet1!$A$6</c:f>
              <c:strCache>
                <c:ptCount val="1"/>
                <c:pt idx="0">
                  <c:v>Firm Non-Utility Purchases</c:v>
                </c:pt>
              </c:strCache>
            </c:strRef>
          </c:tx>
          <c:spPr>
            <a:solidFill>
              <a:schemeClr val="accent4">
                <a:lumMod val="75000"/>
              </a:schemeClr>
            </a:solidFill>
            <a:ln w="14200">
              <a:solidFill>
                <a:schemeClr val="accent4">
                  <a:lumMod val="75000"/>
                </a:schemeClr>
              </a:solidFill>
              <a:prstDash val="solid"/>
            </a:ln>
            <a:effectLst>
              <a:outerShdw blurRad="50800" dist="38100" dir="2700000" algn="tl" rotWithShape="0">
                <a:prstClr val="black">
                  <a:alpha val="40000"/>
                </a:prstClr>
              </a:outerShdw>
            </a:effectLst>
          </c:spPr>
          <c:invertIfNegative val="0"/>
          <c:dPt>
            <c:idx val="1"/>
            <c:invertIfNegative val="0"/>
            <c:bubble3D val="0"/>
            <c:spPr>
              <a:solidFill>
                <a:srgbClr val="604A7B"/>
              </a:solidFill>
              <a:ln w="14200">
                <a:solidFill>
                  <a:schemeClr val="accent4">
                    <a:lumMod val="75000"/>
                  </a:schemeClr>
                </a:solidFill>
                <a:prstDash val="solid"/>
              </a:ln>
              <a:effectLst>
                <a:outerShdw blurRad="50800" dist="38100" dir="2700000" algn="tl" rotWithShape="0">
                  <a:prstClr val="black">
                    <a:alpha val="40000"/>
                  </a:prstClr>
                </a:outerShdw>
              </a:effectLst>
            </c:spPr>
          </c:dPt>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Sheet1!$B$6:$K$6</c:f>
              <c:numCache>
                <c:formatCode>0</c:formatCode>
                <c:ptCount val="10"/>
                <c:pt idx="0">
                  <c:v>5167.6900000000014</c:v>
                </c:pt>
                <c:pt idx="1">
                  <c:v>4409.49</c:v>
                </c:pt>
                <c:pt idx="2">
                  <c:v>4480.99</c:v>
                </c:pt>
                <c:pt idx="3">
                  <c:v>6062.3899999999994</c:v>
                </c:pt>
                <c:pt idx="4">
                  <c:v>5945.84</c:v>
                </c:pt>
                <c:pt idx="5">
                  <c:v>5445.9899877929665</c:v>
                </c:pt>
                <c:pt idx="6">
                  <c:v>5268.4399877929427</c:v>
                </c:pt>
                <c:pt idx="7">
                  <c:v>4197.190012207031</c:v>
                </c:pt>
                <c:pt idx="8">
                  <c:v>4146.5400122070305</c:v>
                </c:pt>
                <c:pt idx="9">
                  <c:v>3868.5400122070432</c:v>
                </c:pt>
              </c:numCache>
            </c:numRef>
          </c:val>
        </c:ser>
        <c:ser>
          <c:idx val="5"/>
          <c:order val="4"/>
          <c:tx>
            <c:strRef>
              <c:f>Sheet1!$A$8</c:f>
              <c:strCache>
                <c:ptCount val="1"/>
                <c:pt idx="0">
                  <c:v>Imports (Purchased Power)</c:v>
                </c:pt>
              </c:strCache>
            </c:strRef>
          </c:tx>
          <c:spPr>
            <a:solidFill>
              <a:schemeClr val="accent5">
                <a:lumMod val="60000"/>
                <a:lumOff val="40000"/>
              </a:schemeClr>
            </a:solidFill>
            <a:ln w="14224">
              <a:solidFill>
                <a:schemeClr val="accent5">
                  <a:lumMod val="60000"/>
                  <a:lumOff val="40000"/>
                </a:schemeClr>
              </a:solidFill>
            </a:ln>
            <a:effectLst>
              <a:outerShdw blurRad="50800" dist="38100" dir="2700000" algn="tl" rotWithShape="0">
                <a:prstClr val="black">
                  <a:alpha val="40000"/>
                </a:prstClr>
              </a:outerShdw>
            </a:effectLst>
          </c:spPr>
          <c:invertIfNegative val="0"/>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Sheet1!$B$8:$K$8</c:f>
              <c:numCache>
                <c:formatCode>0</c:formatCode>
                <c:ptCount val="10"/>
                <c:pt idx="0">
                  <c:v>1340</c:v>
                </c:pt>
                <c:pt idx="1">
                  <c:v>1340</c:v>
                </c:pt>
                <c:pt idx="2">
                  <c:v>1340</c:v>
                </c:pt>
                <c:pt idx="3">
                  <c:v>412</c:v>
                </c:pt>
                <c:pt idx="4">
                  <c:v>412</c:v>
                </c:pt>
                <c:pt idx="5">
                  <c:v>512</c:v>
                </c:pt>
                <c:pt idx="6">
                  <c:v>612</c:v>
                </c:pt>
                <c:pt idx="7">
                  <c:v>612</c:v>
                </c:pt>
                <c:pt idx="8">
                  <c:v>612</c:v>
                </c:pt>
                <c:pt idx="9">
                  <c:v>612</c:v>
                </c:pt>
              </c:numCache>
            </c:numRef>
          </c:val>
        </c:ser>
        <c:dLbls>
          <c:showLegendKey val="0"/>
          <c:showVal val="0"/>
          <c:showCatName val="0"/>
          <c:showSerName val="0"/>
          <c:showPercent val="0"/>
          <c:showBubbleSize val="0"/>
        </c:dLbls>
        <c:gapWidth val="150"/>
        <c:overlap val="100"/>
        <c:axId val="30925568"/>
        <c:axId val="30927488"/>
      </c:barChart>
      <c:catAx>
        <c:axId val="30925568"/>
        <c:scaling>
          <c:orientation val="minMax"/>
        </c:scaling>
        <c:delete val="0"/>
        <c:axPos val="b"/>
        <c:title>
          <c:tx>
            <c:rich>
              <a:bodyPr/>
              <a:lstStyle/>
              <a:p>
                <a:pPr>
                  <a:defRPr sz="1400" b="1" i="0" u="none" strike="noStrike" baseline="0">
                    <a:solidFill>
                      <a:srgbClr val="000000"/>
                    </a:solidFill>
                    <a:latin typeface="Times New Roman"/>
                    <a:ea typeface="Times New Roman"/>
                    <a:cs typeface="Times New Roman"/>
                  </a:defRPr>
                </a:pPr>
                <a:r>
                  <a:rPr lang="en-US" sz="1400" dirty="0" smtClean="0"/>
                  <a:t>Year</a:t>
                </a:r>
                <a:endParaRPr lang="en-US" sz="1400" dirty="0"/>
              </a:p>
            </c:rich>
          </c:tx>
          <c:layout>
            <c:manualLayout>
              <c:xMode val="edge"/>
              <c:yMode val="edge"/>
              <c:x val="0.54142016380789959"/>
              <c:y val="0.92256636892713906"/>
            </c:manualLayout>
          </c:layout>
          <c:overlay val="0"/>
          <c:spPr>
            <a:noFill/>
            <a:ln w="28401">
              <a:noFill/>
            </a:ln>
          </c:spPr>
        </c:title>
        <c:numFmt formatCode="General" sourceLinked="1"/>
        <c:majorTickMark val="out"/>
        <c:minorTickMark val="none"/>
        <c:tickLblPos val="low"/>
        <c:spPr>
          <a:ln w="3550">
            <a:solidFill>
              <a:schemeClr val="tx1"/>
            </a:solidFill>
            <a:prstDash val="solid"/>
          </a:ln>
        </c:spPr>
        <c:txPr>
          <a:bodyPr rot="0" vert="horz"/>
          <a:lstStyle/>
          <a:p>
            <a:pPr>
              <a:defRPr sz="1341" b="1" i="0" u="none" strike="noStrike" baseline="0">
                <a:solidFill>
                  <a:schemeClr val="tx1"/>
                </a:solidFill>
                <a:latin typeface="Times New Roman"/>
                <a:ea typeface="Times New Roman"/>
                <a:cs typeface="Times New Roman"/>
              </a:defRPr>
            </a:pPr>
            <a:endParaRPr lang="en-US"/>
          </a:p>
        </c:txPr>
        <c:crossAx val="30927488"/>
        <c:crossesAt val="0"/>
        <c:auto val="1"/>
        <c:lblAlgn val="ctr"/>
        <c:lblOffset val="100"/>
        <c:tickLblSkip val="1"/>
        <c:tickMarkSkip val="1"/>
        <c:noMultiLvlLbl val="0"/>
      </c:catAx>
      <c:valAx>
        <c:axId val="30927488"/>
        <c:scaling>
          <c:orientation val="minMax"/>
          <c:max val="60000"/>
          <c:min val="40000"/>
        </c:scaling>
        <c:delete val="0"/>
        <c:axPos val="l"/>
        <c:majorGridlines>
          <c:spPr>
            <a:ln w="3550">
              <a:solidFill>
                <a:schemeClr val="tx1"/>
              </a:solidFill>
              <a:prstDash val="solid"/>
            </a:ln>
          </c:spPr>
        </c:majorGridlines>
        <c:title>
          <c:tx>
            <c:rich>
              <a:bodyPr/>
              <a:lstStyle/>
              <a:p>
                <a:pPr>
                  <a:defRPr sz="1600" b="1" i="0" u="none" strike="noStrike" baseline="0">
                    <a:solidFill>
                      <a:srgbClr val="000000"/>
                    </a:solidFill>
                    <a:latin typeface="Times New Roman"/>
                    <a:ea typeface="Times New Roman"/>
                    <a:cs typeface="Times New Roman"/>
                  </a:defRPr>
                </a:pPr>
                <a:r>
                  <a:rPr lang="en-US" sz="1600" dirty="0"/>
                  <a:t>Capacity (MW)</a:t>
                </a:r>
              </a:p>
            </c:rich>
          </c:tx>
          <c:layout>
            <c:manualLayout>
              <c:xMode val="edge"/>
              <c:yMode val="edge"/>
              <c:x val="1.5238737013476319E-2"/>
              <c:y val="0.29366659511326038"/>
            </c:manualLayout>
          </c:layout>
          <c:overlay val="0"/>
          <c:spPr>
            <a:noFill/>
            <a:ln w="28401">
              <a:noFill/>
            </a:ln>
          </c:spPr>
        </c:title>
        <c:numFmt formatCode="#,##0_);[Red]\(#,##0\)" sourceLinked="0"/>
        <c:majorTickMark val="out"/>
        <c:minorTickMark val="none"/>
        <c:tickLblPos val="nextTo"/>
        <c:spPr>
          <a:ln w="3550">
            <a:solidFill>
              <a:schemeClr val="tx1"/>
            </a:solidFill>
            <a:prstDash val="solid"/>
          </a:ln>
        </c:spPr>
        <c:txPr>
          <a:bodyPr rot="0" vert="horz"/>
          <a:lstStyle/>
          <a:p>
            <a:pPr>
              <a:defRPr sz="1341" b="1" i="0" u="none" strike="noStrike" baseline="0">
                <a:solidFill>
                  <a:schemeClr val="tx1"/>
                </a:solidFill>
                <a:latin typeface="Times New Roman"/>
                <a:ea typeface="Times New Roman"/>
                <a:cs typeface="Times New Roman"/>
              </a:defRPr>
            </a:pPr>
            <a:endParaRPr lang="en-US"/>
          </a:p>
        </c:txPr>
        <c:crossAx val="30925568"/>
        <c:crosses val="autoZero"/>
        <c:crossBetween val="between"/>
        <c:majorUnit val="2000"/>
        <c:minorUnit val="1000"/>
      </c:valAx>
      <c:spPr>
        <a:noFill/>
        <a:ln w="14200">
          <a:solidFill>
            <a:schemeClr val="tx1"/>
          </a:solidFill>
          <a:prstDash val="solid"/>
        </a:ln>
      </c:spPr>
    </c:plotArea>
    <c:legend>
      <c:legendPos val="b"/>
      <c:legendEntry>
        <c:idx val="0"/>
        <c:txPr>
          <a:bodyPr/>
          <a:lstStyle/>
          <a:p>
            <a:pPr>
              <a:defRPr sz="1350" b="1" baseline="0">
                <a:solidFill>
                  <a:schemeClr val="tx1"/>
                </a:solidFill>
                <a:latin typeface="+mn-lt"/>
              </a:defRPr>
            </a:pPr>
            <a:endParaRPr lang="en-US"/>
          </a:p>
        </c:txPr>
      </c:legendEntry>
      <c:legendEntry>
        <c:idx val="1"/>
        <c:txPr>
          <a:bodyPr/>
          <a:lstStyle/>
          <a:p>
            <a:pPr>
              <a:defRPr sz="1350" b="1" baseline="0">
                <a:solidFill>
                  <a:schemeClr val="tx1"/>
                </a:solidFill>
                <a:latin typeface="+mn-lt"/>
              </a:defRPr>
            </a:pPr>
            <a:endParaRPr lang="en-US"/>
          </a:p>
        </c:txPr>
      </c:legendEntry>
      <c:legendEntry>
        <c:idx val="2"/>
        <c:txPr>
          <a:bodyPr/>
          <a:lstStyle/>
          <a:p>
            <a:pPr>
              <a:defRPr sz="1350" b="1" baseline="0">
                <a:solidFill>
                  <a:schemeClr val="tx1"/>
                </a:solidFill>
                <a:latin typeface="+mn-lt"/>
              </a:defRPr>
            </a:pPr>
            <a:endParaRPr lang="en-US"/>
          </a:p>
        </c:txPr>
      </c:legendEntry>
      <c:legendEntry>
        <c:idx val="3"/>
        <c:txPr>
          <a:bodyPr/>
          <a:lstStyle/>
          <a:p>
            <a:pPr>
              <a:defRPr sz="1350" b="1" baseline="0">
                <a:solidFill>
                  <a:schemeClr val="tx1"/>
                </a:solidFill>
                <a:latin typeface="+mn-lt"/>
              </a:defRPr>
            </a:pPr>
            <a:endParaRPr lang="en-US"/>
          </a:p>
        </c:txPr>
      </c:legendEntry>
      <c:legendEntry>
        <c:idx val="4"/>
        <c:txPr>
          <a:bodyPr/>
          <a:lstStyle/>
          <a:p>
            <a:pPr>
              <a:defRPr sz="1350" b="1" baseline="0">
                <a:solidFill>
                  <a:schemeClr val="tx1"/>
                </a:solidFill>
                <a:latin typeface="+mn-lt"/>
              </a:defRPr>
            </a:pPr>
            <a:endParaRPr lang="en-US"/>
          </a:p>
        </c:txPr>
      </c:legendEntry>
      <c:layout>
        <c:manualLayout>
          <c:xMode val="edge"/>
          <c:yMode val="edge"/>
          <c:x val="0.47755947259858966"/>
          <c:y val="0.59599679291038554"/>
          <c:w val="0.4408335979553305"/>
          <c:h val="0.22352372586073907"/>
        </c:manualLayout>
      </c:layout>
      <c:overlay val="0"/>
      <c:spPr>
        <a:solidFill>
          <a:schemeClr val="bg1"/>
        </a:solidFill>
        <a:ln w="14732" cmpd="sng">
          <a:solidFill>
            <a:srgbClr val="000000"/>
          </a:solidFill>
        </a:ln>
        <a:effectLst>
          <a:outerShdw blurRad="50800" dist="38100" dir="2700000" algn="tl" rotWithShape="0">
            <a:prstClr val="black">
              <a:alpha val="40000"/>
            </a:prstClr>
          </a:outerShdw>
        </a:effectLst>
      </c:spPr>
      <c:txPr>
        <a:bodyPr/>
        <a:lstStyle/>
        <a:p>
          <a:pPr>
            <a:defRPr sz="1350" b="1" baseline="0">
              <a:solidFill>
                <a:srgbClr val="FF0000"/>
              </a:solidFill>
              <a:latin typeface="+mn-lt"/>
            </a:defRPr>
          </a:pPr>
          <a:endParaRPr lang="en-US"/>
        </a:p>
      </c:txPr>
    </c:legend>
    <c:plotVisOnly val="1"/>
    <c:dispBlanksAs val="gap"/>
    <c:showDLblsOverMax val="0"/>
  </c:chart>
  <c:spPr>
    <a:noFill/>
    <a:ln>
      <a:noFill/>
    </a:ln>
  </c:spPr>
  <c:txPr>
    <a:bodyPr/>
    <a:lstStyle/>
    <a:p>
      <a:pPr>
        <a:defRPr sz="2153"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8620031187009752E-2"/>
          <c:y val="4.2654028436018961E-2"/>
          <c:w val="0.87995531708196362"/>
          <c:h val="0.68959222509320006"/>
        </c:manualLayout>
      </c:layout>
      <c:barChart>
        <c:barDir val="col"/>
        <c:grouping val="clustered"/>
        <c:varyColors val="0"/>
        <c:ser>
          <c:idx val="0"/>
          <c:order val="0"/>
          <c:tx>
            <c:strRef>
              <c:f>Sheet1!$A$4</c:f>
              <c:strCache>
                <c:ptCount val="1"/>
                <c:pt idx="0">
                  <c:v>Summer</c:v>
                </c:pt>
              </c:strCache>
            </c:strRef>
          </c:tx>
          <c:spPr>
            <a:solidFill>
              <a:srgbClr val="C86664"/>
            </a:solidFill>
            <a:ln w="14694">
              <a:solidFill>
                <a:schemeClr val="tx1"/>
              </a:solidFill>
              <a:prstDash val="solid"/>
            </a:ln>
            <a:effectLst>
              <a:outerShdw blurRad="50800" dist="38100" dir="2700000" algn="tl" rotWithShape="0">
                <a:prstClr val="black">
                  <a:alpha val="40000"/>
                </a:prstClr>
              </a:outerShdw>
            </a:effectLst>
          </c:spPr>
          <c:invertIfNegative val="0"/>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Sheet1!$B$4:$K$4</c:f>
              <c:numCache>
                <c:formatCode>General</c:formatCode>
                <c:ptCount val="10"/>
                <c:pt idx="0">
                  <c:v>28.685671935937489</c:v>
                </c:pt>
                <c:pt idx="1">
                  <c:v>27.756223633581655</c:v>
                </c:pt>
                <c:pt idx="2">
                  <c:v>27.965146535194894</c:v>
                </c:pt>
                <c:pt idx="3">
                  <c:v>28.297351028809135</c:v>
                </c:pt>
                <c:pt idx="4">
                  <c:v>26.459883814136028</c:v>
                </c:pt>
                <c:pt idx="5">
                  <c:v>26.351254790542235</c:v>
                </c:pt>
                <c:pt idx="6">
                  <c:v>24.292552607342476</c:v>
                </c:pt>
                <c:pt idx="7">
                  <c:v>23.495321130043529</c:v>
                </c:pt>
                <c:pt idx="8">
                  <c:v>23.13315645283939</c:v>
                </c:pt>
                <c:pt idx="9">
                  <c:v>24.611840432082939</c:v>
                </c:pt>
              </c:numCache>
            </c:numRef>
          </c:val>
        </c:ser>
        <c:ser>
          <c:idx val="1"/>
          <c:order val="1"/>
          <c:tx>
            <c:strRef>
              <c:f>Sheet1!$A$5</c:f>
              <c:strCache>
                <c:ptCount val="1"/>
                <c:pt idx="0">
                  <c:v>Winter</c:v>
                </c:pt>
              </c:strCache>
            </c:strRef>
          </c:tx>
          <c:spPr>
            <a:solidFill>
              <a:srgbClr val="6B95C7"/>
            </a:solidFill>
            <a:ln w="14694">
              <a:solidFill>
                <a:schemeClr val="tx1"/>
              </a:solidFill>
              <a:prstDash val="solid"/>
            </a:ln>
            <a:effectLst>
              <a:outerShdw blurRad="50800" dist="38100" dir="2700000" algn="tl" rotWithShape="0">
                <a:prstClr val="black">
                  <a:alpha val="40000"/>
                </a:prstClr>
              </a:outerShdw>
            </a:effectLst>
          </c:spPr>
          <c:invertIfNegative val="0"/>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Sheet1!$B$5:$K$5</c:f>
              <c:numCache>
                <c:formatCode>General</c:formatCode>
                <c:ptCount val="10"/>
                <c:pt idx="0">
                  <c:v>33.840447977154994</c:v>
                </c:pt>
                <c:pt idx="1">
                  <c:v>36.825714823359213</c:v>
                </c:pt>
                <c:pt idx="2">
                  <c:v>33.049107543277394</c:v>
                </c:pt>
                <c:pt idx="3">
                  <c:v>36.140058570350966</c:v>
                </c:pt>
                <c:pt idx="4">
                  <c:v>30.780273641204989</c:v>
                </c:pt>
                <c:pt idx="5">
                  <c:v>33.767379126960066</c:v>
                </c:pt>
                <c:pt idx="6">
                  <c:v>29.953808353140065</c:v>
                </c:pt>
                <c:pt idx="7">
                  <c:v>34.010516747843326</c:v>
                </c:pt>
                <c:pt idx="8">
                  <c:v>33.467787988015999</c:v>
                </c:pt>
                <c:pt idx="9">
                  <c:v>33.878283416907848</c:v>
                </c:pt>
              </c:numCache>
            </c:numRef>
          </c:val>
        </c:ser>
        <c:dLbls>
          <c:showLegendKey val="0"/>
          <c:showVal val="0"/>
          <c:showCatName val="0"/>
          <c:showSerName val="0"/>
          <c:showPercent val="0"/>
          <c:showBubbleSize val="0"/>
        </c:dLbls>
        <c:gapWidth val="150"/>
        <c:axId val="31038080"/>
        <c:axId val="31048448"/>
      </c:barChart>
      <c:catAx>
        <c:axId val="31038080"/>
        <c:scaling>
          <c:orientation val="minMax"/>
        </c:scaling>
        <c:delete val="0"/>
        <c:axPos val="b"/>
        <c:title>
          <c:tx>
            <c:rich>
              <a:bodyPr/>
              <a:lstStyle/>
              <a:p>
                <a:pPr>
                  <a:defRPr sz="1400" b="1" i="0" u="none" strike="noStrike" baseline="0">
                    <a:solidFill>
                      <a:srgbClr val="000000"/>
                    </a:solidFill>
                    <a:latin typeface="Times New Roman"/>
                    <a:ea typeface="Times New Roman"/>
                    <a:cs typeface="Times New Roman"/>
                  </a:defRPr>
                </a:pPr>
                <a:r>
                  <a:rPr lang="en-US" sz="1400" dirty="0"/>
                  <a:t>Year</a:t>
                </a:r>
              </a:p>
            </c:rich>
          </c:tx>
          <c:layout>
            <c:manualLayout>
              <c:xMode val="edge"/>
              <c:yMode val="edge"/>
              <c:x val="0.49751869584623204"/>
              <c:y val="0.83692214105218843"/>
            </c:manualLayout>
          </c:layout>
          <c:overlay val="0"/>
          <c:spPr>
            <a:noFill/>
            <a:ln w="29386">
              <a:noFill/>
            </a:ln>
          </c:spPr>
        </c:title>
        <c:numFmt formatCode="General" sourceLinked="1"/>
        <c:majorTickMark val="out"/>
        <c:minorTickMark val="none"/>
        <c:tickLblPos val="nextTo"/>
        <c:spPr>
          <a:ln w="3673">
            <a:solidFill>
              <a:schemeClr val="tx1"/>
            </a:solidFill>
            <a:prstDash val="solid"/>
          </a:ln>
        </c:spPr>
        <c:txPr>
          <a:bodyPr rot="0" vert="horz"/>
          <a:lstStyle/>
          <a:p>
            <a:pPr>
              <a:defRPr sz="1600" b="1" i="0" u="none" strike="noStrike" baseline="0">
                <a:solidFill>
                  <a:schemeClr val="tx1"/>
                </a:solidFill>
                <a:latin typeface="Times New Roman"/>
                <a:ea typeface="Times New Roman"/>
                <a:cs typeface="Times New Roman"/>
              </a:defRPr>
            </a:pPr>
            <a:endParaRPr lang="en-US"/>
          </a:p>
        </c:txPr>
        <c:crossAx val="31048448"/>
        <c:crosses val="autoZero"/>
        <c:auto val="1"/>
        <c:lblAlgn val="ctr"/>
        <c:lblOffset val="100"/>
        <c:tickLblSkip val="1"/>
        <c:tickMarkSkip val="1"/>
        <c:noMultiLvlLbl val="0"/>
      </c:catAx>
      <c:valAx>
        <c:axId val="31048448"/>
        <c:scaling>
          <c:orientation val="minMax"/>
          <c:max val="50"/>
        </c:scaling>
        <c:delete val="0"/>
        <c:axPos val="l"/>
        <c:majorGridlines>
          <c:spPr>
            <a:ln w="3673">
              <a:solidFill>
                <a:schemeClr val="tx1"/>
              </a:solidFill>
              <a:prstDash val="solid"/>
            </a:ln>
          </c:spPr>
        </c:majorGridlines>
        <c:title>
          <c:tx>
            <c:rich>
              <a:bodyPr/>
              <a:lstStyle/>
              <a:p>
                <a:pPr>
                  <a:defRPr sz="1600" b="1" i="0" u="none" strike="noStrike" baseline="0">
                    <a:solidFill>
                      <a:srgbClr val="000000"/>
                    </a:solidFill>
                    <a:latin typeface="Times New Roman"/>
                    <a:ea typeface="Times New Roman"/>
                    <a:cs typeface="Times New Roman"/>
                  </a:defRPr>
                </a:pPr>
                <a:r>
                  <a:rPr lang="en-US" sz="1600" b="1" dirty="0"/>
                  <a:t>Reserve Margin (%)</a:t>
                </a:r>
              </a:p>
            </c:rich>
          </c:tx>
          <c:layout>
            <c:manualLayout>
              <c:xMode val="edge"/>
              <c:yMode val="edge"/>
              <c:x val="8.7131421693925609E-3"/>
              <c:y val="0.18483409098108294"/>
            </c:manualLayout>
          </c:layout>
          <c:overlay val="0"/>
          <c:spPr>
            <a:noFill/>
            <a:ln w="29386">
              <a:noFill/>
            </a:ln>
          </c:spPr>
        </c:title>
        <c:numFmt formatCode="General" sourceLinked="1"/>
        <c:majorTickMark val="out"/>
        <c:minorTickMark val="none"/>
        <c:tickLblPos val="nextTo"/>
        <c:spPr>
          <a:ln w="3673">
            <a:solidFill>
              <a:schemeClr val="tx1"/>
            </a:solidFill>
            <a:prstDash val="solid"/>
          </a:ln>
        </c:spPr>
        <c:txPr>
          <a:bodyPr rot="0" vert="horz"/>
          <a:lstStyle/>
          <a:p>
            <a:pPr>
              <a:defRPr sz="1600" b="1" i="0" u="none" strike="noStrike" baseline="0">
                <a:solidFill>
                  <a:schemeClr val="tx1"/>
                </a:solidFill>
                <a:latin typeface="Times New Roman"/>
                <a:ea typeface="Times New Roman"/>
                <a:cs typeface="Times New Roman"/>
              </a:defRPr>
            </a:pPr>
            <a:endParaRPr lang="en-US"/>
          </a:p>
        </c:txPr>
        <c:crossAx val="31038080"/>
        <c:crosses val="autoZero"/>
        <c:crossBetween val="between"/>
      </c:valAx>
      <c:spPr>
        <a:noFill/>
        <a:ln w="14694">
          <a:solidFill>
            <a:schemeClr val="tx1"/>
          </a:solidFill>
          <a:prstDash val="solid"/>
        </a:ln>
      </c:spPr>
    </c:plotArea>
    <c:legend>
      <c:legendPos val="r"/>
      <c:layout>
        <c:manualLayout>
          <c:xMode val="edge"/>
          <c:yMode val="edge"/>
          <c:x val="0.72034038071749318"/>
          <c:y val="0.62467863165303206"/>
          <c:w val="0.22580644799079291"/>
          <c:h val="7.3459750115505318E-2"/>
        </c:manualLayout>
      </c:layout>
      <c:overlay val="0"/>
      <c:spPr>
        <a:solidFill>
          <a:srgbClr val="FFFFFF"/>
        </a:solidFill>
        <a:ln w="9525">
          <a:solidFill>
            <a:schemeClr val="tx1"/>
          </a:solidFill>
          <a:prstDash val="solid"/>
        </a:ln>
      </c:spPr>
      <c:txPr>
        <a:bodyPr/>
        <a:lstStyle/>
        <a:p>
          <a:pPr>
            <a:defRPr sz="1487"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2082"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25779714338666E-2"/>
          <c:y val="3.7084071160330044E-2"/>
          <c:w val="0.88596764455752453"/>
          <c:h val="0.69846616046706544"/>
        </c:manualLayout>
      </c:layout>
      <c:barChart>
        <c:barDir val="col"/>
        <c:grouping val="clustered"/>
        <c:varyColors val="0"/>
        <c:ser>
          <c:idx val="0"/>
          <c:order val="0"/>
          <c:tx>
            <c:strRef>
              <c:f>Sheet1!$A$4</c:f>
              <c:strCache>
                <c:ptCount val="1"/>
                <c:pt idx="0">
                  <c:v>Summer</c:v>
                </c:pt>
              </c:strCache>
            </c:strRef>
          </c:tx>
          <c:spPr>
            <a:pattFill prst="dkDnDiag">
              <a:fgClr>
                <a:srgbClr val="92D050"/>
              </a:fgClr>
              <a:bgClr>
                <a:srgbClr val="FFFFFF"/>
              </a:bgClr>
            </a:pattFill>
            <a:ln w="14694">
              <a:solidFill>
                <a:prstClr val="black">
                  <a:lumMod val="50000"/>
                  <a:lumOff val="50000"/>
                  <a:alpha val="50000"/>
                </a:prstClr>
              </a:solidFill>
              <a:prstDash val="solid"/>
            </a:ln>
          </c:spPr>
          <c:invertIfNegative val="0"/>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Sheet1!$B$4:$K$4</c:f>
              <c:numCache>
                <c:formatCode>General</c:formatCode>
                <c:ptCount val="10"/>
              </c:numCache>
            </c:numRef>
          </c:val>
        </c:ser>
        <c:ser>
          <c:idx val="1"/>
          <c:order val="1"/>
          <c:tx>
            <c:strRef>
              <c:f>Sheet1!$A$5</c:f>
              <c:strCache>
                <c:ptCount val="1"/>
                <c:pt idx="0">
                  <c:v>Winter</c:v>
                </c:pt>
              </c:strCache>
            </c:strRef>
          </c:tx>
          <c:spPr>
            <a:pattFill prst="dkDnDiag">
              <a:fgClr>
                <a:srgbClr val="6666FF"/>
              </a:fgClr>
              <a:bgClr>
                <a:srgbClr val="FFFFFF"/>
              </a:bgClr>
            </a:pattFill>
            <a:ln w="14694">
              <a:solidFill>
                <a:prstClr val="black">
                  <a:lumMod val="50000"/>
                  <a:lumOff val="50000"/>
                  <a:alpha val="50000"/>
                </a:prstClr>
              </a:solidFill>
              <a:prstDash val="solid"/>
            </a:ln>
          </c:spPr>
          <c:invertIfNegative val="0"/>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Sheet1!$B$5:$K$5</c:f>
              <c:numCache>
                <c:formatCode>General</c:formatCode>
                <c:ptCount val="10"/>
              </c:numCache>
            </c:numRef>
          </c:val>
        </c:ser>
        <c:dLbls>
          <c:showLegendKey val="0"/>
          <c:showVal val="0"/>
          <c:showCatName val="0"/>
          <c:showSerName val="0"/>
          <c:showPercent val="0"/>
          <c:showBubbleSize val="0"/>
        </c:dLbls>
        <c:gapWidth val="150"/>
        <c:axId val="31197440"/>
        <c:axId val="31199616"/>
      </c:barChart>
      <c:barChart>
        <c:barDir val="col"/>
        <c:grouping val="clustered"/>
        <c:varyColors val="0"/>
        <c:ser>
          <c:idx val="2"/>
          <c:order val="2"/>
          <c:tx>
            <c:strRef>
              <c:f>Sheet1!$A$6</c:f>
              <c:strCache>
                <c:ptCount val="1"/>
                <c:pt idx="0">
                  <c:v>Summer</c:v>
                </c:pt>
              </c:strCache>
            </c:strRef>
          </c:tx>
          <c:spPr>
            <a:solidFill>
              <a:srgbClr val="C86664"/>
            </a:solidFill>
            <a:ln w="14732">
              <a:solidFill>
                <a:schemeClr val="tx1"/>
              </a:solidFill>
            </a:ln>
            <a:effectLst>
              <a:outerShdw blurRad="50800" dist="38100" dir="2700000" algn="tl" rotWithShape="0">
                <a:prstClr val="black">
                  <a:alpha val="40000"/>
                </a:prstClr>
              </a:outerShdw>
            </a:effectLst>
          </c:spPr>
          <c:invertIfNegative val="0"/>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Sheet1!$B$6:$K$6</c:f>
              <c:numCache>
                <c:formatCode>General</c:formatCode>
                <c:ptCount val="10"/>
                <c:pt idx="0">
                  <c:v>19.848887596989073</c:v>
                </c:pt>
                <c:pt idx="1">
                  <c:v>18.94468902412671</c:v>
                </c:pt>
                <c:pt idx="2">
                  <c:v>19.150936178352065</c:v>
                </c:pt>
                <c:pt idx="3">
                  <c:v>19.425582473930469</c:v>
                </c:pt>
                <c:pt idx="4">
                  <c:v>17.612799056464876</c:v>
                </c:pt>
                <c:pt idx="5">
                  <c:v>17.500644197411507</c:v>
                </c:pt>
                <c:pt idx="6">
                  <c:v>15.57756565154672</c:v>
                </c:pt>
                <c:pt idx="7">
                  <c:v>14.839657331831654</c:v>
                </c:pt>
                <c:pt idx="8">
                  <c:v>14.527567823421609</c:v>
                </c:pt>
                <c:pt idx="9">
                  <c:v>15.957973973504419</c:v>
                </c:pt>
              </c:numCache>
            </c:numRef>
          </c:val>
        </c:ser>
        <c:ser>
          <c:idx val="3"/>
          <c:order val="3"/>
          <c:tx>
            <c:strRef>
              <c:f>Sheet1!$A$7</c:f>
              <c:strCache>
                <c:ptCount val="1"/>
                <c:pt idx="0">
                  <c:v>Winter</c:v>
                </c:pt>
              </c:strCache>
            </c:strRef>
          </c:tx>
          <c:spPr>
            <a:solidFill>
              <a:srgbClr val="6B95C7"/>
            </a:solidFill>
            <a:ln w="14732">
              <a:solidFill>
                <a:prstClr val="black"/>
              </a:solidFill>
            </a:ln>
            <a:effectLst>
              <a:outerShdw blurRad="50800" dist="38100" dir="2700000" algn="tl" rotWithShape="0">
                <a:prstClr val="black">
                  <a:alpha val="40000"/>
                </a:prstClr>
              </a:outerShdw>
            </a:effectLst>
          </c:spPr>
          <c:invertIfNegative val="0"/>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Sheet1!$B$7:$K$7</c:f>
              <c:numCache>
                <c:formatCode>General</c:formatCode>
                <c:ptCount val="10"/>
                <c:pt idx="0">
                  <c:v>24.989968896179029</c:v>
                </c:pt>
                <c:pt idx="1">
                  <c:v>27.828947543885569</c:v>
                </c:pt>
                <c:pt idx="2">
                  <c:v>24.333808306441735</c:v>
                </c:pt>
                <c:pt idx="3">
                  <c:v>27.176162152079741</c:v>
                </c:pt>
                <c:pt idx="4">
                  <c:v>22.119328366953155</c:v>
                </c:pt>
                <c:pt idx="5">
                  <c:v>24.903194091346926</c:v>
                </c:pt>
                <c:pt idx="6">
                  <c:v>21.338574584064727</c:v>
                </c:pt>
                <c:pt idx="7">
                  <c:v>25.132439164354853</c:v>
                </c:pt>
                <c:pt idx="8">
                  <c:v>24.667857148165385</c:v>
                </c:pt>
                <c:pt idx="9">
                  <c:v>25.126254985246735</c:v>
                </c:pt>
              </c:numCache>
            </c:numRef>
          </c:val>
        </c:ser>
        <c:dLbls>
          <c:showLegendKey val="0"/>
          <c:showVal val="0"/>
          <c:showCatName val="0"/>
          <c:showSerName val="0"/>
          <c:showPercent val="0"/>
          <c:showBubbleSize val="0"/>
        </c:dLbls>
        <c:gapWidth val="150"/>
        <c:axId val="31211520"/>
        <c:axId val="31201536"/>
      </c:barChart>
      <c:catAx>
        <c:axId val="31197440"/>
        <c:scaling>
          <c:orientation val="minMax"/>
        </c:scaling>
        <c:delete val="0"/>
        <c:axPos val="b"/>
        <c:title>
          <c:tx>
            <c:rich>
              <a:bodyPr/>
              <a:lstStyle/>
              <a:p>
                <a:pPr>
                  <a:defRPr sz="1400" b="1" i="0" u="none" strike="noStrike" baseline="0">
                    <a:solidFill>
                      <a:srgbClr val="000000"/>
                    </a:solidFill>
                    <a:latin typeface="Times New Roman"/>
                    <a:ea typeface="Times New Roman"/>
                    <a:cs typeface="Times New Roman"/>
                  </a:defRPr>
                </a:pPr>
                <a:r>
                  <a:rPr lang="en-US" sz="1400" b="1" dirty="0"/>
                  <a:t>Year</a:t>
                </a:r>
              </a:p>
            </c:rich>
          </c:tx>
          <c:layout>
            <c:manualLayout>
              <c:xMode val="edge"/>
              <c:yMode val="edge"/>
              <c:x val="0.49459605404762907"/>
              <c:y val="0.85361826704314814"/>
            </c:manualLayout>
          </c:layout>
          <c:overlay val="0"/>
          <c:spPr>
            <a:noFill/>
            <a:ln w="29386">
              <a:noFill/>
            </a:ln>
          </c:spPr>
        </c:title>
        <c:numFmt formatCode="General" sourceLinked="1"/>
        <c:majorTickMark val="out"/>
        <c:minorTickMark val="none"/>
        <c:tickLblPos val="nextTo"/>
        <c:spPr>
          <a:ln w="3673">
            <a:solidFill>
              <a:schemeClr val="tx1"/>
            </a:solidFill>
            <a:prstDash val="solid"/>
          </a:ln>
        </c:spPr>
        <c:txPr>
          <a:bodyPr rot="0" vert="horz"/>
          <a:lstStyle/>
          <a:p>
            <a:pPr>
              <a:defRPr sz="1600" b="1" i="0" u="none" strike="noStrike" baseline="0">
                <a:solidFill>
                  <a:schemeClr val="tx1"/>
                </a:solidFill>
                <a:latin typeface="Times New Roman"/>
                <a:ea typeface="Times New Roman"/>
                <a:cs typeface="Times New Roman"/>
              </a:defRPr>
            </a:pPr>
            <a:endParaRPr lang="en-US"/>
          </a:p>
        </c:txPr>
        <c:crossAx val="31199616"/>
        <c:crosses val="autoZero"/>
        <c:auto val="1"/>
        <c:lblAlgn val="ctr"/>
        <c:lblOffset val="100"/>
        <c:tickLblSkip val="1"/>
        <c:tickMarkSkip val="1"/>
        <c:noMultiLvlLbl val="0"/>
      </c:catAx>
      <c:valAx>
        <c:axId val="31199616"/>
        <c:scaling>
          <c:orientation val="minMax"/>
          <c:max val="50"/>
        </c:scaling>
        <c:delete val="0"/>
        <c:axPos val="l"/>
        <c:majorGridlines>
          <c:spPr>
            <a:ln w="3673">
              <a:solidFill>
                <a:schemeClr val="tx1"/>
              </a:solidFill>
              <a:prstDash val="solid"/>
            </a:ln>
          </c:spPr>
        </c:majorGridlines>
        <c:title>
          <c:tx>
            <c:rich>
              <a:bodyPr/>
              <a:lstStyle/>
              <a:p>
                <a:pPr>
                  <a:defRPr sz="1600" b="1" i="0" u="none" strike="noStrike" baseline="0">
                    <a:solidFill>
                      <a:srgbClr val="000000"/>
                    </a:solidFill>
                    <a:latin typeface="Times New Roman"/>
                    <a:ea typeface="Times New Roman"/>
                    <a:cs typeface="Times New Roman"/>
                  </a:defRPr>
                </a:pPr>
                <a:r>
                  <a:rPr lang="en-US" sz="1600" b="1" dirty="0"/>
                  <a:t>Reserve Margin (%)</a:t>
                </a:r>
              </a:p>
            </c:rich>
          </c:tx>
          <c:layout>
            <c:manualLayout>
              <c:xMode val="edge"/>
              <c:yMode val="edge"/>
              <c:x val="0"/>
              <c:y val="0.18483411483677803"/>
            </c:manualLayout>
          </c:layout>
          <c:overlay val="0"/>
          <c:spPr>
            <a:noFill/>
            <a:ln w="29386">
              <a:noFill/>
            </a:ln>
          </c:spPr>
        </c:title>
        <c:numFmt formatCode="General" sourceLinked="1"/>
        <c:majorTickMark val="out"/>
        <c:minorTickMark val="none"/>
        <c:tickLblPos val="nextTo"/>
        <c:spPr>
          <a:ln w="3673">
            <a:solidFill>
              <a:schemeClr val="tx1"/>
            </a:solidFill>
            <a:prstDash val="solid"/>
          </a:ln>
        </c:spPr>
        <c:txPr>
          <a:bodyPr rot="0" vert="horz"/>
          <a:lstStyle/>
          <a:p>
            <a:pPr>
              <a:defRPr sz="1600" b="1" i="0" u="none" strike="noStrike" baseline="0">
                <a:solidFill>
                  <a:schemeClr val="tx1"/>
                </a:solidFill>
                <a:latin typeface="Times New Roman"/>
                <a:ea typeface="Times New Roman"/>
                <a:cs typeface="Times New Roman"/>
              </a:defRPr>
            </a:pPr>
            <a:endParaRPr lang="en-US"/>
          </a:p>
        </c:txPr>
        <c:crossAx val="31197440"/>
        <c:crosses val="autoZero"/>
        <c:crossBetween val="between"/>
      </c:valAx>
      <c:valAx>
        <c:axId val="31201536"/>
        <c:scaling>
          <c:orientation val="minMax"/>
          <c:max val="35"/>
        </c:scaling>
        <c:delete val="1"/>
        <c:axPos val="r"/>
        <c:numFmt formatCode="General" sourceLinked="1"/>
        <c:majorTickMark val="out"/>
        <c:minorTickMark val="none"/>
        <c:tickLblPos val="none"/>
        <c:crossAx val="31211520"/>
        <c:crosses val="max"/>
        <c:crossBetween val="between"/>
      </c:valAx>
      <c:catAx>
        <c:axId val="31211520"/>
        <c:scaling>
          <c:orientation val="minMax"/>
        </c:scaling>
        <c:delete val="1"/>
        <c:axPos val="b"/>
        <c:numFmt formatCode="General" sourceLinked="1"/>
        <c:majorTickMark val="out"/>
        <c:minorTickMark val="none"/>
        <c:tickLblPos val="none"/>
        <c:crossAx val="31201536"/>
        <c:crosses val="autoZero"/>
        <c:auto val="1"/>
        <c:lblAlgn val="ctr"/>
        <c:lblOffset val="100"/>
        <c:noMultiLvlLbl val="0"/>
      </c:catAx>
      <c:spPr>
        <a:noFill/>
        <a:ln w="14694">
          <a:solidFill>
            <a:schemeClr val="tx1"/>
          </a:solidFill>
          <a:prstDash val="solid"/>
        </a:ln>
      </c:spPr>
    </c:plotArea>
    <c:legend>
      <c:legendPos val="r"/>
      <c:legendEntry>
        <c:idx val="0"/>
        <c:delete val="1"/>
      </c:legendEntry>
      <c:legendEntry>
        <c:idx val="1"/>
        <c:delete val="1"/>
      </c:legendEntry>
      <c:layout>
        <c:manualLayout>
          <c:xMode val="edge"/>
          <c:yMode val="edge"/>
          <c:x val="0.71264946444963984"/>
          <c:y val="0.62037488007455965"/>
          <c:w val="0.22858220372892521"/>
          <c:h val="7.4307549791570185E-2"/>
        </c:manualLayout>
      </c:layout>
      <c:overlay val="1"/>
      <c:spPr>
        <a:solidFill>
          <a:schemeClr val="bg1"/>
        </a:solidFill>
        <a:ln>
          <a:solidFill>
            <a:schemeClr val="tx1"/>
          </a:solidFill>
        </a:ln>
        <a:effectLst>
          <a:outerShdw blurRad="50800" dist="38100" dir="2700000" algn="tl" rotWithShape="0">
            <a:prstClr val="black">
              <a:alpha val="40000"/>
            </a:prstClr>
          </a:outerShdw>
        </a:effectLst>
      </c:spPr>
      <c:txPr>
        <a:bodyPr/>
        <a:lstStyle/>
        <a:p>
          <a:pPr>
            <a:defRPr sz="1487" baseline="0"/>
          </a:pPr>
          <a:endParaRPr lang="en-US"/>
        </a:p>
      </c:txPr>
    </c:legend>
    <c:plotVisOnly val="1"/>
    <c:dispBlanksAs val="gap"/>
    <c:showDLblsOverMax val="0"/>
  </c:chart>
  <c:spPr>
    <a:noFill/>
    <a:ln>
      <a:noFill/>
    </a:ln>
  </c:spPr>
  <c:txPr>
    <a:bodyPr/>
    <a:lstStyle/>
    <a:p>
      <a:pPr>
        <a:defRPr sz="2082"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031605417008446"/>
          <c:y val="4.8209264403138094E-2"/>
          <c:w val="0.78343261335689063"/>
          <c:h val="0.77190847731839241"/>
        </c:manualLayout>
      </c:layout>
      <c:lineChart>
        <c:grouping val="standard"/>
        <c:varyColors val="0"/>
        <c:ser>
          <c:idx val="2"/>
          <c:order val="0"/>
          <c:tx>
            <c:strRef>
              <c:f>Sheet1!$A$4</c:f>
              <c:strCache>
                <c:ptCount val="1"/>
                <c:pt idx="0">
                  <c:v>2013 (Firm Load with DR  &amp; EE/EC   Excluded)</c:v>
                </c:pt>
              </c:strCache>
            </c:strRef>
          </c:tx>
          <c:spPr>
            <a:ln w="25400">
              <a:solidFill>
                <a:srgbClr val="6666FF"/>
              </a:solidFill>
              <a:prstDash val="lgDash"/>
            </a:ln>
            <a:effectLst>
              <a:outerShdw blurRad="50800" dist="38100" dir="2700000" algn="tl" rotWithShape="0">
                <a:prstClr val="black">
                  <a:alpha val="40000"/>
                </a:prstClr>
              </a:outerShdw>
            </a:effectLst>
          </c:spPr>
          <c:marker>
            <c:symbol val="square"/>
            <c:size val="4"/>
            <c:spPr>
              <a:solidFill>
                <a:srgbClr val="6666FF"/>
              </a:solidFill>
              <a:ln>
                <a:solidFill>
                  <a:srgbClr val="6666FF"/>
                </a:solidFill>
              </a:ln>
              <a:effectLst>
                <a:outerShdw blurRad="50800" dist="38100" dir="2700000" algn="tl" rotWithShape="0">
                  <a:prstClr val="black">
                    <a:alpha val="40000"/>
                  </a:prstClr>
                </a:outerShdw>
              </a:effectLst>
            </c:spPr>
          </c:marker>
          <c:dLbls>
            <c:numFmt formatCode="#,##0" sourceLinked="0"/>
            <c:txPr>
              <a:bodyPr/>
              <a:lstStyle/>
              <a:p>
                <a:pPr algn="ctr">
                  <a:defRPr lang="en-US" sz="1100" b="1" i="0" u="none" strike="noStrike" kern="1200" baseline="0">
                    <a:solidFill>
                      <a:prstClr val="black"/>
                    </a:solidFill>
                    <a:latin typeface="Times New Roman"/>
                    <a:ea typeface="Times New Roman"/>
                    <a:cs typeface="Times New Roman"/>
                  </a:defRPr>
                </a:pPr>
                <a:endParaRPr lang="en-US"/>
              </a:p>
            </c:txPr>
            <c:dLblPos val="t"/>
            <c:showLegendKey val="0"/>
            <c:showVal val="1"/>
            <c:showCatName val="0"/>
            <c:showSerName val="0"/>
            <c:showPercent val="0"/>
            <c:showBubbleSize val="0"/>
            <c:showLeaderLines val="0"/>
          </c:dLbls>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Sheet1!$B$4:$K$4</c:f>
              <c:numCache>
                <c:formatCode>0</c:formatCode>
                <c:ptCount val="10"/>
                <c:pt idx="0">
                  <c:v>45853.2</c:v>
                </c:pt>
                <c:pt idx="1">
                  <c:v>46683.4</c:v>
                </c:pt>
                <c:pt idx="2">
                  <c:v>47557.599999999999</c:v>
                </c:pt>
                <c:pt idx="3">
                  <c:v>48308.800000000003</c:v>
                </c:pt>
                <c:pt idx="4">
                  <c:v>49098</c:v>
                </c:pt>
                <c:pt idx="5">
                  <c:v>49844.2</c:v>
                </c:pt>
                <c:pt idx="6">
                  <c:v>50716.4</c:v>
                </c:pt>
                <c:pt idx="7">
                  <c:v>51579.6</c:v>
                </c:pt>
                <c:pt idx="8">
                  <c:v>52471.8</c:v>
                </c:pt>
                <c:pt idx="9">
                  <c:v>53450</c:v>
                </c:pt>
              </c:numCache>
            </c:numRef>
          </c:val>
          <c:smooth val="0"/>
        </c:ser>
        <c:ser>
          <c:idx val="0"/>
          <c:order val="1"/>
          <c:tx>
            <c:strRef>
              <c:f>Sheet1!$A$5</c:f>
              <c:strCache>
                <c:ptCount val="1"/>
                <c:pt idx="0">
                  <c:v>2013 (Firm Load with DR     Excluded)</c:v>
                </c:pt>
              </c:strCache>
            </c:strRef>
          </c:tx>
          <c:spPr>
            <a:ln w="25400">
              <a:solidFill>
                <a:schemeClr val="accent4"/>
              </a:solidFill>
              <a:prstDash val="lgDash"/>
            </a:ln>
            <a:effectLst>
              <a:outerShdw blurRad="50800" dist="38100" dir="2700000" algn="tl" rotWithShape="0">
                <a:prstClr val="black">
                  <a:alpha val="40000"/>
                </a:prstClr>
              </a:outerShdw>
            </a:effectLst>
          </c:spPr>
          <c:marker>
            <c:symbol val="square"/>
            <c:size val="4"/>
            <c:spPr>
              <a:solidFill>
                <a:schemeClr val="accent4"/>
              </a:solidFill>
              <a:ln>
                <a:solidFill>
                  <a:schemeClr val="accent4"/>
                </a:solidFill>
              </a:ln>
              <a:effectLst>
                <a:outerShdw blurRad="50800" dist="38100" dir="2700000" algn="tl" rotWithShape="0">
                  <a:prstClr val="black">
                    <a:alpha val="40000"/>
                  </a:prstClr>
                </a:outerShdw>
              </a:effectLst>
            </c:spPr>
          </c:marker>
          <c:dLbls>
            <c:numFmt formatCode="#,##0" sourceLinked="0"/>
            <c:txPr>
              <a:bodyPr/>
              <a:lstStyle/>
              <a:p>
                <a:pPr>
                  <a:defRPr sz="1100" baseline="0">
                    <a:solidFill>
                      <a:schemeClr val="tx1"/>
                    </a:solidFill>
                  </a:defRPr>
                </a:pPr>
                <a:endParaRPr lang="en-US"/>
              </a:p>
            </c:txPr>
            <c:dLblPos val="b"/>
            <c:showLegendKey val="0"/>
            <c:showVal val="1"/>
            <c:showCatName val="0"/>
            <c:showSerName val="0"/>
            <c:showPercent val="0"/>
            <c:showBubbleSize val="0"/>
            <c:showLeaderLines val="0"/>
          </c:dLbls>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Sheet1!$B$5:$K$5</c:f>
              <c:numCache>
                <c:formatCode>General</c:formatCode>
                <c:ptCount val="10"/>
                <c:pt idx="0">
                  <c:v>45668</c:v>
                </c:pt>
                <c:pt idx="1">
                  <c:v>46338</c:v>
                </c:pt>
                <c:pt idx="2">
                  <c:v>47053</c:v>
                </c:pt>
                <c:pt idx="3">
                  <c:v>47650</c:v>
                </c:pt>
                <c:pt idx="4">
                  <c:v>48285</c:v>
                </c:pt>
                <c:pt idx="5">
                  <c:v>48881</c:v>
                </c:pt>
                <c:pt idx="6">
                  <c:v>49603</c:v>
                </c:pt>
                <c:pt idx="7">
                  <c:v>50336</c:v>
                </c:pt>
                <c:pt idx="8">
                  <c:v>51110</c:v>
                </c:pt>
                <c:pt idx="9">
                  <c:v>51968</c:v>
                </c:pt>
              </c:numCache>
            </c:numRef>
          </c:val>
          <c:smooth val="0"/>
        </c:ser>
        <c:ser>
          <c:idx val="1"/>
          <c:order val="2"/>
          <c:tx>
            <c:strRef>
              <c:f>Sheet1!$A$6</c:f>
              <c:strCache>
                <c:ptCount val="1"/>
                <c:pt idx="0">
                  <c:v>2013 (Firm Load)</c:v>
                </c:pt>
              </c:strCache>
            </c:strRef>
          </c:tx>
          <c:spPr>
            <a:ln w="31750">
              <a:solidFill>
                <a:schemeClr val="tx1">
                  <a:lumMod val="75000"/>
                  <a:lumOff val="25000"/>
                </a:schemeClr>
              </a:solidFill>
              <a:prstDash val="solid"/>
            </a:ln>
            <a:effectLst>
              <a:outerShdw blurRad="50800" dist="38100" dir="2700000" algn="tl" rotWithShape="0">
                <a:prstClr val="black">
                  <a:alpha val="40000"/>
                </a:prstClr>
              </a:outerShdw>
            </a:effectLst>
          </c:spPr>
          <c:marker>
            <c:symbol val="square"/>
            <c:size val="5"/>
            <c:spPr>
              <a:solidFill>
                <a:schemeClr val="tx1">
                  <a:lumMod val="75000"/>
                  <a:lumOff val="25000"/>
                </a:schemeClr>
              </a:solidFill>
              <a:ln>
                <a:solidFill>
                  <a:schemeClr val="tx1">
                    <a:lumMod val="75000"/>
                    <a:lumOff val="25000"/>
                  </a:schemeClr>
                </a:solidFill>
                <a:prstDash val="solid"/>
              </a:ln>
              <a:effectLst>
                <a:outerShdw blurRad="50800" dist="38100" dir="2700000" algn="tl" rotWithShape="0">
                  <a:prstClr val="black">
                    <a:alpha val="40000"/>
                  </a:prstClr>
                </a:outerShdw>
              </a:effectLst>
            </c:spPr>
          </c:marker>
          <c:dLbls>
            <c:dLbl>
              <c:idx val="7"/>
              <c:layout>
                <c:manualLayout>
                  <c:x val="-3.4897330517864041E-2"/>
                  <c:y val="3.3489837233090951E-2"/>
                </c:manualLayout>
              </c:layout>
              <c:dLblPos val="r"/>
              <c:showLegendKey val="0"/>
              <c:showVal val="1"/>
              <c:showCatName val="0"/>
              <c:showSerName val="0"/>
              <c:showPercent val="0"/>
              <c:showBubbleSize val="0"/>
            </c:dLbl>
            <c:numFmt formatCode="#,##0" sourceLinked="0"/>
            <c:txPr>
              <a:bodyPr/>
              <a:lstStyle/>
              <a:p>
                <a:pPr>
                  <a:defRPr sz="1100" baseline="0">
                    <a:solidFill>
                      <a:schemeClr val="tx1"/>
                    </a:solidFill>
                  </a:defRPr>
                </a:pPr>
                <a:endParaRPr lang="en-US"/>
              </a:p>
            </c:txPr>
            <c:dLblPos val="b"/>
            <c:showLegendKey val="0"/>
            <c:showVal val="1"/>
            <c:showCatName val="0"/>
            <c:showSerName val="0"/>
            <c:showPercent val="0"/>
            <c:showBubbleSize val="0"/>
            <c:showLeaderLines val="0"/>
          </c:dLbls>
          <c:cat>
            <c:numRef>
              <c:f>Sheet1!$B$3:$K$3</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Sheet1!$B$6:$K$6</c:f>
              <c:numCache>
                <c:formatCode>General</c:formatCode>
                <c:ptCount val="10"/>
                <c:pt idx="0">
                  <c:v>42532</c:v>
                </c:pt>
                <c:pt idx="1">
                  <c:v>43142</c:v>
                </c:pt>
                <c:pt idx="2">
                  <c:v>43812</c:v>
                </c:pt>
                <c:pt idx="3">
                  <c:v>44355</c:v>
                </c:pt>
                <c:pt idx="4">
                  <c:v>44907</c:v>
                </c:pt>
                <c:pt idx="5">
                  <c:v>45457</c:v>
                </c:pt>
                <c:pt idx="6">
                  <c:v>46125</c:v>
                </c:pt>
                <c:pt idx="7">
                  <c:v>46808</c:v>
                </c:pt>
                <c:pt idx="8">
                  <c:v>47538</c:v>
                </c:pt>
                <c:pt idx="9">
                  <c:v>48359</c:v>
                </c:pt>
              </c:numCache>
            </c:numRef>
          </c:val>
          <c:smooth val="0"/>
        </c:ser>
        <c:dLbls>
          <c:showLegendKey val="0"/>
          <c:showVal val="0"/>
          <c:showCatName val="0"/>
          <c:showSerName val="0"/>
          <c:showPercent val="0"/>
          <c:showBubbleSize val="0"/>
        </c:dLbls>
        <c:marker val="1"/>
        <c:smooth val="0"/>
        <c:axId val="32334592"/>
        <c:axId val="32336512"/>
      </c:lineChart>
      <c:dateAx>
        <c:axId val="32334592"/>
        <c:scaling>
          <c:orientation val="minMax"/>
        </c:scaling>
        <c:delete val="0"/>
        <c:axPos val="b"/>
        <c:title>
          <c:tx>
            <c:rich>
              <a:bodyPr/>
              <a:lstStyle/>
              <a:p>
                <a:pPr>
                  <a:defRPr sz="1400" b="1" i="0" u="none" strike="noStrike" baseline="0">
                    <a:solidFill>
                      <a:srgbClr val="000000"/>
                    </a:solidFill>
                    <a:latin typeface="Times New Roman"/>
                    <a:ea typeface="Times New Roman"/>
                    <a:cs typeface="Times New Roman"/>
                  </a:defRPr>
                </a:pPr>
                <a:r>
                  <a:rPr lang="en-US" sz="1400" baseline="0" dirty="0" smtClean="0"/>
                  <a:t>Year</a:t>
                </a:r>
                <a:endParaRPr lang="en-US" sz="1400" baseline="0" dirty="0"/>
              </a:p>
            </c:rich>
          </c:tx>
          <c:layout>
            <c:manualLayout>
              <c:xMode val="edge"/>
              <c:yMode val="edge"/>
              <c:x val="0.55781028375496156"/>
              <c:y val="0.90395725175157393"/>
            </c:manualLayout>
          </c:layout>
          <c:overlay val="0"/>
          <c:spPr>
            <a:noFill/>
            <a:ln w="27892">
              <a:noFill/>
            </a:ln>
          </c:spPr>
        </c:title>
        <c:numFmt formatCode="0" sourceLinked="0"/>
        <c:majorTickMark val="none"/>
        <c:minorTickMark val="cross"/>
        <c:tickLblPos val="nextTo"/>
        <c:spPr>
          <a:ln w="3486">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32336512"/>
        <c:crosses val="autoZero"/>
        <c:auto val="1"/>
        <c:lblOffset val="100"/>
        <c:baseTimeUnit val="days"/>
        <c:majorUnit val="1"/>
        <c:majorTimeUnit val="days"/>
        <c:minorUnit val="1"/>
        <c:minorTimeUnit val="days"/>
      </c:dateAx>
      <c:valAx>
        <c:axId val="32336512"/>
        <c:scaling>
          <c:orientation val="minMax"/>
          <c:max val="55000"/>
          <c:min val="40000"/>
        </c:scaling>
        <c:delete val="0"/>
        <c:axPos val="l"/>
        <c:majorGridlines>
          <c:spPr>
            <a:ln w="3486">
              <a:solidFill>
                <a:schemeClr val="tx1"/>
              </a:solidFill>
              <a:prstDash val="solid"/>
            </a:ln>
          </c:spPr>
        </c:majorGridlines>
        <c:numFmt formatCode="#,##0" sourceLinked="0"/>
        <c:majorTickMark val="out"/>
        <c:minorTickMark val="none"/>
        <c:tickLblPos val="nextTo"/>
        <c:spPr>
          <a:ln w="3486">
            <a:solidFill>
              <a:schemeClr val="tx1"/>
            </a:solidFill>
            <a:prstDash val="solid"/>
          </a:ln>
        </c:spPr>
        <c:txPr>
          <a:bodyPr rot="0" vert="horz"/>
          <a:lstStyle/>
          <a:p>
            <a:pPr>
              <a:defRPr sz="1320" b="1" i="0" u="none" strike="noStrike" baseline="0">
                <a:solidFill>
                  <a:schemeClr val="tx1"/>
                </a:solidFill>
                <a:latin typeface="Times New Roman"/>
                <a:ea typeface="Times New Roman"/>
                <a:cs typeface="Times New Roman"/>
              </a:defRPr>
            </a:pPr>
            <a:endParaRPr lang="en-US"/>
          </a:p>
        </c:txPr>
        <c:crossAx val="32334592"/>
        <c:crosses val="autoZero"/>
        <c:crossBetween val="between"/>
        <c:majorUnit val="3000"/>
        <c:minorUnit val="500"/>
      </c:valAx>
      <c:spPr>
        <a:noFill/>
        <a:ln w="13945">
          <a:solidFill>
            <a:schemeClr val="tx1"/>
          </a:solidFill>
          <a:prstDash val="solid"/>
        </a:ln>
      </c:spPr>
    </c:plotArea>
    <c:legend>
      <c:legendPos val="r"/>
      <c:legendEntry>
        <c:idx val="0"/>
        <c:txPr>
          <a:bodyPr/>
          <a:lstStyle/>
          <a:p>
            <a:pPr>
              <a:defRPr sz="1200" b="1" i="0" u="none" strike="noStrike" baseline="0">
                <a:solidFill>
                  <a:schemeClr val="tx1"/>
                </a:solidFill>
                <a:latin typeface="Times New Roman"/>
                <a:ea typeface="Times New Roman"/>
                <a:cs typeface="Times New Roman"/>
              </a:defRPr>
            </a:pPr>
            <a:endParaRPr lang="en-US"/>
          </a:p>
        </c:txPr>
      </c:legendEntry>
      <c:legendEntry>
        <c:idx val="1"/>
        <c:txPr>
          <a:bodyPr/>
          <a:lstStyle/>
          <a:p>
            <a:pPr>
              <a:defRPr sz="1200" b="1" i="0" u="none" strike="noStrike" baseline="0">
                <a:solidFill>
                  <a:schemeClr val="tx1"/>
                </a:solidFill>
                <a:latin typeface="Times New Roman"/>
                <a:ea typeface="Times New Roman"/>
                <a:cs typeface="Times New Roman"/>
              </a:defRPr>
            </a:pPr>
            <a:endParaRPr lang="en-US"/>
          </a:p>
        </c:txPr>
      </c:legendEntry>
      <c:legendEntry>
        <c:idx val="2"/>
        <c:txPr>
          <a:bodyPr/>
          <a:lstStyle/>
          <a:p>
            <a:pPr>
              <a:defRPr sz="1200" b="1" i="0" u="none" strike="noStrike" baseline="0">
                <a:solidFill>
                  <a:schemeClr val="tx1"/>
                </a:solidFill>
                <a:latin typeface="Times New Roman"/>
                <a:ea typeface="Times New Roman"/>
                <a:cs typeface="Times New Roman"/>
              </a:defRPr>
            </a:pPr>
            <a:endParaRPr lang="en-US"/>
          </a:p>
        </c:txPr>
      </c:legendEntry>
      <c:layout>
        <c:manualLayout>
          <c:xMode val="edge"/>
          <c:yMode val="edge"/>
          <c:x val="0.49913704016232174"/>
          <c:y val="0.64591434942455961"/>
          <c:w val="0.46541176251652322"/>
          <c:h val="0.15747473753140856"/>
        </c:manualLayout>
      </c:layout>
      <c:overlay val="0"/>
      <c:spPr>
        <a:solidFill>
          <a:schemeClr val="bg1"/>
        </a:solidFill>
        <a:ln w="3486">
          <a:solidFill>
            <a:schemeClr val="tx1"/>
          </a:solidFill>
          <a:prstDash val="solid"/>
        </a:ln>
        <a:effectLst>
          <a:outerShdw blurRad="50800" dist="38100" dir="2700000" algn="tl" rotWithShape="0">
            <a:prstClr val="black">
              <a:alpha val="40000"/>
            </a:prstClr>
          </a:outerShdw>
        </a:effectLst>
      </c:spPr>
      <c:txPr>
        <a:bodyPr/>
        <a:lstStyle/>
        <a:p>
          <a:pPr>
            <a:defRPr sz="1412"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975"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0.05224</cdr:x>
      <cdr:y>0.1456</cdr:y>
    </cdr:from>
    <cdr:to>
      <cdr:x>0.11025</cdr:x>
      <cdr:y>0.6691</cdr:y>
    </cdr:to>
    <cdr:sp macro="" textlink="">
      <cdr:nvSpPr>
        <cdr:cNvPr id="2" name="TextBox 1"/>
        <cdr:cNvSpPr txBox="1"/>
      </cdr:nvSpPr>
      <cdr:spPr>
        <a:xfrm xmlns:a="http://schemas.openxmlformats.org/drawingml/2006/main">
          <a:off x="449145" y="680386"/>
          <a:ext cx="498754" cy="2446284"/>
        </a:xfrm>
        <a:prstGeom xmlns:a="http://schemas.openxmlformats.org/drawingml/2006/main" prst="rect">
          <a:avLst/>
        </a:prstGeom>
      </cdr:spPr>
      <cdr:txBody>
        <a:bodyPr xmlns:a="http://schemas.openxmlformats.org/drawingml/2006/main" vertOverflow="clip" vert="vert270" wrap="square" rtlCol="0"/>
        <a:lstStyle xmlns:a="http://schemas.openxmlformats.org/drawingml/2006/main"/>
        <a:p xmlns:a="http://schemas.openxmlformats.org/drawingml/2006/main">
          <a:r>
            <a:rPr lang="en-US" sz="1600" b="1" dirty="0" smtClean="0"/>
            <a:t>Firm Peak Demand (MW</a:t>
          </a:r>
          <a:r>
            <a:rPr lang="en-US" sz="1200" b="1" dirty="0" smtClean="0"/>
            <a:t>)</a:t>
          </a:r>
          <a:endParaRPr lang="en-US" sz="12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0.05549</cdr:x>
      <cdr:y>0.03074</cdr:y>
    </cdr:from>
    <cdr:to>
      <cdr:x>0.11488</cdr:x>
      <cdr:y>0.83887</cdr:y>
    </cdr:to>
    <cdr:sp macro="" textlink="">
      <cdr:nvSpPr>
        <cdr:cNvPr id="2" name="TextBox 1"/>
        <cdr:cNvSpPr txBox="1"/>
      </cdr:nvSpPr>
      <cdr:spPr>
        <a:xfrm xmlns:a="http://schemas.openxmlformats.org/drawingml/2006/main">
          <a:off x="477060" y="143627"/>
          <a:ext cx="510620" cy="3776343"/>
        </a:xfrm>
        <a:prstGeom xmlns:a="http://schemas.openxmlformats.org/drawingml/2006/main" prst="rect">
          <a:avLst/>
        </a:prstGeom>
      </cdr:spPr>
      <cdr:txBody>
        <a:bodyPr xmlns:a="http://schemas.openxmlformats.org/drawingml/2006/main" vert="vert270" wrap="square" rtlCol="0"/>
        <a:lstStyle xmlns:a="http://schemas.openxmlformats.org/drawingml/2006/main">
          <a:defPPr>
            <a:defRPr lang="en-US"/>
          </a:defPPr>
          <a:lvl1pPr algn="ctr" rtl="0" fontAlgn="base">
            <a:spcBef>
              <a:spcPct val="0"/>
            </a:spcBef>
            <a:spcAft>
              <a:spcPct val="0"/>
            </a:spcAft>
            <a:defRPr sz="2400" kern="1200">
              <a:solidFill>
                <a:sysClr val="windowText" lastClr="000000"/>
              </a:solidFill>
              <a:latin typeface="Times New Roman" pitchFamily="18" charset="0"/>
            </a:defRPr>
          </a:lvl1pPr>
          <a:lvl2pPr marL="457200" algn="ctr" rtl="0" fontAlgn="base">
            <a:spcBef>
              <a:spcPct val="0"/>
            </a:spcBef>
            <a:spcAft>
              <a:spcPct val="0"/>
            </a:spcAft>
            <a:defRPr sz="2400" kern="1200">
              <a:solidFill>
                <a:sysClr val="windowText" lastClr="000000"/>
              </a:solidFill>
              <a:latin typeface="Times New Roman" pitchFamily="18" charset="0"/>
            </a:defRPr>
          </a:lvl2pPr>
          <a:lvl3pPr marL="914400" algn="ctr" rtl="0" fontAlgn="base">
            <a:spcBef>
              <a:spcPct val="0"/>
            </a:spcBef>
            <a:spcAft>
              <a:spcPct val="0"/>
            </a:spcAft>
            <a:defRPr sz="2400" kern="1200">
              <a:solidFill>
                <a:sysClr val="windowText" lastClr="000000"/>
              </a:solidFill>
              <a:latin typeface="Times New Roman" pitchFamily="18" charset="0"/>
            </a:defRPr>
          </a:lvl3pPr>
          <a:lvl4pPr marL="1371600" algn="ctr" rtl="0" fontAlgn="base">
            <a:spcBef>
              <a:spcPct val="0"/>
            </a:spcBef>
            <a:spcAft>
              <a:spcPct val="0"/>
            </a:spcAft>
            <a:defRPr sz="2400" kern="1200">
              <a:solidFill>
                <a:sysClr val="windowText" lastClr="000000"/>
              </a:solidFill>
              <a:latin typeface="Times New Roman" pitchFamily="18" charset="0"/>
            </a:defRPr>
          </a:lvl4pPr>
          <a:lvl5pPr marL="1828800" algn="ctr" rtl="0" fontAlgn="base">
            <a:spcBef>
              <a:spcPct val="0"/>
            </a:spcBef>
            <a:spcAft>
              <a:spcPct val="0"/>
            </a:spcAft>
            <a:defRPr sz="2400" kern="1200">
              <a:solidFill>
                <a:sysClr val="windowText" lastClr="000000"/>
              </a:solidFill>
              <a:latin typeface="Times New Roman" pitchFamily="18" charset="0"/>
            </a:defRPr>
          </a:lvl5pPr>
          <a:lvl6pPr marL="2286000" algn="l" defTabSz="914400" rtl="0" eaLnBrk="1" latinLnBrk="0" hangingPunct="1">
            <a:defRPr sz="2400" kern="1200">
              <a:solidFill>
                <a:sysClr val="windowText" lastClr="000000"/>
              </a:solidFill>
              <a:latin typeface="Times New Roman" pitchFamily="18" charset="0"/>
            </a:defRPr>
          </a:lvl6pPr>
          <a:lvl7pPr marL="2743200" algn="l" defTabSz="914400" rtl="0" eaLnBrk="1" latinLnBrk="0" hangingPunct="1">
            <a:defRPr sz="2400" kern="1200">
              <a:solidFill>
                <a:sysClr val="windowText" lastClr="000000"/>
              </a:solidFill>
              <a:latin typeface="Times New Roman" pitchFamily="18" charset="0"/>
            </a:defRPr>
          </a:lvl7pPr>
          <a:lvl8pPr marL="3200400" algn="l" defTabSz="914400" rtl="0" eaLnBrk="1" latinLnBrk="0" hangingPunct="1">
            <a:defRPr sz="2400" kern="1200">
              <a:solidFill>
                <a:sysClr val="windowText" lastClr="000000"/>
              </a:solidFill>
              <a:latin typeface="Times New Roman" pitchFamily="18" charset="0"/>
            </a:defRPr>
          </a:lvl8pPr>
          <a:lvl9pPr marL="3657600" algn="l" defTabSz="914400" rtl="0" eaLnBrk="1" latinLnBrk="0" hangingPunct="1">
            <a:defRPr sz="2400" kern="1200">
              <a:solidFill>
                <a:sysClr val="windowText" lastClr="000000"/>
              </a:solidFill>
              <a:latin typeface="Times New Roman" pitchFamily="18" charset="0"/>
            </a:defRPr>
          </a:lvl9pPr>
        </a:lstStyle>
        <a:p xmlns:a="http://schemas.openxmlformats.org/drawingml/2006/main">
          <a:r>
            <a:rPr lang="en-US" sz="1600" b="1" dirty="0" smtClean="0"/>
            <a:t>Demand (MW)</a:t>
          </a:r>
          <a:endParaRPr lang="en-US" sz="16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cdr:x>
      <cdr:y>0.94165</cdr:y>
    </cdr:from>
    <cdr:to>
      <cdr:x>0.74784</cdr:x>
      <cdr:y>0.99389</cdr:y>
    </cdr:to>
    <cdr:sp macro="" textlink="">
      <cdr:nvSpPr>
        <cdr:cNvPr id="3" name="TextBox 2"/>
        <cdr:cNvSpPr txBox="1"/>
      </cdr:nvSpPr>
      <cdr:spPr>
        <a:xfrm xmlns:a="http://schemas.openxmlformats.org/drawingml/2006/main">
          <a:off x="-47625" y="4458045"/>
          <a:ext cx="6541626" cy="2473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b="1" baseline="30000" dirty="0" smtClean="0">
              <a:solidFill>
                <a:schemeClr val="tx1"/>
              </a:solidFill>
            </a:rPr>
            <a:t>1/</a:t>
          </a:r>
          <a:r>
            <a:rPr lang="en-US" dirty="0" smtClean="0">
              <a:solidFill>
                <a:schemeClr val="tx1"/>
              </a:solidFill>
            </a:rPr>
            <a:t> Excludes projected cumulative DR and incremental utility EE/EC programs</a:t>
          </a:r>
          <a:endParaRPr lang="en-US"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396213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75452947"/>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image" Target="../media/image4.png"/><Relationship Id="rId4" Type="http://schemas.openxmlformats.org/officeDocument/2006/relationships/image" Target="../media/image3.png"/></Relationships>
</file>

<file path=ppt/notesSlides/_rels/note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2"/>
          <p:cNvSpPr>
            <a:spLocks noGrp="1" noRot="1" noChangeAspect="1" noChangeArrowheads="1" noTextEdit="1"/>
          </p:cNvSpPr>
          <p:nvPr>
            <p:ph type="sldImg"/>
          </p:nvPr>
        </p:nvSpPr>
        <p:spPr>
          <a:xfrm>
            <a:off x="2970213" y="546100"/>
            <a:ext cx="3663950" cy="2747963"/>
          </a:xfrm>
          <a:prstGeom prst="rect">
            <a:avLst/>
          </a:prstGeom>
          <a:ln/>
        </p:spPr>
      </p:sp>
      <p:sp>
        <p:nvSpPr>
          <p:cNvPr id="58373"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2"/>
          <p:cNvSpPr>
            <a:spLocks noGrp="1" noRot="1" noChangeAspect="1" noChangeArrowheads="1" noTextEdit="1"/>
          </p:cNvSpPr>
          <p:nvPr>
            <p:ph type="sldImg"/>
          </p:nvPr>
        </p:nvSpPr>
        <p:spPr>
          <a:xfrm>
            <a:off x="2970213" y="546100"/>
            <a:ext cx="3663950" cy="2747963"/>
          </a:xfrm>
          <a:prstGeom prst="rect">
            <a:avLst/>
          </a:prstGeom>
          <a:ln/>
        </p:spPr>
      </p:sp>
      <p:sp>
        <p:nvSpPr>
          <p:cNvPr id="63493"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10389">
              <a:defRPr/>
            </a:pPr>
            <a:endParaRPr lang="en-US" dirty="0" smtClean="0"/>
          </a:p>
        </p:txBody>
      </p:sp>
      <p:sp>
        <p:nvSpPr>
          <p:cNvPr id="4" name="Header Placeholder 3"/>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2"/>
          <p:cNvSpPr>
            <a:spLocks noGrp="1" noRot="1" noChangeAspect="1" noChangeArrowheads="1" noTextEdit="1"/>
          </p:cNvSpPr>
          <p:nvPr>
            <p:ph type="sldImg"/>
          </p:nvPr>
        </p:nvSpPr>
        <p:spPr>
          <a:xfrm>
            <a:off x="2970213" y="546100"/>
            <a:ext cx="3663950" cy="2747963"/>
          </a:xfrm>
          <a:prstGeom prst="rect">
            <a:avLst/>
          </a:prstGeom>
          <a:ln/>
        </p:spPr>
      </p:sp>
      <p:sp>
        <p:nvSpPr>
          <p:cNvPr id="65541"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a:buFont typeface="Wingdings"/>
              <a:buNone/>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2"/>
          <p:cNvSpPr>
            <a:spLocks noGrp="1" noRot="1" noChangeAspect="1" noChangeArrowheads="1" noTextEdit="1"/>
          </p:cNvSpPr>
          <p:nvPr>
            <p:ph type="sldImg"/>
          </p:nvPr>
        </p:nvSpPr>
        <p:spPr>
          <a:xfrm>
            <a:off x="2970213" y="546100"/>
            <a:ext cx="3663950" cy="2747963"/>
          </a:xfrm>
          <a:prstGeom prst="rect">
            <a:avLst/>
          </a:prstGeom>
          <a:ln/>
        </p:spPr>
      </p:sp>
      <p:sp>
        <p:nvSpPr>
          <p:cNvPr id="63493"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10389">
              <a:defRPr/>
            </a:pPr>
            <a:endParaRPr lang="en-US" dirty="0" smtClean="0"/>
          </a:p>
        </p:txBody>
      </p:sp>
      <p:sp>
        <p:nvSpPr>
          <p:cNvPr id="4" name="Header Placeholder 3"/>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2"/>
          <p:cNvSpPr>
            <a:spLocks noGrp="1" noRot="1" noChangeAspect="1" noChangeArrowheads="1" noTextEdit="1"/>
          </p:cNvSpPr>
          <p:nvPr>
            <p:ph type="sldImg"/>
          </p:nvPr>
        </p:nvSpPr>
        <p:spPr>
          <a:xfrm>
            <a:off x="2970213" y="546100"/>
            <a:ext cx="3663950" cy="2747963"/>
          </a:xfrm>
          <a:prstGeom prst="rect">
            <a:avLst/>
          </a:prstGeom>
          <a:ln/>
        </p:spPr>
      </p:sp>
      <p:sp>
        <p:nvSpPr>
          <p:cNvPr id="64517"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57349">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
        <p:nvSpPr>
          <p:cNvPr id="5" name="TextBox 4"/>
          <p:cNvSpPr txBox="1"/>
          <p:nvPr/>
        </p:nvSpPr>
        <p:spPr>
          <a:xfrm>
            <a:off x="5710519" y="3783107"/>
            <a:ext cx="2832847" cy="830997"/>
          </a:xfrm>
          <a:prstGeom prst="rect">
            <a:avLst/>
          </a:prstGeom>
          <a:noFill/>
        </p:spPr>
        <p:txBody>
          <a:bodyPr wrap="square" rtlCol="0">
            <a:spAutoFit/>
          </a:bodyPr>
          <a:lstStyle/>
          <a:p>
            <a:r>
              <a:rPr lang="en-US" sz="1200" dirty="0" smtClean="0"/>
              <a:t>Firm Non-Utility Purchases:</a:t>
            </a:r>
            <a:br>
              <a:rPr lang="en-US" sz="1200" dirty="0" smtClean="0"/>
            </a:br>
            <a:r>
              <a:rPr lang="en-US" sz="1200" dirty="0" smtClean="0"/>
              <a:t>- NUG ,  IPP ,  QF</a:t>
            </a:r>
          </a:p>
          <a:p>
            <a:pPr>
              <a:buFontTx/>
              <a:buChar char="-"/>
            </a:pPr>
            <a:endParaRPr lang="en-US" dirty="0" smtClean="0"/>
          </a:p>
        </p:txBody>
      </p:sp>
      <p:pic>
        <p:nvPicPr>
          <p:cNvPr id="1026" name="Picture 2"/>
          <p:cNvPicPr>
            <a:picLocks noChangeAspect="1" noChangeArrowheads="1"/>
          </p:cNvPicPr>
          <p:nvPr/>
        </p:nvPicPr>
        <p:blipFill>
          <a:blip r:embed="rId3"/>
          <a:srcRect/>
          <a:stretch>
            <a:fillRect/>
          </a:stretch>
        </p:blipFill>
        <p:spPr bwMode="auto">
          <a:xfrm>
            <a:off x="3880877" y="4786593"/>
            <a:ext cx="5352769" cy="1868761"/>
          </a:xfrm>
          <a:prstGeom prst="rect">
            <a:avLst/>
          </a:prstGeom>
          <a:noFill/>
          <a:ln w="9525">
            <a:noFill/>
            <a:miter lim="800000"/>
            <a:headEnd/>
            <a:tailEnd/>
          </a:ln>
        </p:spPr>
      </p:pic>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2"/>
          <p:cNvSpPr>
            <a:spLocks noGrp="1" noRot="1" noChangeAspect="1" noChangeArrowheads="1" noTextEdit="1"/>
          </p:cNvSpPr>
          <p:nvPr>
            <p:ph type="sldImg"/>
          </p:nvPr>
        </p:nvSpPr>
        <p:spPr>
          <a:xfrm>
            <a:off x="2970213" y="546100"/>
            <a:ext cx="3663950" cy="2747963"/>
          </a:xfrm>
          <a:prstGeom prst="rect">
            <a:avLst/>
          </a:prstGeom>
          <a:ln/>
        </p:spPr>
      </p:sp>
      <p:sp>
        <p:nvSpPr>
          <p:cNvPr id="65541"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57349">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2"/>
          <p:cNvSpPr>
            <a:spLocks noGrp="1" noRot="1" noChangeAspect="1" noChangeArrowheads="1" noTextEdit="1"/>
          </p:cNvSpPr>
          <p:nvPr>
            <p:ph type="sldImg"/>
          </p:nvPr>
        </p:nvSpPr>
        <p:spPr>
          <a:xfrm>
            <a:off x="2971800" y="547688"/>
            <a:ext cx="3662363" cy="2746375"/>
          </a:xfrm>
          <a:prstGeom prst="rect">
            <a:avLst/>
          </a:prstGeom>
          <a:ln/>
        </p:spPr>
      </p:sp>
      <p:sp>
        <p:nvSpPr>
          <p:cNvPr id="65541" name="Rectangle 3"/>
          <p:cNvSpPr>
            <a:spLocks noGrp="1" noChangeArrowheads="1"/>
          </p:cNvSpPr>
          <p:nvPr>
            <p:ph type="body" idx="1"/>
          </p:nvPr>
        </p:nvSpPr>
        <p:spPr>
          <a:xfrm>
            <a:off x="1284605" y="3475205"/>
            <a:ext cx="7034214" cy="3292155"/>
          </a:xfrm>
          <a:prstGeom prst="rect">
            <a:avLst/>
          </a:prstGeom>
          <a:noFill/>
          <a:ln/>
        </p:spPr>
        <p:txBody>
          <a:bodyPr lIns="94779" tIns="47389" rIns="94779" bIns="47389"/>
          <a:lstStyle/>
          <a:p>
            <a:endParaRPr lang="en-US" dirty="0" smtClean="0"/>
          </a:p>
        </p:txBody>
      </p:sp>
      <p:sp>
        <p:nvSpPr>
          <p:cNvPr id="6" name="Header Placeholder 5"/>
          <p:cNvSpPr>
            <a:spLocks noGrp="1"/>
          </p:cNvSpPr>
          <p:nvPr>
            <p:ph type="hdr" sz="quarter" idx="10"/>
          </p:nvPr>
        </p:nvSpPr>
        <p:spPr>
          <a:xfrm>
            <a:off x="0" y="0"/>
            <a:ext cx="4160520" cy="366010"/>
          </a:xfrm>
          <a:prstGeom prst="rect">
            <a:avLst/>
          </a:prstGeom>
        </p:spPr>
        <p:txBody>
          <a:bodyPr lIns="94791" tIns="47395" rIns="94791" bIns="47395"/>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2"/>
          <p:cNvSpPr>
            <a:spLocks noGrp="1" noRot="1" noChangeAspect="1" noChangeArrowheads="1" noTextEdit="1"/>
          </p:cNvSpPr>
          <p:nvPr>
            <p:ph type="sldImg"/>
          </p:nvPr>
        </p:nvSpPr>
        <p:spPr>
          <a:xfrm>
            <a:off x="2970213" y="546100"/>
            <a:ext cx="3663950" cy="2747963"/>
          </a:xfrm>
          <a:prstGeom prst="rect">
            <a:avLst/>
          </a:prstGeom>
          <a:ln/>
        </p:spPr>
      </p:sp>
      <p:sp>
        <p:nvSpPr>
          <p:cNvPr id="62469"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57231">
              <a:defRPr/>
            </a:pPr>
            <a:endParaRPr lang="en-US" dirty="0" smtClean="0"/>
          </a:p>
        </p:txBody>
      </p:sp>
      <p:sp>
        <p:nvSpPr>
          <p:cNvPr id="4" name="Header Placeholder 3"/>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pic>
        <p:nvPicPr>
          <p:cNvPr id="69633" name="Picture 1"/>
          <p:cNvPicPr>
            <a:picLocks noChangeAspect="1" noChangeArrowheads="1"/>
          </p:cNvPicPr>
          <p:nvPr/>
        </p:nvPicPr>
        <p:blipFill>
          <a:blip r:embed="rId3"/>
          <a:srcRect/>
          <a:stretch>
            <a:fillRect/>
          </a:stretch>
        </p:blipFill>
        <p:spPr bwMode="auto">
          <a:xfrm>
            <a:off x="5953686" y="4519891"/>
            <a:ext cx="2719329" cy="1800226"/>
          </a:xfrm>
          <a:prstGeom prst="rect">
            <a:avLst/>
          </a:prstGeom>
          <a:noFill/>
          <a:ln w="9525">
            <a:solidFill>
              <a:schemeClr val="tx1"/>
            </a:solidFill>
            <a:miter lim="800000"/>
            <a:headEnd/>
            <a:tailEnd/>
          </a:ln>
        </p:spPr>
      </p:pic>
      <p:sp>
        <p:nvSpPr>
          <p:cNvPr id="6" name="TextBox 5"/>
          <p:cNvSpPr txBox="1"/>
          <p:nvPr/>
        </p:nvSpPr>
        <p:spPr>
          <a:xfrm>
            <a:off x="5898777" y="6418730"/>
            <a:ext cx="2707340" cy="261610"/>
          </a:xfrm>
          <a:prstGeom prst="rect">
            <a:avLst/>
          </a:prstGeom>
          <a:noFill/>
        </p:spPr>
        <p:txBody>
          <a:bodyPr wrap="square" rtlCol="0">
            <a:spAutoFit/>
          </a:bodyPr>
          <a:lstStyle/>
          <a:p>
            <a:r>
              <a:rPr lang="en-US" sz="1100" i="1" dirty="0" smtClean="0"/>
              <a:t>(This graph is available on a back up slide)</a:t>
            </a:r>
            <a:endParaRPr lang="en-US" sz="1100" i="1"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2"/>
          <p:cNvSpPr>
            <a:spLocks noGrp="1" noRot="1" noChangeAspect="1" noChangeArrowheads="1" noTextEdit="1"/>
          </p:cNvSpPr>
          <p:nvPr>
            <p:ph type="sldImg"/>
          </p:nvPr>
        </p:nvSpPr>
        <p:spPr>
          <a:xfrm>
            <a:off x="2970213" y="546100"/>
            <a:ext cx="3663950" cy="2747963"/>
          </a:xfrm>
          <a:prstGeom prst="rect">
            <a:avLst/>
          </a:prstGeom>
          <a:ln/>
        </p:spPr>
      </p:sp>
      <p:sp>
        <p:nvSpPr>
          <p:cNvPr id="65541"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14061">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2"/>
          <p:cNvSpPr>
            <a:spLocks noGrp="1" noRot="1" noChangeAspect="1" noChangeArrowheads="1" noTextEdit="1"/>
          </p:cNvSpPr>
          <p:nvPr>
            <p:ph type="sldImg"/>
          </p:nvPr>
        </p:nvSpPr>
        <p:spPr>
          <a:xfrm>
            <a:off x="2970213" y="546100"/>
            <a:ext cx="3663950" cy="2747963"/>
          </a:xfrm>
          <a:prstGeom prst="rect">
            <a:avLst/>
          </a:prstGeom>
          <a:ln/>
        </p:spPr>
      </p:sp>
      <p:sp>
        <p:nvSpPr>
          <p:cNvPr id="66565"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Rot="1" noChangeAspect="1" noChangeArrowheads="1" noTextEdit="1"/>
          </p:cNvSpPr>
          <p:nvPr>
            <p:ph type="sldImg"/>
          </p:nvPr>
        </p:nvSpPr>
        <p:spPr>
          <a:xfrm>
            <a:off x="2971800" y="547688"/>
            <a:ext cx="3662363" cy="2746375"/>
          </a:xfrm>
          <a:prstGeom prst="rect">
            <a:avLst/>
          </a:prstGeom>
          <a:ln/>
        </p:spPr>
      </p:sp>
      <p:sp>
        <p:nvSpPr>
          <p:cNvPr id="67589" name="Rectangle 3"/>
          <p:cNvSpPr>
            <a:spLocks noGrp="1" noChangeArrowheads="1"/>
          </p:cNvSpPr>
          <p:nvPr>
            <p:ph type="body" idx="1"/>
          </p:nvPr>
        </p:nvSpPr>
        <p:spPr>
          <a:xfrm>
            <a:off x="1284605" y="3475205"/>
            <a:ext cx="7034214" cy="3292155"/>
          </a:xfrm>
          <a:prstGeom prst="rect">
            <a:avLst/>
          </a:prstGeom>
          <a:noFill/>
          <a:ln/>
        </p:spPr>
        <p:txBody>
          <a:bodyPr lIns="94779" tIns="47389" rIns="94779" bIns="47389"/>
          <a:lstStyle/>
          <a:p>
            <a:pPr defTabSz="968041">
              <a:defRPr/>
            </a:pPr>
            <a:endParaRPr lang="en-US" b="0" u="none" dirty="0" smtClean="0">
              <a:solidFill>
                <a:srgbClr val="D20028"/>
              </a:solidFill>
            </a:endParaRPr>
          </a:p>
        </p:txBody>
      </p:sp>
      <p:sp>
        <p:nvSpPr>
          <p:cNvPr id="6" name="Header Placeholder 5"/>
          <p:cNvSpPr>
            <a:spLocks noGrp="1"/>
          </p:cNvSpPr>
          <p:nvPr>
            <p:ph type="hdr" sz="quarter" idx="10"/>
          </p:nvPr>
        </p:nvSpPr>
        <p:spPr>
          <a:xfrm>
            <a:off x="0" y="0"/>
            <a:ext cx="4160520" cy="366010"/>
          </a:xfrm>
          <a:prstGeom prst="rect">
            <a:avLst/>
          </a:prstGeom>
        </p:spPr>
        <p:txBody>
          <a:bodyPr lIns="94791" tIns="47395" rIns="94791" bIns="47395"/>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2"/>
          <p:cNvSpPr>
            <a:spLocks noGrp="1" noRot="1" noChangeAspect="1" noChangeArrowheads="1" noTextEdit="1"/>
          </p:cNvSpPr>
          <p:nvPr>
            <p:ph type="sldImg"/>
          </p:nvPr>
        </p:nvSpPr>
        <p:spPr>
          <a:xfrm>
            <a:off x="2970213" y="546100"/>
            <a:ext cx="3663950" cy="2747963"/>
          </a:xfrm>
          <a:prstGeom prst="rect">
            <a:avLst/>
          </a:prstGeom>
          <a:ln/>
        </p:spPr>
      </p:sp>
      <p:sp>
        <p:nvSpPr>
          <p:cNvPr id="59397"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2"/>
          <p:cNvSpPr>
            <a:spLocks noGrp="1" noRot="1" noChangeAspect="1" noChangeArrowheads="1" noTextEdit="1"/>
          </p:cNvSpPr>
          <p:nvPr>
            <p:ph type="sldImg"/>
          </p:nvPr>
        </p:nvSpPr>
        <p:spPr>
          <a:xfrm>
            <a:off x="2970213" y="546100"/>
            <a:ext cx="3663950" cy="2747963"/>
          </a:xfrm>
          <a:prstGeom prst="rect">
            <a:avLst/>
          </a:prstGeom>
          <a:ln/>
        </p:spPr>
      </p:sp>
      <p:sp>
        <p:nvSpPr>
          <p:cNvPr id="69637"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57349">
              <a:spcBef>
                <a:spcPts val="0"/>
              </a:spcBef>
              <a:defRPr/>
            </a:pPr>
            <a:endParaRPr lang="en-US" dirty="0" smtClean="0"/>
          </a:p>
        </p:txBody>
      </p:sp>
      <p:sp>
        <p:nvSpPr>
          <p:cNvPr id="4" name="Header Placeholder 3"/>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2"/>
          <p:cNvSpPr>
            <a:spLocks noGrp="1" noRot="1" noChangeAspect="1" noChangeArrowheads="1" noTextEdit="1"/>
          </p:cNvSpPr>
          <p:nvPr>
            <p:ph type="sldImg"/>
          </p:nvPr>
        </p:nvSpPr>
        <p:spPr>
          <a:xfrm>
            <a:off x="2970213" y="546100"/>
            <a:ext cx="3663950" cy="2747963"/>
          </a:xfrm>
          <a:prstGeom prst="rect">
            <a:avLst/>
          </a:prstGeom>
          <a:ln/>
        </p:spPr>
      </p:sp>
      <p:sp>
        <p:nvSpPr>
          <p:cNvPr id="70661" name="Rectangle 3"/>
          <p:cNvSpPr>
            <a:spLocks noGrp="1" noChangeArrowheads="1"/>
          </p:cNvSpPr>
          <p:nvPr>
            <p:ph type="body" idx="1"/>
          </p:nvPr>
        </p:nvSpPr>
        <p:spPr>
          <a:xfrm>
            <a:off x="1311501" y="3475202"/>
            <a:ext cx="7034215" cy="3292155"/>
          </a:xfrm>
          <a:prstGeom prst="rect">
            <a:avLst/>
          </a:prstGeom>
          <a:noFill/>
          <a:ln/>
        </p:spPr>
        <p:txBody>
          <a:bodyPr lIns="94779" tIns="47389" rIns="94779" bIns="47389"/>
          <a:lstStyle/>
          <a:p>
            <a:pPr>
              <a:spcBef>
                <a:spcPts val="0"/>
              </a:spcBef>
              <a:buFont typeface="Wingdings"/>
              <a:buNone/>
            </a:pPr>
            <a:endParaRPr lang="en-US" dirty="0" smtClean="0"/>
          </a:p>
        </p:txBody>
      </p:sp>
      <p:sp>
        <p:nvSpPr>
          <p:cNvPr id="4" name="Header Placeholder 3"/>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2"/>
          <p:cNvSpPr>
            <a:spLocks noGrp="1" noRot="1" noChangeAspect="1" noChangeArrowheads="1" noTextEdit="1"/>
          </p:cNvSpPr>
          <p:nvPr>
            <p:ph type="sldImg"/>
          </p:nvPr>
        </p:nvSpPr>
        <p:spPr>
          <a:xfrm>
            <a:off x="2970213" y="546100"/>
            <a:ext cx="3663950" cy="2747963"/>
          </a:xfrm>
          <a:prstGeom prst="rect">
            <a:avLst/>
          </a:prstGeom>
          <a:ln/>
        </p:spPr>
      </p:sp>
      <p:sp>
        <p:nvSpPr>
          <p:cNvPr id="74757"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a:buFont typeface="Wingdings"/>
              <a:buNone/>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2"/>
          <p:cNvSpPr>
            <a:spLocks noGrp="1" noRot="1" noChangeAspect="1" noChangeArrowheads="1" noTextEdit="1"/>
          </p:cNvSpPr>
          <p:nvPr>
            <p:ph type="sldImg"/>
          </p:nvPr>
        </p:nvSpPr>
        <p:spPr>
          <a:xfrm>
            <a:off x="2970213" y="546100"/>
            <a:ext cx="3663950" cy="2747963"/>
          </a:xfrm>
          <a:prstGeom prst="rect">
            <a:avLst/>
          </a:prstGeom>
          <a:ln/>
        </p:spPr>
      </p:sp>
      <p:sp>
        <p:nvSpPr>
          <p:cNvPr id="75781"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2"/>
          <p:cNvSpPr>
            <a:spLocks noGrp="1" noRot="1" noChangeAspect="1" noChangeArrowheads="1" noTextEdit="1"/>
          </p:cNvSpPr>
          <p:nvPr>
            <p:ph type="sldImg"/>
          </p:nvPr>
        </p:nvSpPr>
        <p:spPr>
          <a:xfrm>
            <a:off x="2970213" y="546100"/>
            <a:ext cx="3663950" cy="2747963"/>
          </a:xfrm>
          <a:prstGeom prst="rect">
            <a:avLst/>
          </a:prstGeom>
          <a:ln/>
        </p:spPr>
      </p:sp>
      <p:sp>
        <p:nvSpPr>
          <p:cNvPr id="76805"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a:buFont typeface="Wingdings"/>
              <a:buNone/>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2"/>
          <p:cNvSpPr>
            <a:spLocks noGrp="1" noRot="1" noChangeAspect="1" noChangeArrowheads="1" noTextEdit="1"/>
          </p:cNvSpPr>
          <p:nvPr>
            <p:ph type="sldImg"/>
          </p:nvPr>
        </p:nvSpPr>
        <p:spPr>
          <a:xfrm>
            <a:off x="2970213" y="546100"/>
            <a:ext cx="3663950" cy="2747963"/>
          </a:xfrm>
          <a:prstGeom prst="rect">
            <a:avLst/>
          </a:prstGeom>
          <a:ln/>
        </p:spPr>
      </p:sp>
      <p:sp>
        <p:nvSpPr>
          <p:cNvPr id="68613"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14061">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2"/>
          <p:cNvSpPr>
            <a:spLocks noGrp="1" noRot="1" noChangeAspect="1" noChangeArrowheads="1" noTextEdit="1"/>
          </p:cNvSpPr>
          <p:nvPr>
            <p:ph type="sldImg"/>
          </p:nvPr>
        </p:nvSpPr>
        <p:spPr>
          <a:xfrm>
            <a:off x="2970213" y="546100"/>
            <a:ext cx="3663950" cy="2747963"/>
          </a:xfrm>
          <a:prstGeom prst="rect">
            <a:avLst/>
          </a:prstGeom>
          <a:ln/>
        </p:spPr>
      </p:sp>
      <p:sp>
        <p:nvSpPr>
          <p:cNvPr id="61445"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70213" y="546100"/>
            <a:ext cx="3663950" cy="2747963"/>
          </a:xfrm>
          <a:prstGeom prst="rect">
            <a:avLst/>
          </a:prstGeom>
        </p:spPr>
      </p:sp>
      <p:sp>
        <p:nvSpPr>
          <p:cNvPr id="3" name="Notes Placeholder 2"/>
          <p:cNvSpPr>
            <a:spLocks noGrp="1"/>
          </p:cNvSpPr>
          <p:nvPr>
            <p:ph type="body" idx="1"/>
          </p:nvPr>
        </p:nvSpPr>
        <p:spPr>
          <a:xfrm>
            <a:off x="1284607" y="3475202"/>
            <a:ext cx="7034215" cy="3292155"/>
          </a:xfrm>
          <a:prstGeom prst="rect">
            <a:avLst/>
          </a:prstGeom>
        </p:spPr>
        <p:txBody>
          <a:bodyPr lIns="94779" tIns="47389" rIns="94779" bIns="47389">
            <a:normAutofit/>
          </a:bodyPr>
          <a:lstStyle/>
          <a:p>
            <a:endParaRPr lang="en-US" dirty="0"/>
          </a:p>
        </p:txBody>
      </p:sp>
      <p:sp>
        <p:nvSpPr>
          <p:cNvPr id="7" name="Header Placeholder 6"/>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Rot="1" noChangeAspect="1" noChangeArrowheads="1" noTextEdit="1"/>
          </p:cNvSpPr>
          <p:nvPr>
            <p:ph type="sldImg"/>
          </p:nvPr>
        </p:nvSpPr>
        <p:spPr>
          <a:xfrm>
            <a:off x="2970213" y="546100"/>
            <a:ext cx="3663950" cy="2747963"/>
          </a:xfrm>
          <a:prstGeom prst="rect">
            <a:avLst/>
          </a:prstGeom>
          <a:ln/>
        </p:spPr>
      </p:sp>
      <p:sp>
        <p:nvSpPr>
          <p:cNvPr id="71685"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14061">
              <a:defRPr/>
            </a:pPr>
            <a:endParaRPr lang="en-US" dirty="0" smtClean="0"/>
          </a:p>
        </p:txBody>
      </p:sp>
      <p:sp>
        <p:nvSpPr>
          <p:cNvPr id="4" name="Header Placeholder 3"/>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970213" y="546100"/>
            <a:ext cx="3663950" cy="2747963"/>
          </a:xfrm>
          <a:prstGeom prst="rect">
            <a:avLst/>
          </a:prstGeom>
          <a:ln/>
        </p:spPr>
      </p:sp>
      <p:sp>
        <p:nvSpPr>
          <p:cNvPr id="65539" name="Notes Placeholder 2"/>
          <p:cNvSpPr>
            <a:spLocks noGrp="1"/>
          </p:cNvSpPr>
          <p:nvPr>
            <p:ph type="body" idx="1"/>
          </p:nvPr>
        </p:nvSpPr>
        <p:spPr>
          <a:xfrm>
            <a:off x="1284607" y="3475202"/>
            <a:ext cx="7034215" cy="3292155"/>
          </a:xfrm>
          <a:prstGeom prst="rect">
            <a:avLst/>
          </a:prstGeom>
          <a:noFill/>
          <a:ln/>
        </p:spPr>
        <p:txBody>
          <a:bodyPr lIns="94779" tIns="47389" rIns="94779" bIns="47389"/>
          <a:lstStyle/>
          <a:p>
            <a:endParaRPr lang="en-US" dirty="0" smtClean="0"/>
          </a:p>
        </p:txBody>
      </p:sp>
      <p:sp>
        <p:nvSpPr>
          <p:cNvPr id="7" name="Header Placeholder 6"/>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2"/>
          <p:cNvSpPr>
            <a:spLocks noGrp="1" noRot="1" noChangeAspect="1" noChangeArrowheads="1" noTextEdit="1"/>
          </p:cNvSpPr>
          <p:nvPr>
            <p:ph type="sldImg"/>
          </p:nvPr>
        </p:nvSpPr>
        <p:spPr>
          <a:xfrm>
            <a:off x="2970213" y="546100"/>
            <a:ext cx="3663950" cy="2747963"/>
          </a:xfrm>
          <a:prstGeom prst="rect">
            <a:avLst/>
          </a:prstGeom>
          <a:ln/>
        </p:spPr>
      </p:sp>
      <p:sp>
        <p:nvSpPr>
          <p:cNvPr id="60421"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970213" y="546100"/>
            <a:ext cx="3663950" cy="2747963"/>
          </a:xfrm>
          <a:prstGeom prst="rect">
            <a:avLst/>
          </a:prstGeom>
          <a:ln/>
        </p:spPr>
      </p:sp>
      <p:sp>
        <p:nvSpPr>
          <p:cNvPr id="65539" name="Notes Placeholder 2"/>
          <p:cNvSpPr>
            <a:spLocks noGrp="1"/>
          </p:cNvSpPr>
          <p:nvPr>
            <p:ph type="body" idx="1"/>
          </p:nvPr>
        </p:nvSpPr>
        <p:spPr>
          <a:xfrm>
            <a:off x="1284607" y="3475202"/>
            <a:ext cx="7034215" cy="3292155"/>
          </a:xfrm>
          <a:prstGeom prst="rect">
            <a:avLst/>
          </a:prstGeom>
          <a:noFill/>
          <a:ln/>
        </p:spPr>
        <p:txBody>
          <a:bodyPr lIns="94779" tIns="47389" rIns="94779" bIns="47389"/>
          <a:lstStyle/>
          <a:p>
            <a:endParaRPr lang="en-US" dirty="0" smtClean="0"/>
          </a:p>
        </p:txBody>
      </p:sp>
      <p:sp>
        <p:nvSpPr>
          <p:cNvPr id="7" name="Header Placeholder 6"/>
          <p:cNvSpPr>
            <a:spLocks noGrp="1"/>
          </p:cNvSpPr>
          <p:nvPr>
            <p:ph type="hdr" sz="quarter" idx="10"/>
          </p:nvPr>
        </p:nvSpPr>
        <p:spPr>
          <a:xfrm>
            <a:off x="8965"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70213" y="546100"/>
            <a:ext cx="3663950" cy="2747963"/>
          </a:xfrm>
          <a:prstGeom prst="rect">
            <a:avLst/>
          </a:prstGeom>
        </p:spPr>
      </p:sp>
      <p:sp>
        <p:nvSpPr>
          <p:cNvPr id="3" name="Notes Placeholder 2"/>
          <p:cNvSpPr>
            <a:spLocks noGrp="1"/>
          </p:cNvSpPr>
          <p:nvPr>
            <p:ph type="body" idx="1"/>
          </p:nvPr>
        </p:nvSpPr>
        <p:spPr>
          <a:xfrm>
            <a:off x="1284607" y="3475202"/>
            <a:ext cx="7034215" cy="3292155"/>
          </a:xfrm>
          <a:prstGeom prst="rect">
            <a:avLst/>
          </a:prstGeom>
        </p:spPr>
        <p:txBody>
          <a:bodyPr lIns="94779" tIns="47389" rIns="94779" bIns="47389">
            <a:normAutofit/>
          </a:bodyPr>
          <a:lstStyle/>
          <a:p>
            <a:endParaRPr lang="en-US" dirty="0"/>
          </a:p>
        </p:txBody>
      </p:sp>
      <p:sp>
        <p:nvSpPr>
          <p:cNvPr id="7" name="Header Placeholder 6"/>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70213" y="546100"/>
            <a:ext cx="3663950" cy="2747963"/>
          </a:xfrm>
          <a:prstGeom prst="rect">
            <a:avLst/>
          </a:prstGeom>
        </p:spPr>
      </p:sp>
      <p:sp>
        <p:nvSpPr>
          <p:cNvPr id="3" name="Notes Placeholder 2"/>
          <p:cNvSpPr>
            <a:spLocks noGrp="1"/>
          </p:cNvSpPr>
          <p:nvPr>
            <p:ph type="body" idx="1"/>
          </p:nvPr>
        </p:nvSpPr>
        <p:spPr>
          <a:xfrm>
            <a:off x="1284607" y="3475202"/>
            <a:ext cx="7034215" cy="3292155"/>
          </a:xfrm>
          <a:prstGeom prst="rect">
            <a:avLst/>
          </a:prstGeom>
        </p:spPr>
        <p:txBody>
          <a:bodyPr lIns="94779" tIns="47389" rIns="94779" bIns="47389">
            <a:normAutofit/>
          </a:bodyPr>
          <a:lstStyle/>
          <a:p>
            <a:endParaRPr lang="en-US" dirty="0"/>
          </a:p>
        </p:txBody>
      </p:sp>
      <p:sp>
        <p:nvSpPr>
          <p:cNvPr id="7" name="Header Placeholder 6"/>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Rot="1" noChangeAspect="1" noChangeArrowheads="1" noTextEdit="1"/>
          </p:cNvSpPr>
          <p:nvPr>
            <p:ph type="sldImg"/>
          </p:nvPr>
        </p:nvSpPr>
        <p:spPr>
          <a:xfrm>
            <a:off x="2970213" y="546100"/>
            <a:ext cx="3663950" cy="2747963"/>
          </a:xfrm>
          <a:prstGeom prst="rect">
            <a:avLst/>
          </a:prstGeom>
          <a:ln/>
        </p:spPr>
      </p:sp>
      <p:sp>
        <p:nvSpPr>
          <p:cNvPr id="67589"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68041">
              <a:defRPr/>
            </a:pPr>
            <a:endParaRPr lang="en-US" sz="1400"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Rot="1" noChangeAspect="1" noChangeArrowheads="1" noTextEdit="1"/>
          </p:cNvSpPr>
          <p:nvPr>
            <p:ph type="sldImg"/>
          </p:nvPr>
        </p:nvSpPr>
        <p:spPr>
          <a:xfrm>
            <a:off x="2970213" y="546100"/>
            <a:ext cx="3663950" cy="2747963"/>
          </a:xfrm>
          <a:prstGeom prst="rect">
            <a:avLst/>
          </a:prstGeom>
          <a:ln/>
        </p:spPr>
      </p:sp>
      <p:sp>
        <p:nvSpPr>
          <p:cNvPr id="67589"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68041">
              <a:defRPr/>
            </a:pPr>
            <a:endParaRPr lang="en-US" sz="1400"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Rot="1" noChangeAspect="1" noChangeArrowheads="1" noTextEdit="1"/>
          </p:cNvSpPr>
          <p:nvPr>
            <p:ph type="sldImg"/>
          </p:nvPr>
        </p:nvSpPr>
        <p:spPr>
          <a:xfrm>
            <a:off x="2971800" y="547688"/>
            <a:ext cx="3662363" cy="2746375"/>
          </a:xfrm>
          <a:prstGeom prst="rect">
            <a:avLst/>
          </a:prstGeom>
          <a:ln/>
        </p:spPr>
      </p:sp>
      <p:sp>
        <p:nvSpPr>
          <p:cNvPr id="67589" name="Rectangle 3"/>
          <p:cNvSpPr>
            <a:spLocks noGrp="1" noChangeArrowheads="1"/>
          </p:cNvSpPr>
          <p:nvPr>
            <p:ph type="body" idx="1"/>
          </p:nvPr>
        </p:nvSpPr>
        <p:spPr>
          <a:xfrm>
            <a:off x="1284610" y="3475202"/>
            <a:ext cx="7034214" cy="3292155"/>
          </a:xfrm>
          <a:prstGeom prst="rect">
            <a:avLst/>
          </a:prstGeom>
          <a:noFill/>
          <a:ln/>
        </p:spPr>
        <p:txBody>
          <a:bodyPr lIns="99256" tIns="49628" rIns="99256" bIns="49628"/>
          <a:lstStyle/>
          <a:p>
            <a:pPr defTabSz="957231">
              <a:buFontTx/>
              <a:buNone/>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9268" tIns="49634" rIns="99268" bIns="49634"/>
          <a:lstStyle/>
          <a:p>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bwMode="auto">
          <a:xfrm>
            <a:off x="2970213" y="546100"/>
            <a:ext cx="3663950" cy="2747963"/>
          </a:xfrm>
          <a:prstGeom prst="rect">
            <a:avLst/>
          </a:prstGeom>
          <a:noFill/>
          <a:ln>
            <a:solidFill>
              <a:srgbClr val="000000"/>
            </a:solidFill>
            <a:miter lim="800000"/>
            <a:headEnd/>
            <a:tailEnd/>
          </a:ln>
        </p:spPr>
      </p:sp>
      <p:sp>
        <p:nvSpPr>
          <p:cNvPr id="18434" name="Rectangle 3"/>
          <p:cNvSpPr>
            <a:spLocks noGrp="1" noChangeArrowheads="1"/>
          </p:cNvSpPr>
          <p:nvPr>
            <p:ph type="body" idx="1"/>
          </p:nvPr>
        </p:nvSpPr>
        <p:spPr bwMode="auto">
          <a:xfrm>
            <a:off x="1284605" y="3475222"/>
            <a:ext cx="7034214" cy="3291591"/>
          </a:xfrm>
          <a:prstGeom prst="rect">
            <a:avLst/>
          </a:prstGeom>
          <a:noFill/>
          <a:ln>
            <a:miter lim="800000"/>
            <a:headEnd/>
            <a:tailEnd/>
          </a:ln>
        </p:spPr>
        <p:txBody>
          <a:bodyPr lIns="94779" tIns="47389" rIns="94779" bIns="47389"/>
          <a:lstStyle/>
          <a:p>
            <a:pPr defTabSz="967201"/>
            <a:endParaRPr lang="en-US" dirty="0" smtClean="0"/>
          </a:p>
        </p:txBody>
      </p:sp>
      <p:sp>
        <p:nvSpPr>
          <p:cNvPr id="18435" name="Header Placeholder 5"/>
          <p:cNvSpPr>
            <a:spLocks noGrp="1"/>
          </p:cNvSpPr>
          <p:nvPr>
            <p:ph type="hdr" sz="quarter" idx="4294967295"/>
          </p:nvPr>
        </p:nvSpPr>
        <p:spPr bwMode="auto">
          <a:xfrm>
            <a:off x="0" y="0"/>
            <a:ext cx="4160520" cy="366010"/>
          </a:xfrm>
          <a:prstGeom prst="rect">
            <a:avLst/>
          </a:prstGeom>
          <a:noFill/>
          <a:ln>
            <a:miter lim="800000"/>
            <a:headEnd/>
            <a:tailEnd/>
          </a:ln>
        </p:spPr>
        <p:txBody>
          <a:bodyPr lIns="94791" tIns="47395" rIns="94791" bIns="47395"/>
          <a:lstStyle/>
          <a:p>
            <a:pPr algn="ctr"/>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Rot="1" noChangeAspect="1" noChangeArrowheads="1" noTextEdit="1"/>
          </p:cNvSpPr>
          <p:nvPr>
            <p:ph type="sldImg"/>
          </p:nvPr>
        </p:nvSpPr>
        <p:spPr>
          <a:xfrm>
            <a:off x="2971800" y="547688"/>
            <a:ext cx="3662363" cy="2746375"/>
          </a:xfrm>
          <a:prstGeom prst="rect">
            <a:avLst/>
          </a:prstGeom>
          <a:ln/>
        </p:spPr>
      </p:sp>
      <p:sp>
        <p:nvSpPr>
          <p:cNvPr id="67589" name="Rectangle 3"/>
          <p:cNvSpPr>
            <a:spLocks noGrp="1" noChangeArrowheads="1"/>
          </p:cNvSpPr>
          <p:nvPr>
            <p:ph type="body" idx="1"/>
          </p:nvPr>
        </p:nvSpPr>
        <p:spPr>
          <a:xfrm>
            <a:off x="1284610" y="3475202"/>
            <a:ext cx="7034214" cy="3292155"/>
          </a:xfrm>
          <a:prstGeom prst="rect">
            <a:avLst/>
          </a:prstGeom>
          <a:noFill/>
          <a:ln/>
        </p:spPr>
        <p:txBody>
          <a:bodyPr lIns="99256" tIns="49628" rIns="99256" bIns="49628"/>
          <a:lstStyle/>
          <a:p>
            <a:pPr defTabSz="957231">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9268" tIns="49634" rIns="99268" bIns="49634"/>
          <a:lstStyle/>
          <a:p>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Rot="1" noChangeAspect="1" noChangeArrowheads="1" noTextEdit="1"/>
          </p:cNvSpPr>
          <p:nvPr>
            <p:ph type="sldImg"/>
          </p:nvPr>
        </p:nvSpPr>
        <p:spPr>
          <a:xfrm>
            <a:off x="2971800" y="547688"/>
            <a:ext cx="3662363" cy="2746375"/>
          </a:xfrm>
          <a:prstGeom prst="rect">
            <a:avLst/>
          </a:prstGeom>
          <a:ln/>
        </p:spPr>
      </p:sp>
      <p:sp>
        <p:nvSpPr>
          <p:cNvPr id="67589" name="Rectangle 3"/>
          <p:cNvSpPr>
            <a:spLocks noGrp="1" noChangeArrowheads="1"/>
          </p:cNvSpPr>
          <p:nvPr>
            <p:ph type="body" idx="1"/>
          </p:nvPr>
        </p:nvSpPr>
        <p:spPr>
          <a:xfrm>
            <a:off x="1284610" y="3475202"/>
            <a:ext cx="7034214" cy="3292155"/>
          </a:xfrm>
          <a:prstGeom prst="rect">
            <a:avLst/>
          </a:prstGeom>
          <a:noFill/>
          <a:ln/>
        </p:spPr>
        <p:txBody>
          <a:bodyPr lIns="99256" tIns="49628" rIns="99256" bIns="49628"/>
          <a:lstStyle/>
          <a:p>
            <a:pPr defTabSz="957231">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9268" tIns="49634" rIns="99268" bIns="49634"/>
          <a:lstStyle/>
          <a:p>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70213" y="546100"/>
            <a:ext cx="3663950" cy="2747963"/>
          </a:xfrm>
          <a:prstGeom prst="rect">
            <a:avLst/>
          </a:prstGeom>
        </p:spPr>
      </p:sp>
      <p:sp>
        <p:nvSpPr>
          <p:cNvPr id="3" name="Notes Placeholder 2"/>
          <p:cNvSpPr>
            <a:spLocks noGrp="1"/>
          </p:cNvSpPr>
          <p:nvPr>
            <p:ph type="body" idx="1"/>
          </p:nvPr>
        </p:nvSpPr>
        <p:spPr>
          <a:xfrm>
            <a:off x="1284607" y="3475202"/>
            <a:ext cx="7034215" cy="3292155"/>
          </a:xfrm>
          <a:prstGeom prst="rect">
            <a:avLst/>
          </a:prstGeom>
        </p:spPr>
        <p:txBody>
          <a:bodyPr lIns="94779" tIns="47389" rIns="94779" bIns="47389">
            <a:normAutofit/>
          </a:bodyPr>
          <a:lstStyle/>
          <a:p>
            <a:endParaRPr lang="en-US" dirty="0"/>
          </a:p>
        </p:txBody>
      </p:sp>
      <p:sp>
        <p:nvSpPr>
          <p:cNvPr id="7" name="Header Placeholder 6"/>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Rot="1" noChangeAspect="1" noChangeArrowheads="1" noTextEdit="1"/>
          </p:cNvSpPr>
          <p:nvPr>
            <p:ph type="sldImg"/>
          </p:nvPr>
        </p:nvSpPr>
        <p:spPr>
          <a:xfrm>
            <a:off x="2971800" y="547688"/>
            <a:ext cx="3662363" cy="2746375"/>
          </a:xfrm>
          <a:prstGeom prst="rect">
            <a:avLst/>
          </a:prstGeom>
          <a:ln/>
        </p:spPr>
      </p:sp>
      <p:sp>
        <p:nvSpPr>
          <p:cNvPr id="67589" name="Rectangle 3"/>
          <p:cNvSpPr>
            <a:spLocks noGrp="1" noChangeArrowheads="1"/>
          </p:cNvSpPr>
          <p:nvPr>
            <p:ph type="body" idx="1"/>
          </p:nvPr>
        </p:nvSpPr>
        <p:spPr>
          <a:xfrm>
            <a:off x="1284610" y="3475202"/>
            <a:ext cx="7034214" cy="3292155"/>
          </a:xfrm>
          <a:prstGeom prst="rect">
            <a:avLst/>
          </a:prstGeom>
          <a:noFill/>
          <a:ln/>
        </p:spPr>
        <p:txBody>
          <a:bodyPr lIns="99256" tIns="49628" rIns="99256" bIns="49628"/>
          <a:lstStyle/>
          <a:p>
            <a:pPr defTabSz="957231">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9268" tIns="49634" rIns="99268" bIns="49634"/>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Rot="1" noChangeAspect="1" noChangeArrowheads="1" noTextEdit="1"/>
          </p:cNvSpPr>
          <p:nvPr>
            <p:ph type="sldImg"/>
          </p:nvPr>
        </p:nvSpPr>
        <p:spPr>
          <a:xfrm>
            <a:off x="2971800" y="547688"/>
            <a:ext cx="3662363" cy="2746375"/>
          </a:xfrm>
          <a:prstGeom prst="rect">
            <a:avLst/>
          </a:prstGeom>
          <a:ln/>
        </p:spPr>
      </p:sp>
      <p:sp>
        <p:nvSpPr>
          <p:cNvPr id="67589" name="Rectangle 3"/>
          <p:cNvSpPr>
            <a:spLocks noGrp="1" noChangeArrowheads="1"/>
          </p:cNvSpPr>
          <p:nvPr>
            <p:ph type="body" idx="1"/>
          </p:nvPr>
        </p:nvSpPr>
        <p:spPr>
          <a:xfrm>
            <a:off x="1284610" y="3475202"/>
            <a:ext cx="7034214" cy="3292155"/>
          </a:xfrm>
          <a:prstGeom prst="rect">
            <a:avLst/>
          </a:prstGeom>
          <a:noFill/>
          <a:ln/>
        </p:spPr>
        <p:txBody>
          <a:bodyPr lIns="99256" tIns="49628" rIns="99256" bIns="49628"/>
          <a:lstStyle/>
          <a:p>
            <a:pPr defTabSz="957231">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9268" tIns="49634" rIns="99268" bIns="49634"/>
          <a:lstStyle/>
          <a:p>
            <a:endParaRPr lang="en-US" dirty="0"/>
          </a:p>
        </p:txBody>
      </p:sp>
      <p:sp>
        <p:nvSpPr>
          <p:cNvPr id="5" name="TextBox 4"/>
          <p:cNvSpPr txBox="1"/>
          <p:nvPr/>
        </p:nvSpPr>
        <p:spPr>
          <a:xfrm>
            <a:off x="1497106" y="5683623"/>
            <a:ext cx="6616884" cy="1415772"/>
          </a:xfrm>
          <a:prstGeom prst="rect">
            <a:avLst/>
          </a:prstGeom>
          <a:noFill/>
          <a:ln>
            <a:solidFill>
              <a:schemeClr val="tx1"/>
            </a:solidFill>
          </a:ln>
        </p:spPr>
        <p:txBody>
          <a:bodyPr wrap="square" rtlCol="0">
            <a:spAutoFit/>
          </a:bodyPr>
          <a:lstStyle/>
          <a:p>
            <a:r>
              <a:rPr lang="en-US" sz="1000" b="1" u="sng" dirty="0" smtClean="0"/>
              <a:t>From LTRA</a:t>
            </a:r>
          </a:p>
          <a:p>
            <a:r>
              <a:rPr lang="en-US" sz="1000" dirty="0" smtClean="0"/>
              <a:t>In addition, in 2010 EPA issued national emission standards for hazardous air pollutants (NESHAP) for existing compression ignition reciprocating internal combustion engines (RICE), i.e., diesel generators, which must comply with the rule beginning May 3, 2013.  The RICE NESHAP imposes stringent emission limits and other requirements on non-emergency RICE.  As amended in January 2013, it also imposes hourly limits on the operation of emergency RICE in non-emergency situations, including for emergency demand response, local system reliability, peak shaving (not allowed at all after May 3, 2014), and other non-emergency operation. It is still unknown the full impact that CSAPR and its replacement rule, MATS, and the RICE NESHAP will have on the long range reliability of the BES in the FRCC region.</a:t>
            </a:r>
          </a:p>
          <a:p>
            <a:endParaRPr lang="en-US" sz="6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2"/>
          <p:cNvSpPr>
            <a:spLocks noGrp="1" noRot="1" noChangeAspect="1" noChangeArrowheads="1" noTextEdit="1"/>
          </p:cNvSpPr>
          <p:nvPr>
            <p:ph type="sldImg"/>
          </p:nvPr>
        </p:nvSpPr>
        <p:spPr>
          <a:xfrm>
            <a:off x="2970213" y="546100"/>
            <a:ext cx="3663950" cy="2747963"/>
          </a:xfrm>
          <a:prstGeom prst="rect">
            <a:avLst/>
          </a:prstGeom>
          <a:ln/>
        </p:spPr>
      </p:sp>
      <p:sp>
        <p:nvSpPr>
          <p:cNvPr id="61445"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7"/>
          <p:cNvPicPr>
            <a:picLocks noChangeAspect="1" noChangeArrowheads="1"/>
          </p:cNvPicPr>
          <p:nvPr/>
        </p:nvPicPr>
        <p:blipFill>
          <a:blip r:embed="rId3" cstate="print"/>
          <a:srcRect/>
          <a:stretch>
            <a:fillRect/>
          </a:stretch>
        </p:blipFill>
        <p:spPr bwMode="auto">
          <a:xfrm>
            <a:off x="192139" y="3492197"/>
            <a:ext cx="1427950" cy="1115661"/>
          </a:xfrm>
          <a:prstGeom prst="rect">
            <a:avLst/>
          </a:prstGeom>
          <a:noFill/>
          <a:ln w="9525">
            <a:noFill/>
            <a:miter lim="800000"/>
            <a:headEnd/>
            <a:tailEnd/>
          </a:ln>
        </p:spPr>
      </p:pic>
      <p:pic>
        <p:nvPicPr>
          <p:cNvPr id="8" name="Picture 6"/>
          <p:cNvPicPr>
            <a:picLocks noChangeAspect="1" noChangeArrowheads="1"/>
          </p:cNvPicPr>
          <p:nvPr/>
        </p:nvPicPr>
        <p:blipFill>
          <a:blip r:embed="rId4" cstate="print"/>
          <a:srcRect/>
          <a:stretch>
            <a:fillRect/>
          </a:stretch>
        </p:blipFill>
        <p:spPr bwMode="auto">
          <a:xfrm>
            <a:off x="89650" y="4566500"/>
            <a:ext cx="1480770" cy="1296417"/>
          </a:xfrm>
          <a:prstGeom prst="rect">
            <a:avLst/>
          </a:prstGeom>
          <a:noFill/>
          <a:ln w="9525">
            <a:noFill/>
            <a:miter lim="800000"/>
            <a:headEnd/>
            <a:tailEnd/>
          </a:ln>
        </p:spPr>
      </p:pic>
      <p:sp>
        <p:nvSpPr>
          <p:cNvPr id="67588" name="Rectangle 2"/>
          <p:cNvSpPr>
            <a:spLocks noGrp="1" noRot="1" noChangeAspect="1" noChangeArrowheads="1" noTextEdit="1"/>
          </p:cNvSpPr>
          <p:nvPr>
            <p:ph type="sldImg"/>
          </p:nvPr>
        </p:nvSpPr>
        <p:spPr>
          <a:xfrm>
            <a:off x="2971800" y="547688"/>
            <a:ext cx="3662363" cy="2746375"/>
          </a:xfrm>
          <a:prstGeom prst="rect">
            <a:avLst/>
          </a:prstGeom>
          <a:ln/>
        </p:spPr>
      </p:sp>
      <p:sp>
        <p:nvSpPr>
          <p:cNvPr id="67589" name="Rectangle 3"/>
          <p:cNvSpPr>
            <a:spLocks noGrp="1" noChangeArrowheads="1"/>
          </p:cNvSpPr>
          <p:nvPr>
            <p:ph type="body" idx="1"/>
          </p:nvPr>
        </p:nvSpPr>
        <p:spPr>
          <a:xfrm>
            <a:off x="1284610" y="3475202"/>
            <a:ext cx="7034214" cy="3523804"/>
          </a:xfrm>
          <a:prstGeom prst="rect">
            <a:avLst/>
          </a:prstGeom>
          <a:noFill/>
          <a:ln/>
        </p:spPr>
        <p:txBody>
          <a:bodyPr lIns="99256" tIns="49628" rIns="99256" bIns="49628"/>
          <a:lstStyle/>
          <a:p>
            <a:pPr marL="228600" indent="-228600" defTabSz="957231">
              <a:spcBef>
                <a:spcPts val="0"/>
              </a:spcBef>
              <a:buAutoNum type="arabicParenBoth"/>
              <a:defRPr/>
            </a:pPr>
            <a:endParaRPr lang="en-US" dirty="0" smtClean="0"/>
          </a:p>
        </p:txBody>
      </p:sp>
      <p:sp>
        <p:nvSpPr>
          <p:cNvPr id="6" name="Header Placeholder 5"/>
          <p:cNvSpPr>
            <a:spLocks noGrp="1"/>
          </p:cNvSpPr>
          <p:nvPr>
            <p:ph type="hdr" sz="quarter" idx="10"/>
          </p:nvPr>
        </p:nvSpPr>
        <p:spPr>
          <a:xfrm>
            <a:off x="0" y="3"/>
            <a:ext cx="4160520" cy="366009"/>
          </a:xfrm>
          <a:prstGeom prst="rect">
            <a:avLst/>
          </a:prstGeom>
        </p:spPr>
        <p:txBody>
          <a:bodyPr lIns="99268" tIns="49634" rIns="99268" bIns="49634"/>
          <a:lstStyle/>
          <a:p>
            <a:endParaRPr lang="en-US" dirty="0"/>
          </a:p>
        </p:txBody>
      </p:sp>
      <p:sp>
        <p:nvSpPr>
          <p:cNvPr id="7" name="TextBox 6"/>
          <p:cNvSpPr txBox="1"/>
          <p:nvPr/>
        </p:nvSpPr>
        <p:spPr>
          <a:xfrm>
            <a:off x="6320119" y="6311153"/>
            <a:ext cx="2707340" cy="261610"/>
          </a:xfrm>
          <a:prstGeom prst="rect">
            <a:avLst/>
          </a:prstGeom>
          <a:noFill/>
        </p:spPr>
        <p:txBody>
          <a:bodyPr wrap="square" rtlCol="0">
            <a:spAutoFit/>
          </a:bodyPr>
          <a:lstStyle/>
          <a:p>
            <a:r>
              <a:rPr lang="en-US" sz="1100" i="1" dirty="0" smtClean="0"/>
              <a:t>(This table is available on a back up slide)</a:t>
            </a:r>
            <a:endParaRPr lang="en-US" sz="1100" i="1" dirty="0"/>
          </a:p>
        </p:txBody>
      </p:sp>
      <p:pic>
        <p:nvPicPr>
          <p:cNvPr id="81922" name="Picture 2"/>
          <p:cNvPicPr>
            <a:picLocks noChangeAspect="1" noChangeArrowheads="1"/>
          </p:cNvPicPr>
          <p:nvPr/>
        </p:nvPicPr>
        <p:blipFill>
          <a:blip r:embed="rId5"/>
          <a:srcRect/>
          <a:stretch>
            <a:fillRect/>
          </a:stretch>
        </p:blipFill>
        <p:spPr bwMode="auto">
          <a:xfrm>
            <a:off x="6375399" y="4465675"/>
            <a:ext cx="2416487" cy="1892295"/>
          </a:xfrm>
          <a:prstGeom prst="rect">
            <a:avLst/>
          </a:prstGeom>
          <a:noFill/>
          <a:ln w="9525">
            <a:solidFill>
              <a:schemeClr val="tx1"/>
            </a:solidFill>
            <a:miter lim="800000"/>
            <a:headEnd/>
            <a:tailEnd/>
          </a:ln>
        </p:spPr>
      </p:pic>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2"/>
          <p:cNvSpPr>
            <a:spLocks noGrp="1" noRot="1" noChangeAspect="1" noChangeArrowheads="1" noTextEdit="1"/>
          </p:cNvSpPr>
          <p:nvPr>
            <p:ph type="sldImg"/>
          </p:nvPr>
        </p:nvSpPr>
        <p:spPr>
          <a:xfrm>
            <a:off x="2970213" y="546100"/>
            <a:ext cx="3663950" cy="2747963"/>
          </a:xfrm>
          <a:prstGeom prst="rect">
            <a:avLst/>
          </a:prstGeom>
          <a:ln/>
        </p:spPr>
      </p:sp>
      <p:sp>
        <p:nvSpPr>
          <p:cNvPr id="62469"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05058">
              <a:defRPr/>
            </a:pPr>
            <a:endParaRPr lang="en-US" dirty="0" smtClean="0"/>
          </a:p>
        </p:txBody>
      </p:sp>
      <p:sp>
        <p:nvSpPr>
          <p:cNvPr id="4" name="Header Placeholder 3"/>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pic>
        <p:nvPicPr>
          <p:cNvPr id="79873" name="Picture 1"/>
          <p:cNvPicPr>
            <a:picLocks noChangeAspect="1" noChangeArrowheads="1"/>
          </p:cNvPicPr>
          <p:nvPr/>
        </p:nvPicPr>
        <p:blipFill>
          <a:blip r:embed="rId3"/>
          <a:srcRect/>
          <a:stretch>
            <a:fillRect/>
          </a:stretch>
        </p:blipFill>
        <p:spPr bwMode="auto">
          <a:xfrm>
            <a:off x="6499692" y="4741208"/>
            <a:ext cx="2617413" cy="1802031"/>
          </a:xfrm>
          <a:prstGeom prst="rect">
            <a:avLst/>
          </a:prstGeom>
          <a:noFill/>
          <a:ln w="9525">
            <a:solidFill>
              <a:schemeClr val="tx1"/>
            </a:solidFill>
            <a:miter lim="800000"/>
            <a:headEnd/>
            <a:tailEnd/>
          </a:ln>
        </p:spPr>
      </p:pic>
      <p:sp>
        <p:nvSpPr>
          <p:cNvPr id="6" name="TextBox 5"/>
          <p:cNvSpPr txBox="1"/>
          <p:nvPr/>
        </p:nvSpPr>
        <p:spPr>
          <a:xfrm>
            <a:off x="6481484" y="6589059"/>
            <a:ext cx="2707340" cy="261610"/>
          </a:xfrm>
          <a:prstGeom prst="rect">
            <a:avLst/>
          </a:prstGeom>
          <a:noFill/>
        </p:spPr>
        <p:txBody>
          <a:bodyPr wrap="square" rtlCol="0">
            <a:spAutoFit/>
          </a:bodyPr>
          <a:lstStyle/>
          <a:p>
            <a:r>
              <a:rPr lang="en-US" sz="1100" i="1" dirty="0" smtClean="0"/>
              <a:t>(This graph is available on a back up slide)</a:t>
            </a:r>
            <a:endParaRPr lang="en-US" sz="1100" i="1"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2"/>
          <p:cNvSpPr>
            <a:spLocks noGrp="1" noRot="1" noChangeAspect="1" noChangeArrowheads="1" noTextEdit="1"/>
          </p:cNvSpPr>
          <p:nvPr>
            <p:ph type="sldImg"/>
          </p:nvPr>
        </p:nvSpPr>
        <p:spPr>
          <a:xfrm>
            <a:off x="2970213" y="546100"/>
            <a:ext cx="3663950" cy="2747963"/>
          </a:xfrm>
          <a:prstGeom prst="rect">
            <a:avLst/>
          </a:prstGeom>
          <a:ln/>
        </p:spPr>
      </p:sp>
      <p:sp>
        <p:nvSpPr>
          <p:cNvPr id="63493" name="Rectangle 3"/>
          <p:cNvSpPr>
            <a:spLocks noGrp="1" noChangeArrowheads="1"/>
          </p:cNvSpPr>
          <p:nvPr>
            <p:ph type="body" idx="1"/>
          </p:nvPr>
        </p:nvSpPr>
        <p:spPr>
          <a:xfrm>
            <a:off x="1284607" y="3475202"/>
            <a:ext cx="7034215" cy="3292155"/>
          </a:xfrm>
          <a:prstGeom prst="rect">
            <a:avLst/>
          </a:prstGeom>
          <a:noFill/>
          <a:ln/>
        </p:spPr>
        <p:txBody>
          <a:bodyPr lIns="94779" tIns="47389" rIns="94779" bIns="47389"/>
          <a:lstStyle/>
          <a:p>
            <a:pPr defTabSz="910389">
              <a:defRPr/>
            </a:pPr>
            <a:endParaRPr lang="en-US" dirty="0" smtClean="0"/>
          </a:p>
        </p:txBody>
      </p:sp>
      <p:sp>
        <p:nvSpPr>
          <p:cNvPr id="4" name="Header Placeholder 3"/>
          <p:cNvSpPr>
            <a:spLocks noGrp="1"/>
          </p:cNvSpPr>
          <p:nvPr>
            <p:ph type="hdr" sz="quarter" idx="10"/>
          </p:nvPr>
        </p:nvSpPr>
        <p:spPr>
          <a:xfrm>
            <a:off x="0" y="3"/>
            <a:ext cx="4160520" cy="366009"/>
          </a:xfrm>
          <a:prstGeom prst="rect">
            <a:avLst/>
          </a:prstGeom>
        </p:spPr>
        <p:txBody>
          <a:bodyPr lIns="94791" tIns="47395" rIns="94791" bIns="47395"/>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559" name="Rectangle 1031"/>
          <p:cNvSpPr>
            <a:spLocks noGrp="1" noChangeArrowheads="1"/>
          </p:cNvSpPr>
          <p:nvPr>
            <p:ph type="ctrTitle" sz="quarter"/>
          </p:nvPr>
        </p:nvSpPr>
        <p:spPr>
          <a:xfrm>
            <a:off x="685800" y="1143000"/>
            <a:ext cx="7772400" cy="1143000"/>
          </a:xfrm>
        </p:spPr>
        <p:txBody>
          <a:bodyPr/>
          <a:lstStyle>
            <a:lvl1pPr>
              <a:defRPr/>
            </a:lvl1pPr>
          </a:lstStyle>
          <a:p>
            <a:r>
              <a:rPr lang="en-US" smtClean="0"/>
              <a:t>Click to edit Master title style</a:t>
            </a:r>
            <a:endParaRPr lang="en-US"/>
          </a:p>
        </p:txBody>
      </p:sp>
      <p:sp>
        <p:nvSpPr>
          <p:cNvPr id="23560" name="Rectangle 1032"/>
          <p:cNvSpPr>
            <a:spLocks noGrp="1" noChangeArrowheads="1"/>
          </p:cNvSpPr>
          <p:nvPr>
            <p:ph type="subTitle" sz="quarter" idx="1"/>
          </p:nvPr>
        </p:nvSpPr>
        <p:spPr>
          <a:xfrm>
            <a:off x="1371600" y="2819400"/>
            <a:ext cx="6400800" cy="1752600"/>
          </a:xfrm>
          <a:ln w="9525">
            <a:headEnd/>
            <a:tailEnd/>
          </a:ln>
        </p:spPr>
        <p:txBody>
          <a:bodyPr lIns="92064" tIns="46033" rIns="92064" bIns="46033"/>
          <a:lstStyle>
            <a:lvl1pPr marL="0" indent="0" algn="ctr">
              <a:buFont typeface="Wingdings" pitchFamily="2" charset="2"/>
              <a:buNone/>
              <a:defRPr/>
            </a:lvl1pPr>
          </a:lstStyle>
          <a:p>
            <a:r>
              <a:rPr lang="en-US" smtClean="0"/>
              <a:t>Click to edit Master subtitle style</a:t>
            </a:r>
            <a:endParaRPr lang="en-US"/>
          </a:p>
        </p:txBody>
      </p:sp>
      <p:sp>
        <p:nvSpPr>
          <p:cNvPr id="4" name="Rectangle 1033"/>
          <p:cNvSpPr>
            <a:spLocks noGrp="1" noChangeArrowheads="1"/>
          </p:cNvSpPr>
          <p:nvPr>
            <p:ph type="dt" sz="quarter" idx="10"/>
          </p:nvPr>
        </p:nvSpPr>
        <p:spPr/>
        <p:txBody>
          <a:bodyPr/>
          <a:lstStyle>
            <a:lvl1pPr>
              <a:defRPr>
                <a:solidFill>
                  <a:srgbClr val="FFFFFF"/>
                </a:solidFill>
              </a:defRPr>
            </a:lvl1pPr>
          </a:lstStyle>
          <a:p>
            <a:pPr>
              <a:defRPr/>
            </a:pPr>
            <a:fld id="{D17C38DF-C5C8-403D-9690-CDE291A1487E}" type="datetime1">
              <a:rPr lang="en-US" smtClean="0"/>
              <a:pPr>
                <a:defRPr/>
              </a:pPr>
              <a:t>9/19/2013</a:t>
            </a:fld>
            <a:endParaRPr lang="en-US" dirty="0"/>
          </a:p>
        </p:txBody>
      </p:sp>
      <p:sp>
        <p:nvSpPr>
          <p:cNvPr id="5" name="Rectangle 1034"/>
          <p:cNvSpPr>
            <a:spLocks noGrp="1" noChangeArrowheads="1"/>
          </p:cNvSpPr>
          <p:nvPr>
            <p:ph type="ftr" sz="quarter" idx="11"/>
          </p:nvPr>
        </p:nvSpPr>
        <p:spPr/>
        <p:txBody>
          <a:bodyPr/>
          <a:lstStyle>
            <a:lvl1pPr>
              <a:defRPr>
                <a:solidFill>
                  <a:srgbClr val="FFFFFF"/>
                </a:solidFill>
              </a:defRPr>
            </a:lvl1pPr>
          </a:lstStyle>
          <a:p>
            <a:pPr>
              <a:defRPr/>
            </a:pPr>
            <a:endParaRPr lang="en-US" dirty="0"/>
          </a:p>
        </p:txBody>
      </p:sp>
      <p:sp>
        <p:nvSpPr>
          <p:cNvPr id="6" name="Rectangle 1035"/>
          <p:cNvSpPr>
            <a:spLocks noGrp="1" noChangeArrowheads="1"/>
          </p:cNvSpPr>
          <p:nvPr>
            <p:ph type="sldNum" sz="quarter" idx="12"/>
          </p:nvPr>
        </p:nvSpPr>
        <p:spPr/>
        <p:txBody>
          <a:bodyPr/>
          <a:lstStyle>
            <a:lvl1pPr>
              <a:defRPr>
                <a:solidFill>
                  <a:srgbClr val="FFFFFF"/>
                </a:solidFill>
              </a:defRPr>
            </a:lvl1pPr>
          </a:lstStyle>
          <a:p>
            <a:pPr>
              <a:defRPr/>
            </a:pPr>
            <a:fld id="{AD5DC00A-AF70-4A1B-9BE2-A3D8E6D6AF2F}"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477781B1-3DD5-4855-BEE0-B046AB297072}" type="datetime1">
              <a:rPr lang="en-US" smtClean="0"/>
              <a:pPr>
                <a:defRPr/>
              </a:pPr>
              <a:t>9/19/2013</a:t>
            </a:fld>
            <a:endParaRPr lang="en-U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EFDF1357-B471-474A-8D20-1A5603F96608}"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96D582D5-67EA-4455-AFBE-60AB49BD1727}" type="datetime1">
              <a:rPr lang="en-US" smtClean="0"/>
              <a:pPr>
                <a:defRPr/>
              </a:pPr>
              <a:t>9/19/2013</a:t>
            </a:fld>
            <a:endParaRPr lang="en-U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7757F72C-5F0A-471C-B3F3-605681258137}"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219200"/>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685800" y="1641475"/>
            <a:ext cx="3810000" cy="4454525"/>
          </a:xfrm>
        </p:spPr>
        <p:txBody>
          <a:bodyPr/>
          <a:lstStyle/>
          <a:p>
            <a:pPr lvl="0"/>
            <a:r>
              <a:rPr lang="en-US" noProof="0" smtClean="0"/>
              <a:t>Click icon to add chart</a:t>
            </a:r>
            <a:endParaRPr lang="en-US" noProof="0" dirty="0" smtClean="0"/>
          </a:p>
        </p:txBody>
      </p:sp>
      <p:sp>
        <p:nvSpPr>
          <p:cNvPr id="4" name="Text Placeholder 3"/>
          <p:cNvSpPr>
            <a:spLocks noGrp="1"/>
          </p:cNvSpPr>
          <p:nvPr>
            <p:ph type="body" sz="half" idx="2"/>
          </p:nvPr>
        </p:nvSpPr>
        <p:spPr>
          <a:xfrm>
            <a:off x="4648200" y="1641475"/>
            <a:ext cx="3810000" cy="4454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fld id="{8A574520-0BC9-4C84-99AC-38F7957BE2CB}" type="datetime1">
              <a:rPr lang="en-US" smtClean="0"/>
              <a:pPr>
                <a:defRPr/>
              </a:pPr>
              <a:t>9/19/2013</a:t>
            </a:fld>
            <a:endParaRPr lang="en-U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444CBECE-17B7-4E7C-834C-C6515DC6F9FA}" type="slidenum">
              <a:rPr lang="en-US"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219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41475"/>
            <a:ext cx="7772400" cy="4454525"/>
          </a:xfrm>
        </p:spPr>
        <p:txBody>
          <a:bodyPr/>
          <a:lstStyle/>
          <a:p>
            <a:pPr lvl="0"/>
            <a:r>
              <a:rPr lang="en-US" noProof="0" smtClean="0"/>
              <a:t>Click icon to add chart</a:t>
            </a:r>
            <a:endParaRPr lang="en-US" noProof="0" dirty="0" smtClean="0"/>
          </a:p>
        </p:txBody>
      </p:sp>
      <p:sp>
        <p:nvSpPr>
          <p:cNvPr id="4" name="Rectangle 8"/>
          <p:cNvSpPr>
            <a:spLocks noGrp="1" noChangeArrowheads="1"/>
          </p:cNvSpPr>
          <p:nvPr>
            <p:ph type="dt" sz="half" idx="10"/>
          </p:nvPr>
        </p:nvSpPr>
        <p:spPr>
          <a:ln/>
        </p:spPr>
        <p:txBody>
          <a:bodyPr/>
          <a:lstStyle>
            <a:lvl1pPr>
              <a:defRPr/>
            </a:lvl1pPr>
          </a:lstStyle>
          <a:p>
            <a:pPr>
              <a:defRPr/>
            </a:pPr>
            <a:fld id="{07745036-5E6B-46B8-A215-AF84F386B06B}" type="datetime1">
              <a:rPr lang="en-US" smtClean="0"/>
              <a:pPr>
                <a:defRPr/>
              </a:pPr>
              <a:t>9/19/2013</a:t>
            </a:fld>
            <a:endParaRPr lang="en-U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1536450E-8880-4481-B409-EF20FCEA16C2}"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5AEE924F-C663-483C-BA2D-63AB3DA0F376}" type="datetime1">
              <a:rPr lang="en-US" smtClean="0"/>
              <a:pPr>
                <a:defRPr/>
              </a:pPr>
              <a:t>9/19/2013</a:t>
            </a:fld>
            <a:endParaRPr lang="en-US" dirty="0"/>
          </a:p>
        </p:txBody>
      </p:sp>
      <p:sp>
        <p:nvSpPr>
          <p:cNvPr id="8" name="Slide Number Placeholder 7"/>
          <p:cNvSpPr>
            <a:spLocks noGrp="1"/>
          </p:cNvSpPr>
          <p:nvPr>
            <p:ph type="sldNum" sz="quarter" idx="11"/>
          </p:nvPr>
        </p:nvSpPr>
        <p:spPr/>
        <p:txBody>
          <a:bodyPr/>
          <a:lstStyle/>
          <a:p>
            <a:pPr>
              <a:defRPr/>
            </a:pPr>
            <a:fld id="{20E19994-4911-4E94-9599-5B80444E804A}" type="slidenum">
              <a:rPr lang="en-US" smtClean="0"/>
              <a:pPr>
                <a:defRPr/>
              </a:pPr>
              <a:t>‹#›</a:t>
            </a:fld>
            <a:endParaRPr lang="en-US" dirty="0"/>
          </a:p>
        </p:txBody>
      </p:sp>
      <p:sp>
        <p:nvSpPr>
          <p:cNvPr id="9" name="Footer Placeholder 8"/>
          <p:cNvSpPr>
            <a:spLocks noGrp="1"/>
          </p:cNvSpPr>
          <p:nvPr>
            <p:ph type="ftr" sz="quarter" idx="12"/>
          </p:nvPr>
        </p:nvSpPr>
        <p:spPr/>
        <p:txBody>
          <a:body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fld id="{28B6F62E-0907-439E-A3BF-25010C3C5D2B}" type="datetime1">
              <a:rPr lang="en-US" smtClean="0"/>
              <a:pPr>
                <a:defRPr/>
              </a:pPr>
              <a:t>9/19/2013</a:t>
            </a:fld>
            <a:endParaRPr lang="en-U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E9DD47D4-D662-420D-93CE-62AFC09D9DB2}"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fld id="{3E4AEBB4-95BC-46E2-8EBE-D67FAA3134A9}" type="datetime1">
              <a:rPr lang="en-US" smtClean="0"/>
              <a:pPr>
                <a:defRPr/>
              </a:pPr>
              <a:t>9/19/2013</a:t>
            </a:fld>
            <a:endParaRPr lang="en-U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A4E1336F-F380-48C5-9683-664AFFF19CEB}"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fld id="{FED27157-E102-48BB-9590-3D71CC556230}" type="datetime1">
              <a:rPr lang="en-US" smtClean="0"/>
              <a:pPr>
                <a:defRPr/>
              </a:pPr>
              <a:t>9/19/2013</a:t>
            </a:fld>
            <a:endParaRPr lang="en-US" dirty="0"/>
          </a:p>
        </p:txBody>
      </p:sp>
      <p:sp>
        <p:nvSpPr>
          <p:cNvPr id="8"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0"/>
          <p:cNvSpPr>
            <a:spLocks noGrp="1" noChangeArrowheads="1"/>
          </p:cNvSpPr>
          <p:nvPr>
            <p:ph type="sldNum" sz="quarter" idx="12"/>
          </p:nvPr>
        </p:nvSpPr>
        <p:spPr>
          <a:ln/>
        </p:spPr>
        <p:txBody>
          <a:bodyPr/>
          <a:lstStyle>
            <a:lvl1pPr>
              <a:defRPr/>
            </a:lvl1pPr>
          </a:lstStyle>
          <a:p>
            <a:pPr>
              <a:defRPr/>
            </a:pPr>
            <a:fld id="{04802406-1972-48BA-92E7-BD2191B6EFBB}"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fld id="{9EA1EC68-4ADA-49DE-B8FB-16E7C780A464}" type="datetime1">
              <a:rPr lang="en-US" smtClean="0"/>
              <a:pPr>
                <a:defRPr/>
              </a:pPr>
              <a:t>9/19/2013</a:t>
            </a:fld>
            <a:endParaRPr lang="en-US" dirty="0"/>
          </a:p>
        </p:txBody>
      </p:sp>
      <p:sp>
        <p:nvSpPr>
          <p:cNvPr id="4"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0"/>
          <p:cNvSpPr>
            <a:spLocks noGrp="1" noChangeArrowheads="1"/>
          </p:cNvSpPr>
          <p:nvPr>
            <p:ph type="sldNum" sz="quarter" idx="12"/>
          </p:nvPr>
        </p:nvSpPr>
        <p:spPr>
          <a:ln/>
        </p:spPr>
        <p:txBody>
          <a:bodyPr/>
          <a:lstStyle>
            <a:lvl1pPr>
              <a:defRPr/>
            </a:lvl1pPr>
          </a:lstStyle>
          <a:p>
            <a:pPr>
              <a:defRPr/>
            </a:pPr>
            <a:fld id="{94438C4A-040E-4E61-8E67-7B6E24E1536F}"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895E237B-649A-490F-9852-597E297A7E64}" type="datetime1">
              <a:rPr lang="en-US" smtClean="0"/>
              <a:pPr>
                <a:defRPr/>
              </a:pPr>
              <a:t>9/19/2013</a:t>
            </a:fld>
            <a:endParaRPr lang="en-US" dirty="0"/>
          </a:p>
        </p:txBody>
      </p:sp>
      <p:sp>
        <p:nvSpPr>
          <p:cNvPr id="3"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0"/>
          <p:cNvSpPr>
            <a:spLocks noGrp="1" noChangeArrowheads="1"/>
          </p:cNvSpPr>
          <p:nvPr>
            <p:ph type="sldNum" sz="quarter" idx="12"/>
          </p:nvPr>
        </p:nvSpPr>
        <p:spPr>
          <a:ln/>
        </p:spPr>
        <p:txBody>
          <a:bodyPr/>
          <a:lstStyle>
            <a:lvl1pPr>
              <a:defRPr/>
            </a:lvl1pPr>
          </a:lstStyle>
          <a:p>
            <a:pPr>
              <a:defRPr/>
            </a:pPr>
            <a:fld id="{45ED54A7-B340-4069-B5D6-3D83324629A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765A0579-FE4D-4B64-8B92-9D410D180063}" type="datetime1">
              <a:rPr lang="en-US" smtClean="0"/>
              <a:pPr>
                <a:defRPr/>
              </a:pPr>
              <a:t>9/19/2013</a:t>
            </a:fld>
            <a:endParaRPr lang="en-U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79BC2505-4430-443E-BE0C-BCE35566DC93}"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719F7FD5-B293-4995-8A24-03A6AF7A8921}" type="datetime1">
              <a:rPr lang="en-US" smtClean="0"/>
              <a:pPr>
                <a:defRPr/>
              </a:pPr>
              <a:t>9/19/2013</a:t>
            </a:fld>
            <a:endParaRPr lang="en-U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DC96D05C-834F-4413-849F-3829C345FD2C}"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t="-6000"/>
          </a:stretch>
        </a:blipFill>
        <a:effectLst/>
      </p:bgPr>
    </p:bg>
    <p:spTree>
      <p:nvGrpSpPr>
        <p:cNvPr id="1" name=""/>
        <p:cNvGrpSpPr/>
        <p:nvPr/>
      </p:nvGrpSpPr>
      <p:grpSpPr>
        <a:xfrm>
          <a:off x="0" y="0"/>
          <a:ext cx="0" cy="0"/>
          <a:chOff x="0" y="0"/>
          <a:chExt cx="0" cy="0"/>
        </a:xfrm>
      </p:grpSpPr>
      <p:sp>
        <p:nvSpPr>
          <p:cNvPr id="22535" name="Rectangle 7"/>
          <p:cNvSpPr>
            <a:spLocks noGrp="1" noChangeArrowheads="1"/>
          </p:cNvSpPr>
          <p:nvPr>
            <p:ph type="title"/>
          </p:nvPr>
        </p:nvSpPr>
        <p:spPr bwMode="auto">
          <a:xfrm>
            <a:off x="685800" y="228600"/>
            <a:ext cx="7772400" cy="1219200"/>
          </a:xfrm>
          <a:prstGeom prst="rect">
            <a:avLst/>
          </a:prstGeom>
          <a:noFill/>
          <a:ln w="9525">
            <a:noFill/>
            <a:miter lim="800000"/>
            <a:headEnd/>
            <a:tailEnd/>
          </a:ln>
          <a:effectLst/>
        </p:spPr>
        <p:txBody>
          <a:bodyPr vert="horz" wrap="square" lIns="92064" tIns="46033" rIns="92064" bIns="46033" numCol="1" anchor="ctr" anchorCtr="0" compatLnSpc="1">
            <a:prstTxWarp prst="textNoShape">
              <a:avLst/>
            </a:prstTxWarp>
          </a:bodyPr>
          <a:lstStyle/>
          <a:p>
            <a:pPr lvl="0"/>
            <a:r>
              <a:rPr lang="en-US" smtClean="0"/>
              <a:t>Click to edit Master title style</a:t>
            </a:r>
          </a:p>
        </p:txBody>
      </p:sp>
      <p:sp>
        <p:nvSpPr>
          <p:cNvPr id="22536" name="Rectangle 8"/>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lgn="l">
              <a:spcBef>
                <a:spcPct val="50000"/>
              </a:spcBef>
              <a:defRPr sz="1400"/>
            </a:lvl1pPr>
          </a:lstStyle>
          <a:p>
            <a:pPr>
              <a:defRPr/>
            </a:pPr>
            <a:fld id="{5AEE924F-C663-483C-BA2D-63AB3DA0F376}" type="datetime1">
              <a:rPr lang="en-US" smtClean="0"/>
              <a:pPr>
                <a:defRPr/>
              </a:pPr>
              <a:t>9/19/2013</a:t>
            </a:fld>
            <a:endParaRPr lang="en-US" dirty="0"/>
          </a:p>
        </p:txBody>
      </p:sp>
      <p:sp>
        <p:nvSpPr>
          <p:cNvPr id="22537" name="Rectangle 9"/>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spcBef>
                <a:spcPct val="50000"/>
              </a:spcBef>
              <a:defRPr sz="1400"/>
            </a:lvl1pPr>
          </a:lstStyle>
          <a:p>
            <a:pPr>
              <a:defRPr/>
            </a:pPr>
            <a:endParaRPr lang="en-US" dirty="0"/>
          </a:p>
        </p:txBody>
      </p:sp>
      <p:sp>
        <p:nvSpPr>
          <p:cNvPr id="22538" name="Rectangle 10"/>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lgn="r">
              <a:spcBef>
                <a:spcPct val="50000"/>
              </a:spcBef>
              <a:defRPr sz="1400"/>
            </a:lvl1pPr>
          </a:lstStyle>
          <a:p>
            <a:pPr>
              <a:defRPr/>
            </a:pPr>
            <a:fld id="{20E19994-4911-4E94-9599-5B80444E804A}" type="slidenum">
              <a:rPr lang="en-US" smtClean="0"/>
              <a:pPr>
                <a:defRPr/>
              </a:pPr>
              <a:t>‹#›</a:t>
            </a:fld>
            <a:endParaRPr lang="en-US" dirty="0"/>
          </a:p>
        </p:txBody>
      </p:sp>
      <p:sp>
        <p:nvSpPr>
          <p:cNvPr id="22539" name="Rectangle 11"/>
          <p:cNvSpPr>
            <a:spLocks noGrp="1" noChangeArrowheads="1"/>
          </p:cNvSpPr>
          <p:nvPr>
            <p:ph type="body" idx="1"/>
          </p:nvPr>
        </p:nvSpPr>
        <p:spPr bwMode="auto">
          <a:xfrm>
            <a:off x="685800" y="1641475"/>
            <a:ext cx="7772400" cy="4454525"/>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Lst>
  <p:hf hdr="0" ftr="0" dt="0"/>
  <p:txStyles>
    <p:titleStyle>
      <a:lvl1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1" fontAlgn="base" hangingPunct="1">
        <a:spcBef>
          <a:spcPct val="20000"/>
        </a:spcBef>
        <a:spcAft>
          <a:spcPct val="0"/>
        </a:spcAft>
        <a:buClr>
          <a:schemeClr val="tx1"/>
        </a:buClr>
        <a:buSzPct val="5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lr>
          <a:schemeClr val="tx1"/>
        </a:buClr>
        <a:buFont typeface="Times New Roman" pitchFamily="18" charset="0"/>
        <a:buChar char="–"/>
        <a:defRPr sz="2800">
          <a:solidFill>
            <a:schemeClr val="tx1"/>
          </a:solidFill>
          <a:effectLst>
            <a:outerShdw blurRad="38100" dist="38100" dir="2700000" algn="tl">
              <a:srgbClr val="C0C0C0"/>
            </a:outerShdw>
          </a:effectLst>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effectLst>
            <a:outerShdw blurRad="38100" dist="38100" dir="2700000" algn="tl">
              <a:srgbClr val="C0C0C0"/>
            </a:outerShdw>
          </a:effectLst>
          <a:latin typeface="+mn-lt"/>
        </a:defRPr>
      </a:lvl3pPr>
      <a:lvl4pPr marL="1600200" indent="-228600" algn="l" rtl="0" eaLnBrk="1" fontAlgn="base" hangingPunct="1">
        <a:spcBef>
          <a:spcPct val="20000"/>
        </a:spcBef>
        <a:spcAft>
          <a:spcPct val="0"/>
        </a:spcAft>
        <a:buClr>
          <a:schemeClr val="tx1"/>
        </a:buClr>
        <a:buSzPct val="50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1" fontAlgn="base" hangingPunct="1">
        <a:spcBef>
          <a:spcPct val="20000"/>
        </a:spcBef>
        <a:spcAft>
          <a:spcPct val="0"/>
        </a:spcAft>
        <a:buClr>
          <a:schemeClr val="tx1"/>
        </a:buClr>
        <a:buSzPct val="75000"/>
        <a:buChar char="–"/>
        <a:defRPr sz="2000">
          <a:solidFill>
            <a:schemeClr val="tx1"/>
          </a:solidFill>
          <a:effectLst>
            <a:outerShdw blurRad="38100" dist="38100" dir="2700000" algn="tl">
              <a:srgbClr val="C0C0C0"/>
            </a:outerShdw>
          </a:effectLst>
          <a:latin typeface="+mn-lt"/>
        </a:defRPr>
      </a:lvl5pPr>
      <a:lvl6pPr marL="2514600" indent="-228600" algn="l" rtl="0" eaLnBrk="1" fontAlgn="base" hangingPunct="1">
        <a:spcBef>
          <a:spcPct val="20000"/>
        </a:spcBef>
        <a:spcAft>
          <a:spcPct val="0"/>
        </a:spcAft>
        <a:buClr>
          <a:schemeClr val="tx1"/>
        </a:buClr>
        <a:buSzPct val="75000"/>
        <a:buChar char="–"/>
        <a:defRPr sz="2000">
          <a:solidFill>
            <a:schemeClr val="tx1"/>
          </a:solidFill>
          <a:effectLst>
            <a:outerShdw blurRad="38100" dist="38100" dir="2700000" algn="tl">
              <a:srgbClr val="C0C0C0"/>
            </a:outerShdw>
          </a:effectLst>
          <a:latin typeface="+mn-lt"/>
        </a:defRPr>
      </a:lvl6pPr>
      <a:lvl7pPr marL="2971800" indent="-228600" algn="l" rtl="0" eaLnBrk="1" fontAlgn="base" hangingPunct="1">
        <a:spcBef>
          <a:spcPct val="20000"/>
        </a:spcBef>
        <a:spcAft>
          <a:spcPct val="0"/>
        </a:spcAft>
        <a:buClr>
          <a:schemeClr val="tx1"/>
        </a:buClr>
        <a:buSzPct val="75000"/>
        <a:buChar char="–"/>
        <a:defRPr sz="2000">
          <a:solidFill>
            <a:schemeClr val="tx1"/>
          </a:solidFill>
          <a:effectLst>
            <a:outerShdw blurRad="38100" dist="38100" dir="2700000" algn="tl">
              <a:srgbClr val="C0C0C0"/>
            </a:outerShdw>
          </a:effectLst>
          <a:latin typeface="+mn-lt"/>
        </a:defRPr>
      </a:lvl7pPr>
      <a:lvl8pPr marL="3429000" indent="-228600" algn="l" rtl="0" eaLnBrk="1" fontAlgn="base" hangingPunct="1">
        <a:spcBef>
          <a:spcPct val="20000"/>
        </a:spcBef>
        <a:spcAft>
          <a:spcPct val="0"/>
        </a:spcAft>
        <a:buClr>
          <a:schemeClr val="tx1"/>
        </a:buClr>
        <a:buSzPct val="75000"/>
        <a:buChar char="–"/>
        <a:defRPr sz="2000">
          <a:solidFill>
            <a:schemeClr val="tx1"/>
          </a:solidFill>
          <a:effectLst>
            <a:outerShdw blurRad="38100" dist="38100" dir="2700000" algn="tl">
              <a:srgbClr val="C0C0C0"/>
            </a:outerShdw>
          </a:effectLst>
          <a:latin typeface="+mn-lt"/>
        </a:defRPr>
      </a:lvl8pPr>
      <a:lvl9pPr marL="3886200" indent="-228600" algn="l" rtl="0" eaLnBrk="1" fontAlgn="base" hangingPunct="1">
        <a:spcBef>
          <a:spcPct val="20000"/>
        </a:spcBef>
        <a:spcAft>
          <a:spcPct val="0"/>
        </a:spcAft>
        <a:buClr>
          <a:schemeClr val="tx1"/>
        </a:buClr>
        <a:buSzPct val="75000"/>
        <a:buChar char="–"/>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chart" Target="../charts/chart13.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chart" Target="../charts/chart15.xml"/></Relationships>
</file>

<file path=ppt/slides/_rels/slide2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idx="4294967295"/>
          </p:nvPr>
        </p:nvSpPr>
        <p:spPr>
          <a:xfrm>
            <a:off x="1473200" y="1176338"/>
            <a:ext cx="7670800" cy="5141912"/>
          </a:xfrm>
        </p:spPr>
        <p:txBody>
          <a:bodyPr/>
          <a:lstStyle/>
          <a:p>
            <a:pPr eaLnBrk="1" hangingPunct="1"/>
            <a:r>
              <a:rPr lang="en-US" sz="2800" b="1" dirty="0" smtClean="0">
                <a:solidFill>
                  <a:srgbClr val="000000"/>
                </a:solidFill>
                <a:effectLst/>
              </a:rPr>
              <a:t/>
            </a:r>
            <a:br>
              <a:rPr lang="en-US" sz="2800" b="1" dirty="0" smtClean="0">
                <a:solidFill>
                  <a:srgbClr val="000000"/>
                </a:solidFill>
                <a:effectLst/>
              </a:rPr>
            </a:br>
            <a:r>
              <a:rPr lang="en-US" sz="2800" b="1" dirty="0" smtClean="0">
                <a:solidFill>
                  <a:srgbClr val="000000"/>
                </a:solidFill>
                <a:effectLst/>
              </a:rPr>
              <a:t/>
            </a:r>
            <a:br>
              <a:rPr lang="en-US" sz="2800" b="1" dirty="0" smtClean="0">
                <a:solidFill>
                  <a:srgbClr val="000000"/>
                </a:solidFill>
                <a:effectLst/>
              </a:rPr>
            </a:br>
            <a:r>
              <a:rPr lang="en-US" sz="2800" b="1" dirty="0" smtClean="0">
                <a:solidFill>
                  <a:srgbClr val="000000"/>
                </a:solidFill>
                <a:effectLst/>
              </a:rPr>
              <a:t/>
            </a:r>
            <a:br>
              <a:rPr lang="en-US" sz="2800" b="1" dirty="0" smtClean="0">
                <a:solidFill>
                  <a:srgbClr val="000000"/>
                </a:solidFill>
                <a:effectLst/>
              </a:rPr>
            </a:br>
            <a:r>
              <a:rPr lang="en-US" sz="2800" b="1" dirty="0" smtClean="0">
                <a:solidFill>
                  <a:srgbClr val="000000"/>
                </a:solidFill>
                <a:effectLst/>
              </a:rPr>
              <a:t/>
            </a:r>
            <a:br>
              <a:rPr lang="en-US" sz="2800" b="1" dirty="0" smtClean="0">
                <a:solidFill>
                  <a:srgbClr val="000000"/>
                </a:solidFill>
                <a:effectLst/>
              </a:rPr>
            </a:br>
            <a:endParaRPr lang="en-US" sz="2800" b="1" dirty="0" smtClean="0">
              <a:solidFill>
                <a:srgbClr val="000000"/>
              </a:solidFill>
              <a:effectLst/>
            </a:endParaRPr>
          </a:p>
        </p:txBody>
      </p:sp>
      <p:sp>
        <p:nvSpPr>
          <p:cNvPr id="3" name="TextBox 2"/>
          <p:cNvSpPr txBox="1"/>
          <p:nvPr/>
        </p:nvSpPr>
        <p:spPr>
          <a:xfrm>
            <a:off x="0" y="1216232"/>
            <a:ext cx="9144000" cy="1569660"/>
          </a:xfrm>
          <a:prstGeom prst="rect">
            <a:avLst/>
          </a:prstGeom>
          <a:noFill/>
        </p:spPr>
        <p:txBody>
          <a:bodyPr wrap="square" rtlCol="0">
            <a:spAutoFit/>
          </a:bodyPr>
          <a:lstStyle/>
          <a:p>
            <a:pPr>
              <a:spcBef>
                <a:spcPts val="0"/>
              </a:spcBef>
              <a:spcAft>
                <a:spcPts val="600"/>
              </a:spcAft>
            </a:pPr>
            <a:r>
              <a:rPr lang="en-US" sz="3200" b="1" dirty="0" smtClean="0">
                <a:solidFill>
                  <a:srgbClr val="000000"/>
                </a:solidFill>
              </a:rPr>
              <a:t>Florida Public Service Commission</a:t>
            </a:r>
            <a:br>
              <a:rPr lang="en-US" sz="3200" b="1" dirty="0" smtClean="0">
                <a:solidFill>
                  <a:srgbClr val="000000"/>
                </a:solidFill>
              </a:rPr>
            </a:br>
            <a:r>
              <a:rPr lang="en-US" sz="3200" b="1" dirty="0" smtClean="0">
                <a:solidFill>
                  <a:srgbClr val="000000"/>
                </a:solidFill>
              </a:rPr>
              <a:t>2013 Ten-Year Site Plan Workshop</a:t>
            </a:r>
            <a:br>
              <a:rPr lang="en-US" sz="3200" b="1" dirty="0" smtClean="0">
                <a:solidFill>
                  <a:srgbClr val="000000"/>
                </a:solidFill>
              </a:rPr>
            </a:br>
            <a:r>
              <a:rPr lang="en-US" sz="3200" b="1" dirty="0" smtClean="0">
                <a:solidFill>
                  <a:srgbClr val="000000"/>
                </a:solidFill>
              </a:rPr>
              <a:t>FRCC Presentation</a:t>
            </a:r>
            <a:endParaRPr lang="en-US" sz="3200" dirty="0"/>
          </a:p>
        </p:txBody>
      </p:sp>
      <p:sp>
        <p:nvSpPr>
          <p:cNvPr id="4" name="TextBox 3"/>
          <p:cNvSpPr txBox="1"/>
          <p:nvPr/>
        </p:nvSpPr>
        <p:spPr>
          <a:xfrm>
            <a:off x="0" y="3521031"/>
            <a:ext cx="9144000" cy="954107"/>
          </a:xfrm>
          <a:prstGeom prst="rect">
            <a:avLst/>
          </a:prstGeom>
          <a:noFill/>
        </p:spPr>
        <p:txBody>
          <a:bodyPr wrap="square" rtlCol="0">
            <a:spAutoFit/>
          </a:bodyPr>
          <a:lstStyle/>
          <a:p>
            <a:r>
              <a:rPr lang="en-US" sz="2800" b="1" dirty="0" smtClean="0">
                <a:solidFill>
                  <a:srgbClr val="000000"/>
                </a:solidFill>
              </a:rPr>
              <a:t>Stacy Dochoda</a:t>
            </a:r>
            <a:br>
              <a:rPr lang="en-US" sz="2800" b="1" dirty="0" smtClean="0">
                <a:solidFill>
                  <a:srgbClr val="000000"/>
                </a:solidFill>
              </a:rPr>
            </a:br>
            <a:r>
              <a:rPr lang="en-US" sz="2800" b="1" dirty="0" smtClean="0">
                <a:solidFill>
                  <a:srgbClr val="000000"/>
                </a:solidFill>
              </a:rPr>
              <a:t>President and CEO</a:t>
            </a:r>
            <a:endParaRPr lang="en-US" sz="2800" dirty="0"/>
          </a:p>
        </p:txBody>
      </p:sp>
      <p:sp>
        <p:nvSpPr>
          <p:cNvPr id="5" name="TextBox 4"/>
          <p:cNvSpPr txBox="1"/>
          <p:nvPr/>
        </p:nvSpPr>
        <p:spPr>
          <a:xfrm>
            <a:off x="0" y="5371603"/>
            <a:ext cx="9144000" cy="523220"/>
          </a:xfrm>
          <a:prstGeom prst="rect">
            <a:avLst/>
          </a:prstGeom>
          <a:noFill/>
        </p:spPr>
        <p:txBody>
          <a:bodyPr wrap="square" rtlCol="0">
            <a:spAutoFit/>
          </a:bodyPr>
          <a:lstStyle/>
          <a:p>
            <a:r>
              <a:rPr lang="en-US" sz="2800" b="1" dirty="0" smtClean="0">
                <a:solidFill>
                  <a:srgbClr val="000000"/>
                </a:solidFill>
              </a:rPr>
              <a:t>September 25, 2013</a:t>
            </a:r>
            <a:endParaRPr lang="en-US" sz="28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1026"/>
          <p:cNvSpPr>
            <a:spLocks noChangeArrowheads="1"/>
          </p:cNvSpPr>
          <p:nvPr/>
        </p:nvSpPr>
        <p:spPr bwMode="auto">
          <a:xfrm>
            <a:off x="0" y="985963"/>
            <a:ext cx="9144000" cy="1045029"/>
          </a:xfrm>
          <a:prstGeom prst="rect">
            <a:avLst/>
          </a:prstGeom>
          <a:noFill/>
          <a:ln w="9525">
            <a:noFill/>
            <a:miter lim="800000"/>
            <a:headEnd/>
            <a:tailEnd/>
          </a:ln>
        </p:spPr>
        <p:txBody>
          <a:bodyPr anchor="ctr"/>
          <a:lstStyle/>
          <a:p>
            <a:r>
              <a:rPr lang="en-US" b="1" dirty="0" smtClean="0"/>
              <a:t>Comparison </a:t>
            </a:r>
            <a:r>
              <a:rPr lang="en-US" b="1" dirty="0"/>
              <a:t>of </a:t>
            </a:r>
            <a:r>
              <a:rPr lang="en-US" b="1" dirty="0" smtClean="0"/>
              <a:t>2012 </a:t>
            </a:r>
            <a:r>
              <a:rPr lang="en-US" b="1" dirty="0"/>
              <a:t>vs. </a:t>
            </a:r>
            <a:r>
              <a:rPr lang="en-US" b="1" dirty="0" smtClean="0"/>
              <a:t>2013</a:t>
            </a:r>
            <a:r>
              <a:rPr lang="en-US" b="1" dirty="0"/>
              <a:t/>
            </a:r>
            <a:br>
              <a:rPr lang="en-US" b="1" dirty="0"/>
            </a:br>
            <a:r>
              <a:rPr lang="en-US" b="1" dirty="0"/>
              <a:t>FRCC </a:t>
            </a:r>
            <a:r>
              <a:rPr lang="en-US" b="1" dirty="0" smtClean="0"/>
              <a:t>Net Energy for Load Forecast</a:t>
            </a:r>
          </a:p>
          <a:p>
            <a:r>
              <a:rPr lang="en-US" b="1" dirty="0" smtClean="0"/>
              <a:t> </a:t>
            </a:r>
            <a:endParaRPr lang="en-US" sz="2000" b="1" dirty="0"/>
          </a:p>
        </p:txBody>
      </p:sp>
      <p:graphicFrame>
        <p:nvGraphicFramePr>
          <p:cNvPr id="6" name="Object 1027"/>
          <p:cNvGraphicFramePr>
            <a:graphicFrameLocks noChangeAspect="1"/>
          </p:cNvGraphicFramePr>
          <p:nvPr/>
        </p:nvGraphicFramePr>
        <p:xfrm>
          <a:off x="-157629" y="1920442"/>
          <a:ext cx="8588867" cy="4767943"/>
        </p:xfrm>
        <a:graphic>
          <a:graphicData uri="http://schemas.openxmlformats.org/drawingml/2006/chart">
            <c:chart xmlns:c="http://schemas.openxmlformats.org/drawingml/2006/chart" xmlns:r="http://schemas.openxmlformats.org/officeDocument/2006/relationships" r:id="rId3"/>
          </a:graphicData>
        </a:graphic>
      </p:graphicFrame>
      <p:sp>
        <p:nvSpPr>
          <p:cNvPr id="2053" name="Text Box 1028"/>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sp>
        <p:nvSpPr>
          <p:cNvPr id="8" name="Slide Number Placeholder 7"/>
          <p:cNvSpPr>
            <a:spLocks noGrp="1"/>
          </p:cNvSpPr>
          <p:nvPr>
            <p:ph type="sldNum" sz="quarter" idx="12"/>
          </p:nvPr>
        </p:nvSpPr>
        <p:spPr/>
        <p:txBody>
          <a:bodyPr/>
          <a:lstStyle/>
          <a:p>
            <a:pPr>
              <a:defRPr/>
            </a:pPr>
            <a:fld id="{45ED54A7-B340-4069-B5D6-3D83324629A3}" type="slidenum">
              <a:rPr lang="en-US" smtClean="0"/>
              <a:pPr>
                <a:defRPr/>
              </a:pPr>
              <a:t>10</a:t>
            </a:fld>
            <a:endParaRPr lang="en-US" dirty="0"/>
          </a:p>
        </p:txBody>
      </p:sp>
      <p:sp>
        <p:nvSpPr>
          <p:cNvPr id="7" name="TextBox 1"/>
          <p:cNvSpPr txBox="1"/>
          <p:nvPr/>
        </p:nvSpPr>
        <p:spPr>
          <a:xfrm>
            <a:off x="276382" y="2471057"/>
            <a:ext cx="498764" cy="2688771"/>
          </a:xfrm>
          <a:prstGeom prst="rect">
            <a:avLst/>
          </a:prstGeom>
        </p:spPr>
        <p:txBody>
          <a:bodyPr vert="vert270"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t>Net Energy for Load (GWh)</a:t>
            </a:r>
          </a:p>
          <a:p>
            <a:endParaRPr lang="en-US" sz="1200" b="1" dirty="0"/>
          </a:p>
        </p:txBody>
      </p:sp>
      <p:sp>
        <p:nvSpPr>
          <p:cNvPr id="9" name="TextBox 8"/>
          <p:cNvSpPr txBox="1"/>
          <p:nvPr/>
        </p:nvSpPr>
        <p:spPr>
          <a:xfrm>
            <a:off x="1449238" y="5637210"/>
            <a:ext cx="6745856" cy="263258"/>
          </a:xfrm>
          <a:prstGeom prst="rect">
            <a:avLst/>
          </a:prstGeom>
          <a:noFill/>
        </p:spPr>
        <p:txBody>
          <a:bodyPr wrap="square" rtlCol="0">
            <a:spAutoFit/>
          </a:bodyPr>
          <a:lstStyle/>
          <a:p>
            <a:r>
              <a:rPr lang="en-US" sz="1050" dirty="0" smtClean="0"/>
              <a:t>1</a:t>
            </a:r>
            <a:endParaRPr lang="en-US" sz="105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a:xfrm>
            <a:off x="0" y="1074045"/>
            <a:ext cx="9144000" cy="1068780"/>
          </a:xfrm>
        </p:spPr>
        <p:txBody>
          <a:bodyPr/>
          <a:lstStyle/>
          <a:p>
            <a:pPr eaLnBrk="1" hangingPunct="1"/>
            <a:r>
              <a:rPr lang="en-US" sz="2400" b="1" kern="1200" dirty="0" smtClean="0">
                <a:solidFill>
                  <a:schemeClr val="tx1"/>
                </a:solidFill>
                <a:effectLst/>
                <a:latin typeface="Times New Roman" pitchFamily="18" charset="0"/>
                <a:ea typeface="+mn-ea"/>
                <a:cs typeface="+mn-cs"/>
              </a:rPr>
              <a:t>FRCC Region</a:t>
            </a:r>
            <a:br>
              <a:rPr lang="en-US" sz="2400" b="1" kern="1200" dirty="0" smtClean="0">
                <a:solidFill>
                  <a:schemeClr val="tx1"/>
                </a:solidFill>
                <a:effectLst/>
                <a:latin typeface="Times New Roman" pitchFamily="18" charset="0"/>
                <a:ea typeface="+mn-ea"/>
                <a:cs typeface="+mn-cs"/>
              </a:rPr>
            </a:br>
            <a:r>
              <a:rPr lang="en-US" sz="2400" b="1" kern="1200" dirty="0" smtClean="0">
                <a:solidFill>
                  <a:schemeClr val="tx1"/>
                </a:solidFill>
                <a:effectLst/>
                <a:latin typeface="Times New Roman" pitchFamily="18" charset="0"/>
                <a:ea typeface="+mn-ea"/>
                <a:cs typeface="+mn-cs"/>
              </a:rPr>
              <a:t>Compound Average Annual Growth Rate</a:t>
            </a:r>
            <a:r>
              <a:rPr lang="en-US" sz="2000" b="1" kern="1200" baseline="40000" dirty="0" smtClean="0">
                <a:solidFill>
                  <a:schemeClr val="tx1"/>
                </a:solidFill>
                <a:effectLst/>
                <a:latin typeface="Times New Roman" pitchFamily="18" charset="0"/>
                <a:ea typeface="+mn-ea"/>
                <a:cs typeface="+mn-cs"/>
              </a:rPr>
              <a:t>1/</a:t>
            </a:r>
            <a:r>
              <a:rPr lang="en-US" sz="2400" b="1" kern="1200" dirty="0" smtClean="0">
                <a:solidFill>
                  <a:schemeClr val="tx1"/>
                </a:solidFill>
                <a:effectLst/>
                <a:latin typeface="Times New Roman" pitchFamily="18" charset="0"/>
                <a:ea typeface="+mn-ea"/>
                <a:cs typeface="+mn-cs"/>
              </a:rPr>
              <a:t/>
            </a:r>
            <a:br>
              <a:rPr lang="en-US" sz="2400" b="1" kern="1200" dirty="0" smtClean="0">
                <a:solidFill>
                  <a:schemeClr val="tx1"/>
                </a:solidFill>
                <a:effectLst/>
                <a:latin typeface="Times New Roman" pitchFamily="18" charset="0"/>
                <a:ea typeface="+mn-ea"/>
                <a:cs typeface="+mn-cs"/>
              </a:rPr>
            </a:br>
            <a:r>
              <a:rPr lang="en-US" sz="2400" b="1" kern="1200" dirty="0" smtClean="0">
                <a:solidFill>
                  <a:schemeClr val="tx1"/>
                </a:solidFill>
                <a:effectLst/>
                <a:latin typeface="Times New Roman" pitchFamily="18" charset="0"/>
                <a:ea typeface="+mn-ea"/>
                <a:cs typeface="+mn-cs"/>
              </a:rPr>
              <a:t>for Load (MW)</a:t>
            </a:r>
          </a:p>
        </p:txBody>
      </p:sp>
      <p:graphicFrame>
        <p:nvGraphicFramePr>
          <p:cNvPr id="7" name="Object 3"/>
          <p:cNvGraphicFramePr>
            <a:graphicFrameLocks noGrp="1" noChangeAspect="1"/>
          </p:cNvGraphicFramePr>
          <p:nvPr>
            <p:ph type="chart" idx="1"/>
          </p:nvPr>
        </p:nvGraphicFramePr>
        <p:xfrm>
          <a:off x="0" y="2181373"/>
          <a:ext cx="8747361" cy="4676627"/>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pPr>
              <a:defRPr/>
            </a:pPr>
            <a:fld id="{1536450E-8880-4481-B409-EF20FCEA16C2}" type="slidenum">
              <a:rPr lang="en-US" smtClean="0"/>
              <a:pPr>
                <a:defRPr/>
              </a:pPr>
              <a:t>11</a:t>
            </a:fld>
            <a:endParaRPr lang="en-US" dirty="0"/>
          </a:p>
        </p:txBody>
      </p:sp>
      <p:sp>
        <p:nvSpPr>
          <p:cNvPr id="4102" name="Text Box 9"/>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sp>
        <p:nvSpPr>
          <p:cNvPr id="6" name="TextBox 5"/>
          <p:cNvSpPr txBox="1"/>
          <p:nvPr/>
        </p:nvSpPr>
        <p:spPr>
          <a:xfrm>
            <a:off x="186254" y="6401475"/>
            <a:ext cx="2759029" cy="261610"/>
          </a:xfrm>
          <a:prstGeom prst="rect">
            <a:avLst/>
          </a:prstGeom>
          <a:noFill/>
        </p:spPr>
        <p:txBody>
          <a:bodyPr wrap="square" rtlCol="0">
            <a:spAutoFit/>
          </a:bodyPr>
          <a:lstStyle/>
          <a:p>
            <a:pPr algn="l"/>
            <a:r>
              <a:rPr lang="en-US" sz="1100" b="1" baseline="30000" dirty="0" smtClean="0"/>
              <a:t>1/</a:t>
            </a:r>
            <a:r>
              <a:rPr lang="en-US" sz="1100" dirty="0" smtClean="0"/>
              <a:t>Projected growth rate from prior forecasts</a:t>
            </a:r>
            <a:endParaRPr lang="en-US" sz="11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1026"/>
          <p:cNvSpPr>
            <a:spLocks noChangeArrowheads="1"/>
          </p:cNvSpPr>
          <p:nvPr/>
        </p:nvSpPr>
        <p:spPr bwMode="auto">
          <a:xfrm>
            <a:off x="0" y="968398"/>
            <a:ext cx="8965869" cy="1045029"/>
          </a:xfrm>
          <a:prstGeom prst="rect">
            <a:avLst/>
          </a:prstGeom>
          <a:noFill/>
          <a:ln w="9525">
            <a:noFill/>
            <a:miter lim="800000"/>
            <a:headEnd/>
            <a:tailEnd/>
          </a:ln>
        </p:spPr>
        <p:txBody>
          <a:bodyPr anchor="ctr"/>
          <a:lstStyle/>
          <a:p>
            <a:r>
              <a:rPr lang="en-US" b="1" dirty="0" smtClean="0"/>
              <a:t>FRCC Summer Peak Demands</a:t>
            </a:r>
          </a:p>
          <a:p>
            <a:r>
              <a:rPr lang="en-US" b="1" dirty="0" smtClean="0"/>
              <a:t>Actual and Forecasted</a:t>
            </a:r>
            <a:endParaRPr lang="en-US" sz="2000" b="1" dirty="0"/>
          </a:p>
        </p:txBody>
      </p:sp>
      <p:graphicFrame>
        <p:nvGraphicFramePr>
          <p:cNvPr id="6" name="Object 1027"/>
          <p:cNvGraphicFramePr>
            <a:graphicFrameLocks noChangeAspect="1"/>
          </p:cNvGraphicFramePr>
          <p:nvPr/>
        </p:nvGraphicFramePr>
        <p:xfrm>
          <a:off x="166254" y="2090057"/>
          <a:ext cx="8588867" cy="4767943"/>
        </p:xfrm>
        <a:graphic>
          <a:graphicData uri="http://schemas.openxmlformats.org/drawingml/2006/chart">
            <c:chart xmlns:c="http://schemas.openxmlformats.org/drawingml/2006/chart" xmlns:r="http://schemas.openxmlformats.org/officeDocument/2006/relationships" r:id="rId3"/>
          </a:graphicData>
        </a:graphic>
      </p:graphicFrame>
      <p:sp>
        <p:nvSpPr>
          <p:cNvPr id="2053" name="Text Box 1028"/>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sp>
        <p:nvSpPr>
          <p:cNvPr id="8" name="Slide Number Placeholder 7"/>
          <p:cNvSpPr>
            <a:spLocks noGrp="1"/>
          </p:cNvSpPr>
          <p:nvPr>
            <p:ph type="sldNum" sz="quarter" idx="12"/>
          </p:nvPr>
        </p:nvSpPr>
        <p:spPr/>
        <p:txBody>
          <a:bodyPr/>
          <a:lstStyle/>
          <a:p>
            <a:pPr>
              <a:defRPr/>
            </a:pPr>
            <a:fld id="{45ED54A7-B340-4069-B5D6-3D83324629A3}" type="slidenum">
              <a:rPr lang="en-US" smtClean="0"/>
              <a:pPr>
                <a:defRPr/>
              </a:pPr>
              <a:t>12</a:t>
            </a:fld>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285007" y="961902"/>
            <a:ext cx="8633362" cy="1033876"/>
          </a:xfrm>
        </p:spPr>
        <p:txBody>
          <a:bodyPr/>
          <a:lstStyle/>
          <a:p>
            <a:pPr eaLnBrk="1" hangingPunct="1"/>
            <a:r>
              <a:rPr lang="en-US" sz="2400" b="1" kern="1200" dirty="0" smtClean="0">
                <a:solidFill>
                  <a:schemeClr val="tx1"/>
                </a:solidFill>
                <a:effectLst/>
                <a:latin typeface="Times New Roman" pitchFamily="18" charset="0"/>
                <a:ea typeface="+mn-ea"/>
                <a:cs typeface="+mn-cs"/>
              </a:rPr>
              <a:t>Load &amp; Resource Plan </a:t>
            </a:r>
            <a:br>
              <a:rPr lang="en-US" sz="2400" b="1" kern="1200" dirty="0" smtClean="0">
                <a:solidFill>
                  <a:schemeClr val="tx1"/>
                </a:solidFill>
                <a:effectLst/>
                <a:latin typeface="Times New Roman" pitchFamily="18" charset="0"/>
                <a:ea typeface="+mn-ea"/>
                <a:cs typeface="+mn-cs"/>
              </a:rPr>
            </a:br>
            <a:r>
              <a:rPr lang="en-US" sz="2400" b="1" kern="1200" dirty="0" smtClean="0">
                <a:solidFill>
                  <a:schemeClr val="tx1"/>
                </a:solidFill>
                <a:effectLst/>
                <a:latin typeface="Times New Roman" pitchFamily="18" charset="0"/>
                <a:ea typeface="+mn-ea"/>
                <a:cs typeface="+mn-cs"/>
              </a:rPr>
              <a:t>Total Available Capacity</a:t>
            </a:r>
            <a:br>
              <a:rPr lang="en-US" sz="2400" b="1" kern="1200" dirty="0" smtClean="0">
                <a:solidFill>
                  <a:schemeClr val="tx1"/>
                </a:solidFill>
                <a:effectLst/>
                <a:latin typeface="Times New Roman" pitchFamily="18" charset="0"/>
                <a:ea typeface="+mn-ea"/>
                <a:cs typeface="+mn-cs"/>
              </a:rPr>
            </a:br>
            <a:r>
              <a:rPr lang="en-US" sz="2000" b="1" kern="1200" dirty="0" smtClean="0">
                <a:solidFill>
                  <a:schemeClr val="tx1"/>
                </a:solidFill>
                <a:effectLst/>
                <a:latin typeface="Times New Roman" pitchFamily="18" charset="0"/>
                <a:ea typeface="+mn-ea"/>
                <a:cs typeface="+mn-cs"/>
              </a:rPr>
              <a:t>(Summer)</a:t>
            </a:r>
          </a:p>
        </p:txBody>
      </p:sp>
      <p:graphicFrame>
        <p:nvGraphicFramePr>
          <p:cNvPr id="6" name="Object 3"/>
          <p:cNvGraphicFramePr>
            <a:graphicFrameLocks noGrp="1" noChangeAspect="1"/>
          </p:cNvGraphicFramePr>
          <p:nvPr>
            <p:ph type="chart" sz="half" idx="1"/>
          </p:nvPr>
        </p:nvGraphicFramePr>
        <p:xfrm>
          <a:off x="601488" y="1959230"/>
          <a:ext cx="8017726" cy="4562392"/>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6"/>
          <p:cNvSpPr>
            <a:spLocks noGrp="1"/>
          </p:cNvSpPr>
          <p:nvPr>
            <p:ph type="sldNum" sz="quarter" idx="12"/>
          </p:nvPr>
        </p:nvSpPr>
        <p:spPr/>
        <p:txBody>
          <a:bodyPr/>
          <a:lstStyle/>
          <a:p>
            <a:pPr>
              <a:defRPr/>
            </a:pPr>
            <a:fld id="{444CBECE-17B7-4E7C-834C-C6515DC6F9FA}" type="slidenum">
              <a:rPr lang="en-US" smtClean="0"/>
              <a:pPr>
                <a:defRPr/>
              </a:pPr>
              <a:t>13</a:t>
            </a:fld>
            <a:endParaRPr lang="en-US" dirty="0"/>
          </a:p>
        </p:txBody>
      </p:sp>
      <p:sp>
        <p:nvSpPr>
          <p:cNvPr id="3077" name="Text Box 5"/>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sp>
        <p:nvSpPr>
          <p:cNvPr id="10" name="TextBox 9"/>
          <p:cNvSpPr txBox="1"/>
          <p:nvPr/>
        </p:nvSpPr>
        <p:spPr>
          <a:xfrm>
            <a:off x="209550" y="6467474"/>
            <a:ext cx="3028950" cy="253916"/>
          </a:xfrm>
          <a:prstGeom prst="rect">
            <a:avLst/>
          </a:prstGeom>
          <a:noFill/>
        </p:spPr>
        <p:txBody>
          <a:bodyPr wrap="square" rtlCol="0">
            <a:spAutoFit/>
          </a:bodyPr>
          <a:lstStyle/>
          <a:p>
            <a:pPr algn="l"/>
            <a:r>
              <a:rPr lang="en-US" sz="1050" b="1" baseline="30000" dirty="0" smtClean="0"/>
              <a:t>1/</a:t>
            </a:r>
            <a:r>
              <a:rPr lang="en-US" sz="1050" dirty="0" smtClean="0"/>
              <a:t>Existing generation as of December 31, 2012 </a:t>
            </a:r>
            <a:endParaRPr lang="en-US" sz="1050" dirty="0"/>
          </a:p>
        </p:txBody>
      </p:sp>
      <p:sp>
        <p:nvSpPr>
          <p:cNvPr id="11" name="TextBox 10"/>
          <p:cNvSpPr txBox="1"/>
          <p:nvPr/>
        </p:nvSpPr>
        <p:spPr>
          <a:xfrm>
            <a:off x="7609400" y="4640785"/>
            <a:ext cx="294197" cy="230832"/>
          </a:xfrm>
          <a:prstGeom prst="rect">
            <a:avLst/>
          </a:prstGeom>
          <a:noFill/>
        </p:spPr>
        <p:txBody>
          <a:bodyPr wrap="square" rtlCol="0">
            <a:spAutoFit/>
          </a:bodyPr>
          <a:lstStyle/>
          <a:p>
            <a:r>
              <a:rPr lang="en-US" sz="900" b="1" dirty="0" smtClean="0"/>
              <a:t>1/</a:t>
            </a:r>
            <a:endParaRPr lang="en-US" sz="2000" b="1" dirty="0"/>
          </a:p>
        </p:txBody>
      </p:sp>
      <p:sp>
        <p:nvSpPr>
          <p:cNvPr id="12" name="TextBox 11"/>
          <p:cNvSpPr txBox="1"/>
          <p:nvPr/>
        </p:nvSpPr>
        <p:spPr>
          <a:xfrm>
            <a:off x="7729993" y="4838209"/>
            <a:ext cx="294197" cy="230832"/>
          </a:xfrm>
          <a:prstGeom prst="rect">
            <a:avLst/>
          </a:prstGeom>
          <a:noFill/>
        </p:spPr>
        <p:txBody>
          <a:bodyPr wrap="square" rtlCol="0">
            <a:spAutoFit/>
          </a:bodyPr>
          <a:lstStyle/>
          <a:p>
            <a:r>
              <a:rPr lang="en-US" sz="900" b="1" dirty="0" smtClean="0"/>
              <a:t>1/</a:t>
            </a:r>
            <a:endParaRPr lang="en-US" sz="2000" b="1"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a:cxnSpLocks noChangeShapeType="1"/>
          </p:cNvCxnSpPr>
          <p:nvPr/>
        </p:nvCxnSpPr>
        <p:spPr bwMode="auto">
          <a:xfrm>
            <a:off x="1101598" y="4489356"/>
            <a:ext cx="7639050" cy="11113"/>
          </a:xfrm>
          <a:prstGeom prst="line">
            <a:avLst/>
          </a:prstGeom>
          <a:noFill/>
          <a:ln w="38100" cap="sq" algn="ctr">
            <a:solidFill>
              <a:srgbClr val="7030A0">
                <a:alpha val="70000"/>
              </a:srgbClr>
            </a:solidFill>
            <a:round/>
            <a:headEnd type="none" w="sm" len="sm"/>
            <a:tailEnd type="none" w="sm" len="sm"/>
          </a:ln>
        </p:spPr>
      </p:cxnSp>
      <p:cxnSp>
        <p:nvCxnSpPr>
          <p:cNvPr id="4099" name="Straight Connector 7"/>
          <p:cNvCxnSpPr>
            <a:cxnSpLocks noChangeShapeType="1"/>
          </p:cNvCxnSpPr>
          <p:nvPr/>
        </p:nvCxnSpPr>
        <p:spPr bwMode="auto">
          <a:xfrm>
            <a:off x="1109892" y="4156476"/>
            <a:ext cx="7639050" cy="11113"/>
          </a:xfrm>
          <a:prstGeom prst="line">
            <a:avLst/>
          </a:prstGeom>
          <a:noFill/>
          <a:ln w="38100" cap="sq" algn="ctr">
            <a:solidFill>
              <a:srgbClr val="FF0000">
                <a:alpha val="70000"/>
              </a:srgbClr>
            </a:solidFill>
            <a:round/>
            <a:headEnd type="none" w="sm" len="sm"/>
            <a:tailEnd type="none" w="sm" len="sm"/>
          </a:ln>
        </p:spPr>
      </p:cxnSp>
      <p:graphicFrame>
        <p:nvGraphicFramePr>
          <p:cNvPr id="7" name="Object 3"/>
          <p:cNvGraphicFramePr>
            <a:graphicFrameLocks noGrp="1" noChangeAspect="1"/>
          </p:cNvGraphicFramePr>
          <p:nvPr>
            <p:ph type="chart" idx="1"/>
          </p:nvPr>
        </p:nvGraphicFramePr>
        <p:xfrm>
          <a:off x="213759" y="2011679"/>
          <a:ext cx="8747361" cy="4703813"/>
        </p:xfrm>
        <a:graphic>
          <a:graphicData uri="http://schemas.openxmlformats.org/drawingml/2006/chart">
            <c:chart xmlns:c="http://schemas.openxmlformats.org/drawingml/2006/chart" xmlns:r="http://schemas.openxmlformats.org/officeDocument/2006/relationships" r:id="rId3"/>
          </a:graphicData>
        </a:graphic>
      </p:graphicFrame>
      <p:sp>
        <p:nvSpPr>
          <p:cNvPr id="4101" name="Rectangle 2"/>
          <p:cNvSpPr>
            <a:spLocks noGrp="1" noChangeArrowheads="1"/>
          </p:cNvSpPr>
          <p:nvPr>
            <p:ph type="title"/>
          </p:nvPr>
        </p:nvSpPr>
        <p:spPr>
          <a:xfrm>
            <a:off x="0" y="930271"/>
            <a:ext cx="9144000" cy="1068780"/>
          </a:xfrm>
        </p:spPr>
        <p:txBody>
          <a:bodyPr/>
          <a:lstStyle/>
          <a:p>
            <a:pPr eaLnBrk="1" hangingPunct="1"/>
            <a:r>
              <a:rPr lang="en-US" sz="2400" b="1" kern="1200" dirty="0" smtClean="0">
                <a:solidFill>
                  <a:schemeClr val="tx1"/>
                </a:solidFill>
                <a:effectLst/>
                <a:latin typeface="Times New Roman" pitchFamily="18" charset="0"/>
                <a:ea typeface="+mn-ea"/>
                <a:cs typeface="+mn-cs"/>
              </a:rPr>
              <a:t>Load &amp; Resource Plan</a:t>
            </a:r>
            <a:br>
              <a:rPr lang="en-US" sz="2400" b="1" kern="1200" dirty="0" smtClean="0">
                <a:solidFill>
                  <a:schemeClr val="tx1"/>
                </a:solidFill>
                <a:effectLst/>
                <a:latin typeface="Times New Roman" pitchFamily="18" charset="0"/>
                <a:ea typeface="+mn-ea"/>
                <a:cs typeface="+mn-cs"/>
              </a:rPr>
            </a:br>
            <a:r>
              <a:rPr lang="en-US" sz="2400" b="1" kern="1200" dirty="0" smtClean="0">
                <a:solidFill>
                  <a:schemeClr val="tx1"/>
                </a:solidFill>
                <a:effectLst/>
                <a:latin typeface="Times New Roman" pitchFamily="18" charset="0"/>
                <a:ea typeface="+mn-ea"/>
                <a:cs typeface="+mn-cs"/>
              </a:rPr>
              <a:t>FRCC Planned Reserve Margin</a:t>
            </a:r>
            <a:br>
              <a:rPr lang="en-US" sz="2400" b="1" kern="1200" dirty="0" smtClean="0">
                <a:solidFill>
                  <a:schemeClr val="tx1"/>
                </a:solidFill>
                <a:effectLst/>
                <a:latin typeface="Times New Roman" pitchFamily="18" charset="0"/>
                <a:ea typeface="+mn-ea"/>
                <a:cs typeface="+mn-cs"/>
              </a:rPr>
            </a:br>
            <a:endParaRPr lang="en-US" sz="2000" b="1" kern="1200" dirty="0" smtClean="0">
              <a:solidFill>
                <a:schemeClr val="tx1"/>
              </a:solidFill>
              <a:effectLst/>
              <a:latin typeface="Times New Roman" pitchFamily="18" charset="0"/>
              <a:ea typeface="+mn-ea"/>
              <a:cs typeface="+mn-cs"/>
            </a:endParaRPr>
          </a:p>
        </p:txBody>
      </p:sp>
      <p:sp>
        <p:nvSpPr>
          <p:cNvPr id="10" name="Slide Number Placeholder 9"/>
          <p:cNvSpPr>
            <a:spLocks noGrp="1"/>
          </p:cNvSpPr>
          <p:nvPr>
            <p:ph type="sldNum" sz="quarter" idx="12"/>
          </p:nvPr>
        </p:nvSpPr>
        <p:spPr/>
        <p:txBody>
          <a:bodyPr/>
          <a:lstStyle/>
          <a:p>
            <a:pPr>
              <a:defRPr/>
            </a:pPr>
            <a:fld id="{1536450E-8880-4481-B409-EF20FCEA16C2}" type="slidenum">
              <a:rPr lang="en-US" smtClean="0"/>
              <a:pPr>
                <a:defRPr/>
              </a:pPr>
              <a:t>14</a:t>
            </a:fld>
            <a:endParaRPr lang="en-US" dirty="0"/>
          </a:p>
        </p:txBody>
      </p:sp>
      <p:sp>
        <p:nvSpPr>
          <p:cNvPr id="4102" name="Text Box 9"/>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grpSp>
        <p:nvGrpSpPr>
          <p:cNvPr id="17" name="Group 16"/>
          <p:cNvGrpSpPr/>
          <p:nvPr/>
        </p:nvGrpSpPr>
        <p:grpSpPr>
          <a:xfrm>
            <a:off x="5519057" y="2277290"/>
            <a:ext cx="3307079" cy="553998"/>
            <a:chOff x="-3516085" y="2320832"/>
            <a:chExt cx="3307079" cy="553998"/>
          </a:xfrm>
        </p:grpSpPr>
        <p:grpSp>
          <p:nvGrpSpPr>
            <p:cNvPr id="16" name="Group 15"/>
            <p:cNvGrpSpPr/>
            <p:nvPr/>
          </p:nvGrpSpPr>
          <p:grpSpPr>
            <a:xfrm>
              <a:off x="-3516085" y="2351313"/>
              <a:ext cx="2960914" cy="461665"/>
              <a:chOff x="-3516085" y="2351313"/>
              <a:chExt cx="2960914" cy="461665"/>
            </a:xfrm>
          </p:grpSpPr>
          <p:sp>
            <p:nvSpPr>
              <p:cNvPr id="14" name="TextBox 13"/>
              <p:cNvSpPr txBox="1"/>
              <p:nvPr/>
            </p:nvSpPr>
            <p:spPr>
              <a:xfrm>
                <a:off x="-3516085" y="2351313"/>
                <a:ext cx="2960914" cy="46166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endParaRPr lang="en-US" dirty="0"/>
              </a:p>
            </p:txBody>
          </p:sp>
          <p:grpSp>
            <p:nvGrpSpPr>
              <p:cNvPr id="2" name="Group 10"/>
              <p:cNvGrpSpPr/>
              <p:nvPr/>
            </p:nvGrpSpPr>
            <p:grpSpPr>
              <a:xfrm>
                <a:off x="-3278523" y="2496932"/>
                <a:ext cx="448084" cy="205976"/>
                <a:chOff x="5789277" y="2431617"/>
                <a:chExt cx="448084" cy="205976"/>
              </a:xfrm>
            </p:grpSpPr>
            <p:cxnSp>
              <p:nvCxnSpPr>
                <p:cNvPr id="12" name="Straight Connector 11"/>
                <p:cNvCxnSpPr/>
                <p:nvPr/>
              </p:nvCxnSpPr>
              <p:spPr bwMode="auto">
                <a:xfrm>
                  <a:off x="5789277" y="2431617"/>
                  <a:ext cx="444137" cy="0"/>
                </a:xfrm>
                <a:prstGeom prst="line">
                  <a:avLst/>
                </a:prstGeom>
                <a:solidFill>
                  <a:schemeClr val="accent1"/>
                </a:solidFill>
                <a:ln w="38100" cap="sq" cmpd="sng" algn="ctr">
                  <a:solidFill>
                    <a:srgbClr val="FF0000">
                      <a:alpha val="70000"/>
                    </a:srgbClr>
                  </a:solidFill>
                  <a:prstDash val="solid"/>
                  <a:round/>
                  <a:headEnd type="none" w="sm" len="sm"/>
                  <a:tailEnd type="none" w="sm" len="sm"/>
                </a:ln>
                <a:effectLst/>
              </p:spPr>
            </p:cxnSp>
            <p:cxnSp>
              <p:nvCxnSpPr>
                <p:cNvPr id="13" name="Straight Connector 12"/>
                <p:cNvCxnSpPr/>
                <p:nvPr/>
              </p:nvCxnSpPr>
              <p:spPr bwMode="auto">
                <a:xfrm>
                  <a:off x="5793224" y="2637593"/>
                  <a:ext cx="444137" cy="0"/>
                </a:xfrm>
                <a:prstGeom prst="line">
                  <a:avLst/>
                </a:prstGeom>
                <a:solidFill>
                  <a:schemeClr val="accent1"/>
                </a:solidFill>
                <a:ln w="38100" cap="sq" cmpd="sng" algn="ctr">
                  <a:solidFill>
                    <a:srgbClr val="7030A0">
                      <a:alpha val="70000"/>
                    </a:srgbClr>
                  </a:solidFill>
                  <a:prstDash val="solid"/>
                  <a:round/>
                  <a:headEnd type="none" w="sm" len="sm"/>
                  <a:tailEnd type="none" w="sm" len="sm"/>
                </a:ln>
                <a:effectLst/>
              </p:spPr>
            </p:cxnSp>
          </p:grpSp>
        </p:grpSp>
        <p:sp>
          <p:nvSpPr>
            <p:cNvPr id="9" name="TextBox 8"/>
            <p:cNvSpPr txBox="1"/>
            <p:nvPr/>
          </p:nvSpPr>
          <p:spPr>
            <a:xfrm>
              <a:off x="-2656115" y="2320832"/>
              <a:ext cx="2447109" cy="553998"/>
            </a:xfrm>
            <a:prstGeom prst="rect">
              <a:avLst/>
            </a:prstGeom>
            <a:noFill/>
          </p:spPr>
          <p:txBody>
            <a:bodyPr wrap="square" rtlCol="0">
              <a:spAutoFit/>
            </a:bodyPr>
            <a:lstStyle/>
            <a:p>
              <a:pPr algn="l"/>
              <a:r>
                <a:rPr lang="en-US" sz="1500" b="1" dirty="0" smtClean="0"/>
                <a:t>PSC Stipulation (IOUs)</a:t>
              </a:r>
              <a:br>
                <a:rPr lang="en-US" sz="1500" b="1" dirty="0" smtClean="0"/>
              </a:br>
              <a:r>
                <a:rPr lang="en-US" sz="1500" b="1" dirty="0" smtClean="0"/>
                <a:t>FRCC Criteria</a:t>
              </a:r>
              <a:endParaRPr lang="en-US" sz="1500" b="1" dirty="0"/>
            </a:p>
          </p:txBody>
        </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99" name="Straight Connector 7"/>
          <p:cNvCxnSpPr>
            <a:cxnSpLocks noChangeShapeType="1"/>
          </p:cNvCxnSpPr>
          <p:nvPr/>
        </p:nvCxnSpPr>
        <p:spPr bwMode="auto">
          <a:xfrm>
            <a:off x="1085850" y="4142648"/>
            <a:ext cx="7643750" cy="11120"/>
          </a:xfrm>
          <a:prstGeom prst="line">
            <a:avLst/>
          </a:prstGeom>
          <a:noFill/>
          <a:ln w="44450" cap="sq" algn="ctr">
            <a:solidFill>
              <a:srgbClr val="FF0000">
                <a:alpha val="70000"/>
              </a:srgbClr>
            </a:solidFill>
            <a:round/>
            <a:headEnd type="none" w="sm" len="sm"/>
            <a:tailEnd type="none" w="sm" len="sm"/>
          </a:ln>
        </p:spPr>
      </p:cxnSp>
      <p:cxnSp>
        <p:nvCxnSpPr>
          <p:cNvPr id="8" name="Straight Connector 7"/>
          <p:cNvCxnSpPr>
            <a:cxnSpLocks noChangeShapeType="1"/>
          </p:cNvCxnSpPr>
          <p:nvPr/>
        </p:nvCxnSpPr>
        <p:spPr bwMode="auto">
          <a:xfrm>
            <a:off x="1090550" y="4466055"/>
            <a:ext cx="7639050" cy="11113"/>
          </a:xfrm>
          <a:prstGeom prst="line">
            <a:avLst/>
          </a:prstGeom>
          <a:noFill/>
          <a:ln w="44450" cap="sq" algn="ctr">
            <a:solidFill>
              <a:schemeClr val="accent4">
                <a:alpha val="70000"/>
              </a:schemeClr>
            </a:solidFill>
            <a:round/>
            <a:headEnd type="none" w="sm" len="sm"/>
            <a:tailEnd type="none" w="sm" len="sm"/>
          </a:ln>
        </p:spPr>
      </p:cxnSp>
      <p:graphicFrame>
        <p:nvGraphicFramePr>
          <p:cNvPr id="7" name="Object 3"/>
          <p:cNvGraphicFramePr>
            <a:graphicFrameLocks noGrp="1" noChangeAspect="1"/>
          </p:cNvGraphicFramePr>
          <p:nvPr>
            <p:ph type="chart" idx="1"/>
          </p:nvPr>
        </p:nvGraphicFramePr>
        <p:xfrm>
          <a:off x="286967" y="2066306"/>
          <a:ext cx="8690779" cy="4560125"/>
        </p:xfrm>
        <a:graphic>
          <a:graphicData uri="http://schemas.openxmlformats.org/drawingml/2006/chart">
            <c:chart xmlns:c="http://schemas.openxmlformats.org/drawingml/2006/chart" xmlns:r="http://schemas.openxmlformats.org/officeDocument/2006/relationships" r:id="rId3"/>
          </a:graphicData>
        </a:graphic>
      </p:graphicFrame>
      <p:sp>
        <p:nvSpPr>
          <p:cNvPr id="4101" name="Rectangle 2"/>
          <p:cNvSpPr>
            <a:spLocks noGrp="1" noChangeArrowheads="1"/>
          </p:cNvSpPr>
          <p:nvPr>
            <p:ph type="title"/>
          </p:nvPr>
        </p:nvSpPr>
        <p:spPr>
          <a:xfrm>
            <a:off x="878774" y="959551"/>
            <a:ext cx="7362701" cy="1080655"/>
          </a:xfrm>
        </p:spPr>
        <p:txBody>
          <a:bodyPr/>
          <a:lstStyle/>
          <a:p>
            <a:pPr eaLnBrk="1" hangingPunct="1"/>
            <a:r>
              <a:rPr lang="en-US" sz="2400" b="1" kern="1200" dirty="0" smtClean="0">
                <a:solidFill>
                  <a:schemeClr val="tx1"/>
                </a:solidFill>
                <a:effectLst/>
                <a:latin typeface="Times New Roman" pitchFamily="18" charset="0"/>
                <a:ea typeface="+mn-ea"/>
                <a:cs typeface="+mn-cs"/>
              </a:rPr>
              <a:t>Load &amp; Resource Plan</a:t>
            </a:r>
            <a:br>
              <a:rPr lang="en-US" sz="2400" b="1" kern="1200" dirty="0" smtClean="0">
                <a:solidFill>
                  <a:schemeClr val="tx1"/>
                </a:solidFill>
                <a:effectLst/>
                <a:latin typeface="Times New Roman" pitchFamily="18" charset="0"/>
                <a:ea typeface="+mn-ea"/>
                <a:cs typeface="+mn-cs"/>
              </a:rPr>
            </a:br>
            <a:r>
              <a:rPr lang="en-US" sz="2400" b="1" kern="1200" dirty="0" smtClean="0">
                <a:solidFill>
                  <a:schemeClr val="tx1"/>
                </a:solidFill>
                <a:effectLst/>
                <a:latin typeface="Times New Roman" pitchFamily="18" charset="0"/>
                <a:ea typeface="+mn-ea"/>
                <a:cs typeface="+mn-cs"/>
              </a:rPr>
              <a:t>FRCC Planned Reserve Margin </a:t>
            </a:r>
            <a:br>
              <a:rPr lang="en-US" sz="2400" b="1" kern="1200" dirty="0" smtClean="0">
                <a:solidFill>
                  <a:schemeClr val="tx1"/>
                </a:solidFill>
                <a:effectLst/>
                <a:latin typeface="Times New Roman" pitchFamily="18" charset="0"/>
                <a:ea typeface="+mn-ea"/>
                <a:cs typeface="+mn-cs"/>
              </a:rPr>
            </a:br>
            <a:r>
              <a:rPr lang="en-US" sz="2000" b="1" kern="1200" dirty="0" smtClean="0">
                <a:solidFill>
                  <a:schemeClr val="tx1"/>
                </a:solidFill>
                <a:effectLst/>
                <a:latin typeface="Times New Roman" pitchFamily="18" charset="0"/>
                <a:ea typeface="+mn-ea"/>
                <a:cs typeface="+mn-cs"/>
              </a:rPr>
              <a:t>(excluding projected DR)</a:t>
            </a:r>
          </a:p>
        </p:txBody>
      </p:sp>
      <p:sp>
        <p:nvSpPr>
          <p:cNvPr id="10" name="Slide Number Placeholder 9"/>
          <p:cNvSpPr>
            <a:spLocks noGrp="1"/>
          </p:cNvSpPr>
          <p:nvPr>
            <p:ph type="sldNum" sz="quarter" idx="12"/>
          </p:nvPr>
        </p:nvSpPr>
        <p:spPr/>
        <p:txBody>
          <a:bodyPr/>
          <a:lstStyle/>
          <a:p>
            <a:pPr>
              <a:defRPr/>
            </a:pPr>
            <a:fld id="{1536450E-8880-4481-B409-EF20FCEA16C2}" type="slidenum">
              <a:rPr lang="en-US" smtClean="0"/>
              <a:pPr>
                <a:defRPr/>
              </a:pPr>
              <a:t>15</a:t>
            </a:fld>
            <a:endParaRPr lang="en-US" dirty="0"/>
          </a:p>
        </p:txBody>
      </p:sp>
      <p:sp>
        <p:nvSpPr>
          <p:cNvPr id="4102" name="Text Box 9"/>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grpSp>
        <p:nvGrpSpPr>
          <p:cNvPr id="15" name="Group 14"/>
          <p:cNvGrpSpPr/>
          <p:nvPr/>
        </p:nvGrpSpPr>
        <p:grpSpPr>
          <a:xfrm>
            <a:off x="5529942" y="2277290"/>
            <a:ext cx="3307079" cy="553998"/>
            <a:chOff x="-3516085" y="2320832"/>
            <a:chExt cx="3307079" cy="553998"/>
          </a:xfrm>
        </p:grpSpPr>
        <p:grpSp>
          <p:nvGrpSpPr>
            <p:cNvPr id="16" name="Group 15"/>
            <p:cNvGrpSpPr/>
            <p:nvPr/>
          </p:nvGrpSpPr>
          <p:grpSpPr>
            <a:xfrm>
              <a:off x="-3516085" y="2351313"/>
              <a:ext cx="2960914" cy="461665"/>
              <a:chOff x="-3516085" y="2351313"/>
              <a:chExt cx="2960914" cy="461665"/>
            </a:xfrm>
          </p:grpSpPr>
          <p:sp>
            <p:nvSpPr>
              <p:cNvPr id="18" name="TextBox 17"/>
              <p:cNvSpPr txBox="1"/>
              <p:nvPr/>
            </p:nvSpPr>
            <p:spPr>
              <a:xfrm>
                <a:off x="-3516085" y="2351313"/>
                <a:ext cx="2960914" cy="46166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endParaRPr lang="en-US" dirty="0"/>
              </a:p>
            </p:txBody>
          </p:sp>
          <p:grpSp>
            <p:nvGrpSpPr>
              <p:cNvPr id="19" name="Group 10"/>
              <p:cNvGrpSpPr/>
              <p:nvPr/>
            </p:nvGrpSpPr>
            <p:grpSpPr>
              <a:xfrm>
                <a:off x="-3267891" y="2502201"/>
                <a:ext cx="448082" cy="195437"/>
                <a:chOff x="5799909" y="2436886"/>
                <a:chExt cx="448082" cy="195437"/>
              </a:xfrm>
            </p:grpSpPr>
            <p:cxnSp>
              <p:nvCxnSpPr>
                <p:cNvPr id="20" name="Straight Connector 19"/>
                <p:cNvCxnSpPr/>
                <p:nvPr/>
              </p:nvCxnSpPr>
              <p:spPr bwMode="auto">
                <a:xfrm>
                  <a:off x="5799909" y="2436886"/>
                  <a:ext cx="444137" cy="0"/>
                </a:xfrm>
                <a:prstGeom prst="line">
                  <a:avLst/>
                </a:prstGeom>
                <a:solidFill>
                  <a:schemeClr val="accent1"/>
                </a:solidFill>
                <a:ln w="38100" cap="sq" cmpd="sng" algn="ctr">
                  <a:solidFill>
                    <a:srgbClr val="FF0000">
                      <a:alpha val="70000"/>
                    </a:srgbClr>
                  </a:solidFill>
                  <a:prstDash val="solid"/>
                  <a:round/>
                  <a:headEnd type="none" w="sm" len="sm"/>
                  <a:tailEnd type="none" w="sm" len="sm"/>
                </a:ln>
                <a:effectLst/>
              </p:spPr>
            </p:cxnSp>
            <p:cxnSp>
              <p:nvCxnSpPr>
                <p:cNvPr id="21" name="Straight Connector 20"/>
                <p:cNvCxnSpPr/>
                <p:nvPr/>
              </p:nvCxnSpPr>
              <p:spPr bwMode="auto">
                <a:xfrm>
                  <a:off x="5803854" y="2632323"/>
                  <a:ext cx="444137" cy="0"/>
                </a:xfrm>
                <a:prstGeom prst="line">
                  <a:avLst/>
                </a:prstGeom>
                <a:solidFill>
                  <a:schemeClr val="accent1"/>
                </a:solidFill>
                <a:ln w="38100" cap="sq" cmpd="sng" algn="ctr">
                  <a:solidFill>
                    <a:srgbClr val="7030A0">
                      <a:alpha val="70000"/>
                    </a:srgbClr>
                  </a:solidFill>
                  <a:prstDash val="solid"/>
                  <a:round/>
                  <a:headEnd type="none" w="sm" len="sm"/>
                  <a:tailEnd type="none" w="sm" len="sm"/>
                </a:ln>
                <a:effectLst/>
              </p:spPr>
            </p:cxnSp>
          </p:grpSp>
        </p:grpSp>
        <p:sp>
          <p:nvSpPr>
            <p:cNvPr id="17" name="TextBox 16"/>
            <p:cNvSpPr txBox="1"/>
            <p:nvPr/>
          </p:nvSpPr>
          <p:spPr>
            <a:xfrm>
              <a:off x="-2656115" y="2320832"/>
              <a:ext cx="2447109" cy="553998"/>
            </a:xfrm>
            <a:prstGeom prst="rect">
              <a:avLst/>
            </a:prstGeom>
            <a:noFill/>
          </p:spPr>
          <p:txBody>
            <a:bodyPr wrap="square" rtlCol="0">
              <a:spAutoFit/>
            </a:bodyPr>
            <a:lstStyle/>
            <a:p>
              <a:pPr algn="l"/>
              <a:r>
                <a:rPr lang="en-US" sz="1500" b="1" dirty="0" smtClean="0"/>
                <a:t>PSC Stipulation (IOUs)</a:t>
              </a:r>
              <a:br>
                <a:rPr lang="en-US" sz="1500" b="1" dirty="0" smtClean="0"/>
              </a:br>
              <a:r>
                <a:rPr lang="en-US" sz="1500" b="1" dirty="0" smtClean="0"/>
                <a:t>FRCC Criteria</a:t>
              </a:r>
              <a:endParaRPr lang="en-US" sz="1500" b="1" dirty="0"/>
            </a:p>
          </p:txBody>
        </p:sp>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ChangeArrowheads="1"/>
          </p:cNvSpPr>
          <p:nvPr/>
        </p:nvSpPr>
        <p:spPr bwMode="auto">
          <a:xfrm>
            <a:off x="0" y="973776"/>
            <a:ext cx="9144000" cy="1021278"/>
          </a:xfrm>
          <a:prstGeom prst="rect">
            <a:avLst/>
          </a:prstGeom>
          <a:noFill/>
          <a:ln w="9525">
            <a:noFill/>
            <a:miter lim="800000"/>
            <a:headEnd/>
            <a:tailEnd/>
          </a:ln>
        </p:spPr>
        <p:txBody>
          <a:bodyPr anchor="ctr"/>
          <a:lstStyle/>
          <a:p>
            <a:r>
              <a:rPr lang="en-US" b="1" dirty="0" smtClean="0"/>
              <a:t>FRCC Demand </a:t>
            </a:r>
            <a:r>
              <a:rPr lang="en-US" b="1" dirty="0"/>
              <a:t>Forecast</a:t>
            </a:r>
            <a:r>
              <a:rPr lang="en-US" dirty="0"/>
              <a:t/>
            </a:r>
            <a:br>
              <a:rPr lang="en-US" dirty="0"/>
            </a:br>
            <a:r>
              <a:rPr lang="en-US" sz="2000" b="1" dirty="0"/>
              <a:t>(Summer)</a:t>
            </a:r>
          </a:p>
        </p:txBody>
      </p:sp>
      <p:graphicFrame>
        <p:nvGraphicFramePr>
          <p:cNvPr id="7" name="Object 3"/>
          <p:cNvGraphicFramePr>
            <a:graphicFrameLocks noChangeAspect="1"/>
          </p:cNvGraphicFramePr>
          <p:nvPr/>
        </p:nvGraphicFramePr>
        <p:xfrm>
          <a:off x="0" y="1921787"/>
          <a:ext cx="8597735" cy="467294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pPr>
              <a:defRPr/>
            </a:pPr>
            <a:fld id="{45ED54A7-B340-4069-B5D6-3D83324629A3}" type="slidenum">
              <a:rPr lang="en-US" smtClean="0"/>
              <a:pPr>
                <a:defRPr/>
              </a:pPr>
              <a:t>16</a:t>
            </a:fld>
            <a:endParaRPr lang="en-US" dirty="0"/>
          </a:p>
        </p:txBody>
      </p:sp>
      <p:sp>
        <p:nvSpPr>
          <p:cNvPr id="5" name="TextBox 4"/>
          <p:cNvSpPr txBox="1"/>
          <p:nvPr/>
        </p:nvSpPr>
        <p:spPr>
          <a:xfrm>
            <a:off x="200025" y="6391274"/>
            <a:ext cx="5848350" cy="415498"/>
          </a:xfrm>
          <a:prstGeom prst="rect">
            <a:avLst/>
          </a:prstGeom>
          <a:noFill/>
        </p:spPr>
        <p:txBody>
          <a:bodyPr wrap="square" rtlCol="0">
            <a:spAutoFit/>
          </a:bodyPr>
          <a:lstStyle/>
          <a:p>
            <a:pPr algn="l"/>
            <a:r>
              <a:rPr lang="en-US" sz="1050" b="1" baseline="30000" dirty="0" smtClean="0"/>
              <a:t>1/</a:t>
            </a:r>
            <a:r>
              <a:rPr lang="en-US" sz="1050" dirty="0" smtClean="0"/>
              <a:t>DR: Demand Response</a:t>
            </a:r>
            <a:endParaRPr lang="en-US" sz="1050" b="1" baseline="30000" dirty="0" smtClean="0"/>
          </a:p>
          <a:p>
            <a:pPr algn="l"/>
            <a:r>
              <a:rPr lang="en-US" sz="1050" b="1" baseline="30000" dirty="0" smtClean="0"/>
              <a:t>2/</a:t>
            </a:r>
            <a:r>
              <a:rPr lang="en-US" sz="1050" dirty="0" smtClean="0"/>
              <a:t>Utility sponsored Energy Efficiency/Energy Conservation (EE/EC) programs only </a:t>
            </a:r>
            <a:endParaRPr lang="en-US" sz="1050" dirty="0"/>
          </a:p>
        </p:txBody>
      </p:sp>
      <p:sp>
        <p:nvSpPr>
          <p:cNvPr id="8" name="TextBox 7"/>
          <p:cNvSpPr txBox="1"/>
          <p:nvPr/>
        </p:nvSpPr>
        <p:spPr>
          <a:xfrm>
            <a:off x="7170262" y="4908271"/>
            <a:ext cx="295275" cy="200055"/>
          </a:xfrm>
          <a:prstGeom prst="rect">
            <a:avLst/>
          </a:prstGeom>
          <a:noFill/>
        </p:spPr>
        <p:txBody>
          <a:bodyPr wrap="square" rtlCol="0">
            <a:spAutoFit/>
          </a:bodyPr>
          <a:lstStyle/>
          <a:p>
            <a:r>
              <a:rPr lang="en-US" sz="700" b="1" dirty="0" smtClean="0"/>
              <a:t>2/</a:t>
            </a:r>
            <a:endParaRPr lang="en-US" sz="700" b="1" dirty="0"/>
          </a:p>
        </p:txBody>
      </p:sp>
      <p:sp>
        <p:nvSpPr>
          <p:cNvPr id="11" name="TextBox 10"/>
          <p:cNvSpPr txBox="1"/>
          <p:nvPr/>
        </p:nvSpPr>
        <p:spPr>
          <a:xfrm>
            <a:off x="6477422" y="4903519"/>
            <a:ext cx="295275" cy="200055"/>
          </a:xfrm>
          <a:prstGeom prst="rect">
            <a:avLst/>
          </a:prstGeom>
          <a:noFill/>
        </p:spPr>
        <p:txBody>
          <a:bodyPr wrap="square" rtlCol="0">
            <a:spAutoFit/>
          </a:bodyPr>
          <a:lstStyle/>
          <a:p>
            <a:r>
              <a:rPr lang="en-US" sz="700" b="1" dirty="0" smtClean="0"/>
              <a:t>1/</a:t>
            </a:r>
            <a:endParaRPr lang="en-US" sz="700" b="1" dirty="0"/>
          </a:p>
        </p:txBody>
      </p:sp>
      <p:sp>
        <p:nvSpPr>
          <p:cNvPr id="12" name="TextBox 11"/>
          <p:cNvSpPr txBox="1"/>
          <p:nvPr/>
        </p:nvSpPr>
        <p:spPr>
          <a:xfrm>
            <a:off x="6493646" y="5144189"/>
            <a:ext cx="295275" cy="200055"/>
          </a:xfrm>
          <a:prstGeom prst="rect">
            <a:avLst/>
          </a:prstGeom>
          <a:noFill/>
        </p:spPr>
        <p:txBody>
          <a:bodyPr wrap="square" rtlCol="0">
            <a:spAutoFit/>
          </a:bodyPr>
          <a:lstStyle/>
          <a:p>
            <a:r>
              <a:rPr lang="en-US" sz="700" b="1" dirty="0" smtClean="0"/>
              <a:t>1/</a:t>
            </a:r>
            <a:endParaRPr lang="en-US" sz="700" b="1"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bwMode="auto">
          <a:xfrm>
            <a:off x="1073599" y="3494406"/>
            <a:ext cx="7626096" cy="0"/>
          </a:xfrm>
          <a:prstGeom prst="line">
            <a:avLst/>
          </a:prstGeom>
          <a:solidFill>
            <a:schemeClr val="accent1"/>
          </a:solidFill>
          <a:ln w="38100" cap="sq" cmpd="sng" algn="ctr">
            <a:solidFill>
              <a:srgbClr val="604A7B">
                <a:alpha val="74000"/>
              </a:srgbClr>
            </a:solidFill>
            <a:prstDash val="solid"/>
            <a:round/>
            <a:headEnd type="none" w="sm" len="sm"/>
            <a:tailEnd type="none" w="sm" len="sm"/>
          </a:ln>
          <a:effectLst/>
        </p:spPr>
      </p:cxnSp>
      <p:graphicFrame>
        <p:nvGraphicFramePr>
          <p:cNvPr id="7" name="Object 3"/>
          <p:cNvGraphicFramePr>
            <a:graphicFrameLocks noGrp="1" noChangeAspect="1"/>
          </p:cNvGraphicFramePr>
          <p:nvPr>
            <p:ph type="chart" idx="1"/>
          </p:nvPr>
        </p:nvGraphicFramePr>
        <p:xfrm>
          <a:off x="213759" y="1981200"/>
          <a:ext cx="8747361" cy="4734291"/>
        </p:xfrm>
        <a:graphic>
          <a:graphicData uri="http://schemas.openxmlformats.org/drawingml/2006/chart">
            <c:chart xmlns:c="http://schemas.openxmlformats.org/drawingml/2006/chart" xmlns:r="http://schemas.openxmlformats.org/officeDocument/2006/relationships" r:id="rId3"/>
          </a:graphicData>
        </a:graphic>
      </p:graphicFrame>
      <p:sp>
        <p:nvSpPr>
          <p:cNvPr id="4101" name="Rectangle 2"/>
          <p:cNvSpPr>
            <a:spLocks noGrp="1" noChangeArrowheads="1"/>
          </p:cNvSpPr>
          <p:nvPr>
            <p:ph type="title"/>
          </p:nvPr>
        </p:nvSpPr>
        <p:spPr>
          <a:xfrm>
            <a:off x="878774" y="809501"/>
            <a:ext cx="7362701" cy="1068780"/>
          </a:xfrm>
        </p:spPr>
        <p:txBody>
          <a:bodyPr/>
          <a:lstStyle/>
          <a:p>
            <a:pPr eaLnBrk="1" hangingPunct="1"/>
            <a:r>
              <a:rPr lang="en-US" sz="2400" b="1" kern="1200" dirty="0" smtClean="0">
                <a:solidFill>
                  <a:schemeClr val="tx1"/>
                </a:solidFill>
                <a:effectLst/>
                <a:latin typeface="Times New Roman" pitchFamily="18" charset="0"/>
                <a:ea typeface="+mn-ea"/>
                <a:cs typeface="+mn-cs"/>
              </a:rPr>
              <a:t>Load &amp; Resource Plan</a:t>
            </a:r>
            <a:br>
              <a:rPr lang="en-US" sz="2400" b="1" kern="1200" dirty="0" smtClean="0">
                <a:solidFill>
                  <a:schemeClr val="tx1"/>
                </a:solidFill>
                <a:effectLst/>
                <a:latin typeface="Times New Roman" pitchFamily="18" charset="0"/>
                <a:ea typeface="+mn-ea"/>
                <a:cs typeface="+mn-cs"/>
              </a:rPr>
            </a:br>
            <a:r>
              <a:rPr lang="en-US" sz="2400" b="1" kern="1200" dirty="0" smtClean="0">
                <a:solidFill>
                  <a:schemeClr val="tx1"/>
                </a:solidFill>
                <a:effectLst/>
                <a:latin typeface="Times New Roman" pitchFamily="18" charset="0"/>
                <a:ea typeface="+mn-ea"/>
                <a:cs typeface="+mn-cs"/>
              </a:rPr>
              <a:t>Generation-Only Reserve Margin</a:t>
            </a:r>
            <a:r>
              <a:rPr lang="en-US" sz="2000" b="1" kern="1200" baseline="40000" dirty="0" smtClean="0">
                <a:solidFill>
                  <a:schemeClr val="tx1"/>
                </a:solidFill>
                <a:effectLst/>
                <a:latin typeface="Times New Roman" pitchFamily="18" charset="0"/>
                <a:ea typeface="+mn-ea"/>
                <a:cs typeface="+mn-cs"/>
              </a:rPr>
              <a:t>1/</a:t>
            </a:r>
          </a:p>
        </p:txBody>
      </p:sp>
      <p:sp>
        <p:nvSpPr>
          <p:cNvPr id="10" name="Slide Number Placeholder 9"/>
          <p:cNvSpPr>
            <a:spLocks noGrp="1"/>
          </p:cNvSpPr>
          <p:nvPr>
            <p:ph type="sldNum" sz="quarter" idx="12"/>
          </p:nvPr>
        </p:nvSpPr>
        <p:spPr/>
        <p:txBody>
          <a:bodyPr/>
          <a:lstStyle/>
          <a:p>
            <a:pPr>
              <a:defRPr/>
            </a:pPr>
            <a:fld id="{1536450E-8880-4481-B409-EF20FCEA16C2}" type="slidenum">
              <a:rPr lang="en-US" smtClean="0"/>
              <a:pPr>
                <a:defRPr/>
              </a:pPr>
              <a:t>17</a:t>
            </a:fld>
            <a:endParaRPr lang="en-US" dirty="0"/>
          </a:p>
        </p:txBody>
      </p:sp>
      <p:sp>
        <p:nvSpPr>
          <p:cNvPr id="4102" name="Text Box 9"/>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grpSp>
        <p:nvGrpSpPr>
          <p:cNvPr id="11" name="Group 10"/>
          <p:cNvGrpSpPr/>
          <p:nvPr/>
        </p:nvGrpSpPr>
        <p:grpSpPr>
          <a:xfrm>
            <a:off x="6670508" y="2464292"/>
            <a:ext cx="2032342" cy="323165"/>
            <a:chOff x="6282319" y="2386654"/>
            <a:chExt cx="2032342" cy="323165"/>
          </a:xfrm>
        </p:grpSpPr>
        <p:sp>
          <p:nvSpPr>
            <p:cNvPr id="9" name="TextBox 8"/>
            <p:cNvSpPr txBox="1"/>
            <p:nvPr/>
          </p:nvSpPr>
          <p:spPr>
            <a:xfrm>
              <a:off x="6813850" y="2386654"/>
              <a:ext cx="1500811" cy="323165"/>
            </a:xfrm>
            <a:prstGeom prst="rect">
              <a:avLst/>
            </a:prstGeom>
            <a:noFill/>
          </p:spPr>
          <p:txBody>
            <a:bodyPr wrap="square" rtlCol="0">
              <a:spAutoFit/>
            </a:bodyPr>
            <a:lstStyle/>
            <a:p>
              <a:pPr algn="l"/>
              <a:r>
                <a:rPr lang="en-US" sz="1500" b="1" dirty="0" smtClean="0"/>
                <a:t>FRCC Criteria</a:t>
              </a:r>
              <a:endParaRPr lang="en-US" sz="1500" b="1" dirty="0"/>
            </a:p>
          </p:txBody>
        </p:sp>
        <p:cxnSp>
          <p:nvCxnSpPr>
            <p:cNvPr id="13" name="Straight Connector 12"/>
            <p:cNvCxnSpPr/>
            <p:nvPr/>
          </p:nvCxnSpPr>
          <p:spPr bwMode="auto">
            <a:xfrm>
              <a:off x="6282319" y="2549653"/>
              <a:ext cx="444137" cy="0"/>
            </a:xfrm>
            <a:prstGeom prst="line">
              <a:avLst/>
            </a:prstGeom>
            <a:solidFill>
              <a:schemeClr val="accent1"/>
            </a:solidFill>
            <a:ln w="38100" cap="sq" cmpd="sng" algn="ctr">
              <a:solidFill>
                <a:srgbClr val="7030A0">
                  <a:alpha val="70000"/>
                </a:srgbClr>
              </a:solidFill>
              <a:prstDash val="solid"/>
              <a:round/>
              <a:headEnd type="none" w="sm" len="sm"/>
              <a:tailEnd type="none" w="sm" len="sm"/>
            </a:ln>
            <a:effectLst/>
          </p:spPr>
        </p:cxnSp>
      </p:gr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285008" y="810560"/>
            <a:ext cx="8858992" cy="1163782"/>
          </a:xfrm>
        </p:spPr>
        <p:txBody>
          <a:bodyPr/>
          <a:lstStyle/>
          <a:p>
            <a:pPr eaLnBrk="1" hangingPunct="1"/>
            <a:r>
              <a:rPr lang="en-US" sz="2800" b="1" dirty="0" smtClean="0">
                <a:solidFill>
                  <a:schemeClr val="tx1"/>
                </a:solidFill>
                <a:effectLst/>
              </a:rPr>
              <a:t>Load &amp; Resource Plan</a:t>
            </a:r>
            <a:r>
              <a:rPr lang="en-US" sz="2400" b="1" i="1" dirty="0" smtClean="0">
                <a:solidFill>
                  <a:schemeClr val="tx1"/>
                </a:solidFill>
                <a:effectLst/>
              </a:rPr>
              <a:t/>
            </a:r>
            <a:br>
              <a:rPr lang="en-US" sz="2400" b="1" i="1" dirty="0" smtClean="0">
                <a:solidFill>
                  <a:schemeClr val="tx1"/>
                </a:solidFill>
                <a:effectLst/>
              </a:rPr>
            </a:br>
            <a:r>
              <a:rPr lang="en-US" sz="2400" b="1" dirty="0" smtClean="0">
                <a:solidFill>
                  <a:schemeClr val="tx1"/>
                </a:solidFill>
                <a:effectLst/>
              </a:rPr>
              <a:t>Demand Response as a Percentage of Peak Demand</a:t>
            </a:r>
            <a:endParaRPr lang="en-US" sz="1100" b="1" i="1" dirty="0" smtClean="0">
              <a:solidFill>
                <a:schemeClr val="tx1"/>
              </a:solidFill>
              <a:effectLst/>
            </a:endParaRPr>
          </a:p>
        </p:txBody>
      </p:sp>
      <p:sp>
        <p:nvSpPr>
          <p:cNvPr id="7" name="Slide Number Placeholder 6"/>
          <p:cNvSpPr>
            <a:spLocks noGrp="1"/>
          </p:cNvSpPr>
          <p:nvPr>
            <p:ph type="sldNum" sz="quarter" idx="12"/>
          </p:nvPr>
        </p:nvSpPr>
        <p:spPr/>
        <p:txBody>
          <a:bodyPr/>
          <a:lstStyle/>
          <a:p>
            <a:pPr>
              <a:defRPr/>
            </a:pPr>
            <a:fld id="{1536450E-8880-4481-B409-EF20FCEA16C2}" type="slidenum">
              <a:rPr lang="en-US" smtClean="0"/>
              <a:pPr>
                <a:defRPr/>
              </a:pPr>
              <a:t>18</a:t>
            </a:fld>
            <a:endParaRPr lang="en-US" dirty="0"/>
          </a:p>
        </p:txBody>
      </p:sp>
      <p:sp>
        <p:nvSpPr>
          <p:cNvPr id="5125" name="Text Box 9"/>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graphicFrame>
        <p:nvGraphicFramePr>
          <p:cNvPr id="6" name="Chart 8"/>
          <p:cNvGraphicFramePr>
            <a:graphicFrameLocks/>
          </p:cNvGraphicFramePr>
          <p:nvPr/>
        </p:nvGraphicFramePr>
        <p:xfrm>
          <a:off x="918511" y="1914581"/>
          <a:ext cx="7344229" cy="4280807"/>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1"/>
          <p:cNvSpPr txBox="1"/>
          <p:nvPr/>
        </p:nvSpPr>
        <p:spPr>
          <a:xfrm>
            <a:off x="214258" y="6400800"/>
            <a:ext cx="9033259" cy="34363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1000" dirty="0" smtClean="0"/>
              <a:t>Source: NERC’s 2013 Summer Reliability Assessment (</a:t>
            </a:r>
            <a:r>
              <a:rPr lang="en-US" sz="1000" i="1" dirty="0" smtClean="0"/>
              <a:t>http://www.nerc.com/pa/RAPA/ra/Reliability%20Assessments%20DL/2013SRA_Final.pdf</a:t>
            </a:r>
            <a:r>
              <a:rPr lang="en-US" dirty="0" smtClean="0"/>
              <a:t>)</a:t>
            </a:r>
            <a:endParaRPr lang="en-US" dirty="0"/>
          </a:p>
        </p:txBody>
      </p:sp>
      <p:cxnSp>
        <p:nvCxnSpPr>
          <p:cNvPr id="11" name="Straight Connector 10"/>
          <p:cNvCxnSpPr/>
          <p:nvPr/>
        </p:nvCxnSpPr>
        <p:spPr bwMode="auto">
          <a:xfrm>
            <a:off x="1104595" y="5742432"/>
            <a:ext cx="6971386" cy="0"/>
          </a:xfrm>
          <a:prstGeom prst="line">
            <a:avLst/>
          </a:prstGeom>
          <a:solidFill>
            <a:schemeClr val="accent1"/>
          </a:solidFill>
          <a:ln w="12700" cap="sq" cmpd="sng" algn="ctr">
            <a:solidFill>
              <a:schemeClr val="tx1"/>
            </a:solidFill>
            <a:prstDash val="solid"/>
            <a:round/>
            <a:headEnd type="none" w="sm" len="sm"/>
            <a:tailEnd type="none" w="sm" len="sm"/>
          </a:ln>
          <a:effectLst/>
        </p:spPr>
      </p:cxn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61257" y="969646"/>
            <a:ext cx="8478982" cy="1235033"/>
          </a:xfrm>
        </p:spPr>
        <p:txBody>
          <a:bodyPr/>
          <a:lstStyle/>
          <a:p>
            <a:pPr eaLnBrk="1" hangingPunct="1"/>
            <a:r>
              <a:rPr lang="en-US" sz="3600" b="1" dirty="0" smtClean="0">
                <a:solidFill>
                  <a:schemeClr val="tx1"/>
                </a:solidFill>
                <a:effectLst/>
              </a:rPr>
              <a:t/>
            </a:r>
            <a:br>
              <a:rPr lang="en-US" sz="3600" b="1" dirty="0" smtClean="0">
                <a:solidFill>
                  <a:schemeClr val="tx1"/>
                </a:solidFill>
                <a:effectLst/>
              </a:rPr>
            </a:br>
            <a:r>
              <a:rPr lang="en-US" sz="3600" b="1" dirty="0" smtClean="0">
                <a:solidFill>
                  <a:schemeClr val="tx1"/>
                </a:solidFill>
                <a:effectLst/>
              </a:rPr>
              <a:t> FRCC Reliability Assessment </a:t>
            </a:r>
            <a:br>
              <a:rPr lang="en-US" sz="3600" b="1" dirty="0" smtClean="0">
                <a:solidFill>
                  <a:schemeClr val="tx1"/>
                </a:solidFill>
                <a:effectLst/>
              </a:rPr>
            </a:br>
            <a:r>
              <a:rPr lang="en-US" sz="3600" b="1" dirty="0" smtClean="0">
                <a:solidFill>
                  <a:schemeClr val="tx1"/>
                </a:solidFill>
                <a:effectLst/>
              </a:rPr>
              <a:t>Reserve Margin Review</a:t>
            </a:r>
            <a:br>
              <a:rPr lang="en-US" sz="3600" b="1" dirty="0" smtClean="0">
                <a:solidFill>
                  <a:schemeClr val="tx1"/>
                </a:solidFill>
                <a:effectLst/>
              </a:rPr>
            </a:br>
            <a:endParaRPr lang="en-US" sz="3200" b="1" dirty="0" smtClean="0">
              <a:solidFill>
                <a:schemeClr val="tx1"/>
              </a:solidFill>
              <a:effectLst/>
            </a:endParaRPr>
          </a:p>
        </p:txBody>
      </p:sp>
      <p:sp>
        <p:nvSpPr>
          <p:cNvPr id="19460" name="Rectangle 3"/>
          <p:cNvSpPr>
            <a:spLocks noGrp="1" noChangeArrowheads="1"/>
          </p:cNvSpPr>
          <p:nvPr>
            <p:ph idx="1"/>
          </p:nvPr>
        </p:nvSpPr>
        <p:spPr>
          <a:xfrm>
            <a:off x="528314" y="2423860"/>
            <a:ext cx="8179752" cy="2615975"/>
          </a:xfrm>
        </p:spPr>
        <p:txBody>
          <a:bodyPr/>
          <a:lstStyle/>
          <a:p>
            <a:r>
              <a:rPr lang="en-US" sz="2800" dirty="0" smtClean="0">
                <a:effectLst/>
              </a:rPr>
              <a:t>Planned Reserve Margins expected to be greater than 20% (but are projected to be increasingly dependent upon all types of DSM)</a:t>
            </a:r>
          </a:p>
          <a:p>
            <a:pPr lvl="0"/>
            <a:r>
              <a:rPr lang="en-US" sz="2800" dirty="0" smtClean="0">
                <a:effectLst/>
              </a:rPr>
              <a:t>FRCC has second highest amount of Demand Response as a percentage of a region’s peak load</a:t>
            </a:r>
          </a:p>
        </p:txBody>
      </p:sp>
      <p:sp>
        <p:nvSpPr>
          <p:cNvPr id="6" name="Slide Number Placeholder 5"/>
          <p:cNvSpPr>
            <a:spLocks noGrp="1"/>
          </p:cNvSpPr>
          <p:nvPr>
            <p:ph type="sldNum" sz="quarter" idx="11"/>
          </p:nvPr>
        </p:nvSpPr>
        <p:spPr/>
        <p:txBody>
          <a:bodyPr/>
          <a:lstStyle/>
          <a:p>
            <a:pPr>
              <a:defRPr/>
            </a:pPr>
            <a:fld id="{0FB589E4-0AE8-485F-8D53-CC81E7B72452}" type="slidenum">
              <a:rPr lang="en-US" smtClean="0"/>
              <a:pPr>
                <a:defRPr/>
              </a:pPr>
              <a:t>19</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19</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397165" y="938151"/>
            <a:ext cx="7881256" cy="570015"/>
          </a:xfrm>
        </p:spPr>
        <p:txBody>
          <a:bodyPr/>
          <a:lstStyle/>
          <a:p>
            <a:pPr eaLnBrk="1" hangingPunct="1"/>
            <a:r>
              <a:rPr lang="en-US" sz="3200" b="1" dirty="0" smtClean="0">
                <a:solidFill>
                  <a:schemeClr val="tx1"/>
                </a:solidFill>
                <a:effectLst/>
              </a:rPr>
              <a:t>Agenda</a:t>
            </a:r>
          </a:p>
        </p:txBody>
      </p:sp>
      <p:sp>
        <p:nvSpPr>
          <p:cNvPr id="332803" name="Rectangle 3"/>
          <p:cNvSpPr>
            <a:spLocks noGrp="1" noChangeArrowheads="1"/>
          </p:cNvSpPr>
          <p:nvPr>
            <p:ph idx="1"/>
          </p:nvPr>
        </p:nvSpPr>
        <p:spPr>
          <a:xfrm>
            <a:off x="831273" y="1436915"/>
            <a:ext cx="7861465" cy="5047012"/>
          </a:xfrm>
        </p:spPr>
        <p:txBody>
          <a:bodyPr/>
          <a:lstStyle/>
          <a:p>
            <a:pPr>
              <a:lnSpc>
                <a:spcPct val="150000"/>
              </a:lnSpc>
              <a:buSzPct val="100000"/>
              <a:buNone/>
              <a:defRPr/>
            </a:pPr>
            <a:r>
              <a:rPr lang="en-US" sz="1800" b="1" dirty="0" smtClean="0">
                <a:effectLst/>
              </a:rPr>
              <a:t>	Executive Summary</a:t>
            </a:r>
          </a:p>
          <a:p>
            <a:pPr>
              <a:lnSpc>
                <a:spcPct val="150000"/>
              </a:lnSpc>
              <a:buSzPct val="100000"/>
              <a:buNone/>
              <a:defRPr/>
            </a:pPr>
            <a:r>
              <a:rPr lang="en-US" sz="1800" b="1" dirty="0" smtClean="0">
                <a:effectLst/>
              </a:rPr>
              <a:t>	FRCC Load &amp; Resource Plan</a:t>
            </a:r>
          </a:p>
          <a:p>
            <a:pPr lvl="1">
              <a:buFont typeface="Wingdings" pitchFamily="2" charset="2"/>
              <a:buChar char="§"/>
              <a:defRPr/>
            </a:pPr>
            <a:r>
              <a:rPr lang="en-US" sz="1800" dirty="0" smtClean="0">
                <a:effectLst/>
              </a:rPr>
              <a:t>Load Forecast, Generation Additions, Reserve Margins, Fuel Mix</a:t>
            </a:r>
          </a:p>
          <a:p>
            <a:pPr lvl="1">
              <a:buFont typeface="Wingdings" pitchFamily="2" charset="2"/>
              <a:buChar char="§"/>
              <a:defRPr/>
            </a:pPr>
            <a:r>
              <a:rPr lang="en-US" sz="1800" dirty="0" smtClean="0">
                <a:effectLst/>
              </a:rPr>
              <a:t>Renewable Resources and Demand Side Management (DSM)</a:t>
            </a:r>
          </a:p>
          <a:p>
            <a:pPr>
              <a:lnSpc>
                <a:spcPct val="150000"/>
              </a:lnSpc>
              <a:buSzPct val="100000"/>
              <a:buNone/>
              <a:defRPr/>
            </a:pPr>
            <a:r>
              <a:rPr lang="en-US" sz="1800" b="1" dirty="0" smtClean="0">
                <a:effectLst/>
              </a:rPr>
              <a:t>	FRCC Fuel Reliability</a:t>
            </a:r>
          </a:p>
          <a:p>
            <a:pPr lvl="1">
              <a:buFont typeface="Wingdings" pitchFamily="2" charset="2"/>
              <a:buChar char="§"/>
              <a:defRPr/>
            </a:pPr>
            <a:r>
              <a:rPr lang="en-US" sz="1800" dirty="0" smtClean="0">
                <a:effectLst/>
              </a:rPr>
              <a:t>Natural Gas Energy Production in Florida</a:t>
            </a:r>
          </a:p>
          <a:p>
            <a:pPr lvl="1">
              <a:buFont typeface="Wingdings" pitchFamily="2" charset="2"/>
              <a:buChar char="§"/>
              <a:defRPr/>
            </a:pPr>
            <a:r>
              <a:rPr lang="en-US" sz="1800" dirty="0" smtClean="0">
                <a:effectLst/>
              </a:rPr>
              <a:t>Natural Gas Infrastructure in Florida</a:t>
            </a:r>
          </a:p>
          <a:p>
            <a:pPr>
              <a:lnSpc>
                <a:spcPct val="150000"/>
              </a:lnSpc>
              <a:buSzPct val="100000"/>
              <a:buNone/>
              <a:defRPr/>
            </a:pPr>
            <a:r>
              <a:rPr lang="en-US" sz="1800" b="1" dirty="0" smtClean="0">
                <a:effectLst/>
              </a:rPr>
              <a:t>	FRCC Transmission Planning</a:t>
            </a:r>
          </a:p>
          <a:p>
            <a:pPr lvl="1">
              <a:buSzPct val="100000"/>
              <a:buFont typeface="Wingdings" pitchFamily="2" charset="2"/>
              <a:buChar char="§"/>
              <a:defRPr/>
            </a:pPr>
            <a:r>
              <a:rPr lang="en-US" sz="1800" dirty="0" smtClean="0">
                <a:effectLst/>
              </a:rPr>
              <a:t>FRCC Regional Transmission Planning Process</a:t>
            </a:r>
          </a:p>
          <a:p>
            <a:pPr lvl="1">
              <a:buSzPct val="100000"/>
              <a:buFont typeface="Wingdings" pitchFamily="2" charset="2"/>
              <a:buChar char="§"/>
              <a:defRPr/>
            </a:pPr>
            <a:r>
              <a:rPr lang="en-US" sz="1800" dirty="0" smtClean="0">
                <a:effectLst/>
              </a:rPr>
              <a:t>Crystal River Unit Retirements</a:t>
            </a:r>
          </a:p>
          <a:p>
            <a:pPr lvl="1">
              <a:buSzPct val="100000"/>
              <a:buFont typeface="Wingdings" pitchFamily="2" charset="2"/>
              <a:buChar char="§"/>
              <a:defRPr/>
            </a:pPr>
            <a:r>
              <a:rPr lang="en-US" sz="1800" dirty="0" smtClean="0">
                <a:effectLst/>
              </a:rPr>
              <a:t>Status of FERC Order 1000</a:t>
            </a:r>
          </a:p>
        </p:txBody>
      </p:sp>
      <p:sp>
        <p:nvSpPr>
          <p:cNvPr id="5" name="Slide Number Placeholder 4"/>
          <p:cNvSpPr>
            <a:spLocks noGrp="1"/>
          </p:cNvSpPr>
          <p:nvPr>
            <p:ph type="sldNum" sz="quarter" idx="11"/>
          </p:nvPr>
        </p:nvSpPr>
        <p:spPr/>
        <p:txBody>
          <a:bodyPr/>
          <a:lstStyle/>
          <a:p>
            <a:pPr>
              <a:defRPr/>
            </a:pPr>
            <a:fld id="{0FB589E4-0AE8-485F-8D53-CC81E7B72452}" type="slidenum">
              <a:rPr lang="en-US" smtClean="0"/>
              <a:pPr>
                <a:defRPr/>
              </a:pPr>
              <a:t>2</a:t>
            </a:fld>
            <a:endParaRPr lang="en-US" dirty="0"/>
          </a:p>
        </p:txBody>
      </p:sp>
      <p:sp>
        <p:nvSpPr>
          <p:cNvPr id="6"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2</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8"/>
          <p:cNvGraphicFramePr>
            <a:graphicFrameLocks noGrp="1" noChangeAspect="1"/>
          </p:cNvGraphicFramePr>
          <p:nvPr>
            <p:ph sz="half" idx="2"/>
          </p:nvPr>
        </p:nvGraphicFramePr>
        <p:xfrm>
          <a:off x="3617703" y="2000369"/>
          <a:ext cx="5841840" cy="3797300"/>
        </p:xfrm>
        <a:graphic>
          <a:graphicData uri="http://schemas.openxmlformats.org/drawingml/2006/chart">
            <c:chart xmlns:c="http://schemas.openxmlformats.org/drawingml/2006/chart" xmlns:r="http://schemas.openxmlformats.org/officeDocument/2006/relationships" r:id="rId3"/>
          </a:graphicData>
        </a:graphic>
      </p:graphicFrame>
      <p:sp>
        <p:nvSpPr>
          <p:cNvPr id="6149" name="Rectangle 2"/>
          <p:cNvSpPr>
            <a:spLocks noGrp="1" noChangeArrowheads="1"/>
          </p:cNvSpPr>
          <p:nvPr>
            <p:ph type="title"/>
          </p:nvPr>
        </p:nvSpPr>
        <p:spPr>
          <a:xfrm>
            <a:off x="492267" y="1142048"/>
            <a:ext cx="8217724" cy="890649"/>
          </a:xfrm>
        </p:spPr>
        <p:txBody>
          <a:bodyPr/>
          <a:lstStyle/>
          <a:p>
            <a:pPr eaLnBrk="1" hangingPunct="1"/>
            <a:r>
              <a:rPr lang="en-US" sz="3600" b="1" dirty="0" smtClean="0">
                <a:solidFill>
                  <a:schemeClr val="tx1"/>
                </a:solidFill>
                <a:effectLst/>
              </a:rPr>
              <a:t>Fuel Mix (Energy)</a:t>
            </a:r>
            <a:br>
              <a:rPr lang="en-US" sz="3600" b="1" dirty="0" smtClean="0">
                <a:solidFill>
                  <a:schemeClr val="tx1"/>
                </a:solidFill>
                <a:effectLst/>
              </a:rPr>
            </a:br>
            <a:endParaRPr lang="en-US" sz="3600" b="1" dirty="0" smtClean="0">
              <a:solidFill>
                <a:schemeClr val="tx1"/>
              </a:solidFill>
              <a:effectLst/>
            </a:endParaRPr>
          </a:p>
        </p:txBody>
      </p:sp>
      <p:sp>
        <p:nvSpPr>
          <p:cNvPr id="6150" name="Text Box 3"/>
          <p:cNvSpPr txBox="1">
            <a:spLocks noChangeArrowheads="1"/>
          </p:cNvSpPr>
          <p:nvPr/>
        </p:nvSpPr>
        <p:spPr bwMode="auto">
          <a:xfrm>
            <a:off x="1522266" y="5541111"/>
            <a:ext cx="1577975" cy="581025"/>
          </a:xfrm>
          <a:prstGeom prst="rect">
            <a:avLst/>
          </a:prstGeom>
          <a:noFill/>
          <a:ln w="12700" cap="sq">
            <a:noFill/>
            <a:miter lim="800000"/>
            <a:headEnd type="none" w="sm" len="sm"/>
            <a:tailEnd type="none" w="sm" len="sm"/>
          </a:ln>
        </p:spPr>
        <p:txBody>
          <a:bodyPr>
            <a:spAutoFit/>
          </a:bodyPr>
          <a:lstStyle/>
          <a:p>
            <a:pPr>
              <a:spcBef>
                <a:spcPct val="50000"/>
              </a:spcBef>
            </a:pPr>
            <a:r>
              <a:rPr lang="en-US" sz="1600" b="1" u="sng" dirty="0" smtClean="0"/>
              <a:t>2013</a:t>
            </a:r>
            <a:endParaRPr lang="en-US" sz="1600" b="1" u="sng" dirty="0"/>
          </a:p>
          <a:p>
            <a:r>
              <a:rPr lang="en-US" sz="1600" b="1" dirty="0" smtClean="0"/>
              <a:t>225,384 GWh</a:t>
            </a:r>
            <a:endParaRPr lang="en-US" sz="1600" b="1" dirty="0"/>
          </a:p>
        </p:txBody>
      </p:sp>
      <p:sp>
        <p:nvSpPr>
          <p:cNvPr id="6151" name="Text Box 4"/>
          <p:cNvSpPr txBox="1">
            <a:spLocks noChangeArrowheads="1"/>
          </p:cNvSpPr>
          <p:nvPr/>
        </p:nvSpPr>
        <p:spPr bwMode="auto">
          <a:xfrm>
            <a:off x="6140610" y="5557029"/>
            <a:ext cx="1482621" cy="579744"/>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1600" b="1" u="sng" dirty="0" smtClean="0"/>
              <a:t>2022</a:t>
            </a:r>
            <a:endParaRPr lang="en-US" sz="1600" b="1" u="sng" dirty="0"/>
          </a:p>
          <a:p>
            <a:r>
              <a:rPr lang="en-US" sz="1600" b="1" dirty="0" smtClean="0"/>
              <a:t>255,242 </a:t>
            </a:r>
            <a:r>
              <a:rPr lang="en-US" sz="1600" b="1" dirty="0"/>
              <a:t>GWh</a:t>
            </a:r>
          </a:p>
        </p:txBody>
      </p:sp>
      <p:graphicFrame>
        <p:nvGraphicFramePr>
          <p:cNvPr id="11" name="Object 7"/>
          <p:cNvGraphicFramePr>
            <a:graphicFrameLocks noGrp="1" noChangeAspect="1"/>
          </p:cNvGraphicFramePr>
          <p:nvPr>
            <p:ph sz="half" idx="1"/>
          </p:nvPr>
        </p:nvGraphicFramePr>
        <p:xfrm>
          <a:off x="-1731683" y="1956444"/>
          <a:ext cx="6392388" cy="3500996"/>
        </p:xfrm>
        <a:graphic>
          <a:graphicData uri="http://schemas.openxmlformats.org/drawingml/2006/chart">
            <c:chart xmlns:c="http://schemas.openxmlformats.org/drawingml/2006/chart" xmlns:r="http://schemas.openxmlformats.org/officeDocument/2006/relationships" r:id="rId4"/>
          </a:graphicData>
        </a:graphic>
      </p:graphicFrame>
      <p:sp>
        <p:nvSpPr>
          <p:cNvPr id="6153" name="Text Box 5"/>
          <p:cNvSpPr txBox="1">
            <a:spLocks noChangeArrowheads="1"/>
          </p:cNvSpPr>
          <p:nvPr/>
        </p:nvSpPr>
        <p:spPr bwMode="auto">
          <a:xfrm>
            <a:off x="2631866" y="1593309"/>
            <a:ext cx="3914775" cy="338554"/>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1600" b="1" u="sng" dirty="0"/>
              <a:t>Net Energy for Load (GWh)</a:t>
            </a:r>
          </a:p>
        </p:txBody>
      </p:sp>
      <p:sp>
        <p:nvSpPr>
          <p:cNvPr id="9"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20</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2" name="Right Arrow 11"/>
          <p:cNvSpPr/>
          <p:nvPr/>
        </p:nvSpPr>
        <p:spPr bwMode="auto">
          <a:xfrm>
            <a:off x="3774558" y="4391248"/>
            <a:ext cx="1637414" cy="893133"/>
          </a:xfrm>
          <a:prstGeom prst="rightArrow">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3848542" y="5085821"/>
            <a:ext cx="1159391" cy="276999"/>
          </a:xfrm>
          <a:prstGeom prst="rect">
            <a:avLst/>
          </a:prstGeom>
          <a:noFill/>
          <a:ln>
            <a:noFill/>
          </a:ln>
        </p:spPr>
        <p:txBody>
          <a:bodyPr wrap="square" rtlCol="0">
            <a:spAutoFit/>
          </a:bodyPr>
          <a:lstStyle/>
          <a:p>
            <a:pPr algn="l"/>
            <a:r>
              <a:rPr lang="en-US" sz="1200" dirty="0" smtClean="0"/>
              <a:t>(16,302 GWh)</a:t>
            </a:r>
            <a:endParaRPr lang="en-US" sz="1200" dirty="0"/>
          </a:p>
        </p:txBody>
      </p:sp>
      <p:sp>
        <p:nvSpPr>
          <p:cNvPr id="14" name="TextBox 13"/>
          <p:cNvSpPr txBox="1"/>
          <p:nvPr/>
        </p:nvSpPr>
        <p:spPr>
          <a:xfrm>
            <a:off x="3700127" y="4589637"/>
            <a:ext cx="1488558" cy="523220"/>
          </a:xfrm>
          <a:prstGeom prst="rect">
            <a:avLst/>
          </a:prstGeom>
          <a:noFill/>
          <a:ln>
            <a:noFill/>
          </a:ln>
        </p:spPr>
        <p:txBody>
          <a:bodyPr wrap="square" rtlCol="0">
            <a:spAutoFit/>
          </a:bodyPr>
          <a:lstStyle/>
          <a:p>
            <a:r>
              <a:rPr lang="en-US" sz="1400" dirty="0" smtClean="0"/>
              <a:t>13.2% increase  from Gas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682550" y="1091297"/>
            <a:ext cx="7607300" cy="451263"/>
          </a:xfrm>
        </p:spPr>
        <p:txBody>
          <a:bodyPr/>
          <a:lstStyle/>
          <a:p>
            <a:pPr eaLnBrk="1" hangingPunct="1"/>
            <a:r>
              <a:rPr lang="en-US" sz="3600" b="1" dirty="0" smtClean="0">
                <a:solidFill>
                  <a:schemeClr val="tx1"/>
                </a:solidFill>
                <a:effectLst/>
              </a:rPr>
              <a:t>Fuel Mix (Capacity)</a:t>
            </a:r>
            <a:endParaRPr lang="en-US" sz="3600" b="1" i="1" dirty="0" smtClean="0">
              <a:solidFill>
                <a:schemeClr val="tx1"/>
              </a:solidFill>
              <a:effectLst/>
            </a:endParaRPr>
          </a:p>
        </p:txBody>
      </p:sp>
      <p:sp>
        <p:nvSpPr>
          <p:cNvPr id="7174" name="Text Box 3"/>
          <p:cNvSpPr txBox="1">
            <a:spLocks noChangeArrowheads="1"/>
          </p:cNvSpPr>
          <p:nvPr/>
        </p:nvSpPr>
        <p:spPr bwMode="auto">
          <a:xfrm>
            <a:off x="1490218" y="5529618"/>
            <a:ext cx="1577975" cy="581025"/>
          </a:xfrm>
          <a:prstGeom prst="rect">
            <a:avLst/>
          </a:prstGeom>
          <a:noFill/>
          <a:ln w="12700" cap="sq">
            <a:noFill/>
            <a:miter lim="800000"/>
            <a:headEnd type="none" w="sm" len="sm"/>
            <a:tailEnd type="none" w="sm" len="sm"/>
          </a:ln>
        </p:spPr>
        <p:txBody>
          <a:bodyPr>
            <a:spAutoFit/>
          </a:bodyPr>
          <a:lstStyle/>
          <a:p>
            <a:pPr>
              <a:spcBef>
                <a:spcPct val="50000"/>
              </a:spcBef>
            </a:pPr>
            <a:r>
              <a:rPr lang="en-US" sz="1600" b="1" u="sng" dirty="0" smtClean="0"/>
              <a:t>2013</a:t>
            </a:r>
            <a:endParaRPr lang="en-US" sz="1600" b="1" u="sng" dirty="0"/>
          </a:p>
          <a:p>
            <a:r>
              <a:rPr lang="en-US" sz="1600" b="1" dirty="0" smtClean="0"/>
              <a:t>53,535 MW</a:t>
            </a:r>
            <a:endParaRPr lang="en-US" sz="1600" b="1" dirty="0"/>
          </a:p>
        </p:txBody>
      </p:sp>
      <p:sp>
        <p:nvSpPr>
          <p:cNvPr id="7175" name="Text Box 4"/>
          <p:cNvSpPr txBox="1">
            <a:spLocks noChangeArrowheads="1"/>
          </p:cNvSpPr>
          <p:nvPr/>
        </p:nvSpPr>
        <p:spPr bwMode="auto">
          <a:xfrm>
            <a:off x="6072772" y="5540503"/>
            <a:ext cx="1732004" cy="581025"/>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1600" b="1" u="sng" dirty="0" smtClean="0"/>
              <a:t>2022</a:t>
            </a:r>
            <a:endParaRPr lang="en-US" sz="1600" b="1" u="sng" dirty="0"/>
          </a:p>
          <a:p>
            <a:r>
              <a:rPr lang="en-US" sz="1600" b="1" dirty="0" smtClean="0"/>
              <a:t>59,792 MW</a:t>
            </a:r>
            <a:endParaRPr lang="en-US" sz="1600" b="1" dirty="0"/>
          </a:p>
        </p:txBody>
      </p:sp>
      <p:sp>
        <p:nvSpPr>
          <p:cNvPr id="7176" name="Text Box 5"/>
          <p:cNvSpPr txBox="1">
            <a:spLocks noChangeArrowheads="1"/>
          </p:cNvSpPr>
          <p:nvPr/>
        </p:nvSpPr>
        <p:spPr bwMode="auto">
          <a:xfrm>
            <a:off x="2623239" y="1578186"/>
            <a:ext cx="3914775" cy="338554"/>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1600" b="1" u="sng" dirty="0"/>
              <a:t>Summer </a:t>
            </a:r>
            <a:r>
              <a:rPr lang="en-US" sz="1600" b="1" u="sng" dirty="0" smtClean="0"/>
              <a:t>Capacity</a:t>
            </a:r>
            <a:r>
              <a:rPr lang="en-US" sz="1600" b="1" u="sng" baseline="30000" dirty="0" smtClean="0"/>
              <a:t>1/</a:t>
            </a:r>
            <a:r>
              <a:rPr lang="en-US" sz="1600" b="1" u="sng" dirty="0" smtClean="0"/>
              <a:t> </a:t>
            </a:r>
            <a:r>
              <a:rPr lang="en-US" sz="1600" b="1" u="sng" dirty="0"/>
              <a:t>(MW</a:t>
            </a:r>
            <a:r>
              <a:rPr lang="en-US" sz="1600" b="1" u="sng" dirty="0">
                <a:solidFill>
                  <a:srgbClr val="000000"/>
                </a:solidFill>
              </a:rPr>
              <a:t>)</a:t>
            </a:r>
            <a:endParaRPr lang="en-US" sz="1600" b="1" u="sng" dirty="0"/>
          </a:p>
        </p:txBody>
      </p:sp>
      <p:sp>
        <p:nvSpPr>
          <p:cNvPr id="7177" name="Text Box 6"/>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graphicFrame>
        <p:nvGraphicFramePr>
          <p:cNvPr id="11" name="Object 7"/>
          <p:cNvGraphicFramePr>
            <a:graphicFrameLocks noGrp="1" noChangeAspect="1"/>
          </p:cNvGraphicFramePr>
          <p:nvPr>
            <p:ph sz="half" idx="1"/>
          </p:nvPr>
        </p:nvGraphicFramePr>
        <p:xfrm>
          <a:off x="-550174" y="1938652"/>
          <a:ext cx="5581650" cy="40195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Object 8"/>
          <p:cNvGraphicFramePr>
            <a:graphicFrameLocks noGrp="1" noChangeAspect="1"/>
          </p:cNvGraphicFramePr>
          <p:nvPr>
            <p:ph sz="half" idx="2"/>
          </p:nvPr>
        </p:nvGraphicFramePr>
        <p:xfrm>
          <a:off x="4164701" y="1958196"/>
          <a:ext cx="5651295" cy="4000500"/>
        </p:xfrm>
        <a:graphic>
          <a:graphicData uri="http://schemas.openxmlformats.org/drawingml/2006/chart">
            <c:chart xmlns:c="http://schemas.openxmlformats.org/drawingml/2006/chart" xmlns:r="http://schemas.openxmlformats.org/officeDocument/2006/relationships" r:id="rId4"/>
          </a:graphicData>
        </a:graphic>
      </p:graphicFrame>
      <p:sp>
        <p:nvSpPr>
          <p:cNvPr id="13" name="Slide Number Placeholder 12"/>
          <p:cNvSpPr>
            <a:spLocks noGrp="1"/>
          </p:cNvSpPr>
          <p:nvPr>
            <p:ph type="sldNum" sz="quarter" idx="12"/>
          </p:nvPr>
        </p:nvSpPr>
        <p:spPr/>
        <p:txBody>
          <a:bodyPr/>
          <a:lstStyle/>
          <a:p>
            <a:pPr>
              <a:defRPr/>
            </a:pPr>
            <a:fld id="{A4E1336F-F380-48C5-9683-664AFFF19CEB}" type="slidenum">
              <a:rPr lang="en-US" smtClean="0"/>
              <a:pPr>
                <a:defRPr/>
              </a:pPr>
              <a:t>21</a:t>
            </a:fld>
            <a:endParaRPr lang="en-US" dirty="0"/>
          </a:p>
        </p:txBody>
      </p:sp>
      <p:sp>
        <p:nvSpPr>
          <p:cNvPr id="14" name="TextBox 1"/>
          <p:cNvSpPr txBox="1"/>
          <p:nvPr/>
        </p:nvSpPr>
        <p:spPr>
          <a:xfrm>
            <a:off x="185228" y="6410595"/>
            <a:ext cx="2952759" cy="27624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b="1" baseline="30000" dirty="0" smtClean="0"/>
              <a:t>1/</a:t>
            </a:r>
            <a:r>
              <a:rPr lang="en-US" dirty="0" smtClean="0"/>
              <a:t>Only accounts for firm capacity</a:t>
            </a: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0" y="961901"/>
            <a:ext cx="9144000" cy="831273"/>
          </a:xfrm>
        </p:spPr>
        <p:txBody>
          <a:bodyPr/>
          <a:lstStyle/>
          <a:p>
            <a:pPr eaLnBrk="1" hangingPunct="1"/>
            <a:r>
              <a:rPr lang="en-US" sz="3400" b="1" dirty="0" smtClean="0">
                <a:solidFill>
                  <a:schemeClr val="tx1"/>
                </a:solidFill>
                <a:effectLst/>
              </a:rPr>
              <a:t>2013 Existing Renewable Resource Capacity</a:t>
            </a:r>
            <a:endParaRPr lang="en-US" sz="3400" b="1" i="1" dirty="0" smtClean="0">
              <a:solidFill>
                <a:schemeClr val="tx1"/>
              </a:solidFill>
              <a:effectLst/>
            </a:endParaRPr>
          </a:p>
        </p:txBody>
      </p:sp>
      <p:graphicFrame>
        <p:nvGraphicFramePr>
          <p:cNvPr id="7" name="Object 10"/>
          <p:cNvGraphicFramePr>
            <a:graphicFrameLocks noGrp="1" noChangeAspect="1"/>
          </p:cNvGraphicFramePr>
          <p:nvPr>
            <p:ph sz="half" idx="1"/>
          </p:nvPr>
        </p:nvGraphicFramePr>
        <p:xfrm>
          <a:off x="262940" y="1693046"/>
          <a:ext cx="8507412" cy="4253022"/>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pPr>
              <a:defRPr/>
            </a:pPr>
            <a:fld id="{A4E1336F-F380-48C5-9683-664AFFF19CEB}" type="slidenum">
              <a:rPr lang="en-US" smtClean="0"/>
              <a:pPr>
                <a:defRPr/>
              </a:pPr>
              <a:t>22</a:t>
            </a:fld>
            <a:endParaRPr lang="en-US" dirty="0"/>
          </a:p>
        </p:txBody>
      </p:sp>
      <p:sp>
        <p:nvSpPr>
          <p:cNvPr id="11269" name="Text Box 3"/>
          <p:cNvSpPr txBox="1">
            <a:spLocks noChangeArrowheads="1"/>
          </p:cNvSpPr>
          <p:nvPr/>
        </p:nvSpPr>
        <p:spPr bwMode="auto">
          <a:xfrm>
            <a:off x="0" y="5700381"/>
            <a:ext cx="9144000" cy="461665"/>
          </a:xfrm>
          <a:prstGeom prst="rect">
            <a:avLst/>
          </a:prstGeom>
          <a:noFill/>
          <a:ln w="12700" cap="sq">
            <a:noFill/>
            <a:miter lim="800000"/>
            <a:headEnd type="none" w="sm" len="sm"/>
            <a:tailEnd type="none" w="sm" len="sm"/>
          </a:ln>
        </p:spPr>
        <p:txBody>
          <a:bodyPr wrap="square">
            <a:spAutoFit/>
          </a:bodyPr>
          <a:lstStyle/>
          <a:p>
            <a:r>
              <a:rPr lang="en-US" b="1" dirty="0" smtClean="0"/>
              <a:t>1,380 MW</a:t>
            </a:r>
            <a:endParaRPr lang="en-US" sz="1600" b="1" dirty="0">
              <a:solidFill>
                <a:srgbClr val="FF0000"/>
              </a:solidFill>
            </a:endParaRPr>
          </a:p>
        </p:txBody>
      </p:sp>
      <p:sp>
        <p:nvSpPr>
          <p:cNvPr id="11270" name="Text Box 6"/>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sp>
        <p:nvSpPr>
          <p:cNvPr id="8" name="Text Box 5"/>
          <p:cNvSpPr txBox="1">
            <a:spLocks noChangeArrowheads="1"/>
          </p:cNvSpPr>
          <p:nvPr/>
        </p:nvSpPr>
        <p:spPr bwMode="auto">
          <a:xfrm>
            <a:off x="0" y="1654207"/>
            <a:ext cx="9143999" cy="338554"/>
          </a:xfrm>
          <a:prstGeom prst="rect">
            <a:avLst/>
          </a:prstGeom>
          <a:noFill/>
          <a:ln w="12700" cap="sq">
            <a:noFill/>
            <a:miter lim="800000"/>
            <a:headEnd type="none" w="sm" len="sm"/>
            <a:tailEnd type="none" w="sm" len="sm"/>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50000"/>
              </a:spcBef>
            </a:pPr>
            <a:r>
              <a:rPr lang="en-US" sz="1600" b="1" u="sng" dirty="0"/>
              <a:t>Summer </a:t>
            </a:r>
            <a:r>
              <a:rPr lang="en-US" sz="1600" b="1" u="sng" dirty="0" smtClean="0"/>
              <a:t>Capacity</a:t>
            </a:r>
            <a:r>
              <a:rPr lang="en-US" sz="1600" b="1" u="sng" baseline="30000" dirty="0" smtClean="0"/>
              <a:t>1/</a:t>
            </a:r>
            <a:r>
              <a:rPr lang="en-US" sz="1600" b="1" u="sng" dirty="0" smtClean="0"/>
              <a:t> </a:t>
            </a:r>
            <a:r>
              <a:rPr lang="en-US" sz="1600" b="1" u="sng" dirty="0"/>
              <a:t>(MW</a:t>
            </a:r>
            <a:r>
              <a:rPr lang="en-US" sz="1600" b="1" u="sng" dirty="0">
                <a:solidFill>
                  <a:srgbClr val="000000"/>
                </a:solidFill>
              </a:rPr>
              <a:t>)</a:t>
            </a:r>
            <a:endParaRPr lang="en-US" sz="1600" b="1" u="sng" dirty="0"/>
          </a:p>
        </p:txBody>
      </p:sp>
      <p:sp>
        <p:nvSpPr>
          <p:cNvPr id="9" name="TextBox 1"/>
          <p:cNvSpPr txBox="1"/>
          <p:nvPr/>
        </p:nvSpPr>
        <p:spPr>
          <a:xfrm>
            <a:off x="154317" y="6470979"/>
            <a:ext cx="5863147" cy="27624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b="1" baseline="30000" dirty="0" smtClean="0"/>
              <a:t>1/</a:t>
            </a:r>
            <a:r>
              <a:rPr lang="en-US" dirty="0" smtClean="0"/>
              <a:t> Contains non-TYSP data that includes both Firm and Non-Firm Capacity</a:t>
            </a: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title"/>
          </p:nvPr>
        </p:nvSpPr>
        <p:spPr>
          <a:xfrm>
            <a:off x="463138" y="973776"/>
            <a:ext cx="8158347" cy="688769"/>
          </a:xfrm>
        </p:spPr>
        <p:txBody>
          <a:bodyPr/>
          <a:lstStyle/>
          <a:p>
            <a:pPr eaLnBrk="1" hangingPunct="1"/>
            <a:r>
              <a:rPr lang="en-US" sz="3600" b="1" dirty="0" err="1" smtClean="0">
                <a:solidFill>
                  <a:schemeClr val="tx1"/>
                </a:solidFill>
                <a:effectLst/>
              </a:rPr>
              <a:t>Renewables</a:t>
            </a:r>
            <a:r>
              <a:rPr lang="en-US" sz="3600" b="1" dirty="0" smtClean="0">
                <a:solidFill>
                  <a:schemeClr val="tx1"/>
                </a:solidFill>
                <a:effectLst/>
              </a:rPr>
              <a:t> Forecast</a:t>
            </a:r>
            <a:endParaRPr lang="en-US" sz="3600" b="1" i="1" dirty="0" smtClean="0">
              <a:solidFill>
                <a:schemeClr val="tx1"/>
              </a:solidFill>
              <a:effectLst/>
            </a:endParaRPr>
          </a:p>
        </p:txBody>
      </p:sp>
      <p:sp>
        <p:nvSpPr>
          <p:cNvPr id="21509" name="Rectangle 9"/>
          <p:cNvSpPr>
            <a:spLocks noGrp="1" noChangeArrowheads="1"/>
          </p:cNvSpPr>
          <p:nvPr>
            <p:ph sz="half" idx="1"/>
          </p:nvPr>
        </p:nvSpPr>
        <p:spPr>
          <a:xfrm>
            <a:off x="795646" y="1785918"/>
            <a:ext cx="7718961" cy="4828638"/>
          </a:xfrm>
          <a:noFill/>
        </p:spPr>
        <p:txBody>
          <a:bodyPr/>
          <a:lstStyle/>
          <a:p>
            <a:pPr>
              <a:buNone/>
            </a:pPr>
            <a:r>
              <a:rPr lang="en-US" sz="2400" dirty="0" smtClean="0">
                <a:effectLst/>
              </a:rPr>
              <a:t>Existing </a:t>
            </a:r>
            <a:r>
              <a:rPr lang="en-US" sz="2400" dirty="0" err="1" smtClean="0">
                <a:effectLst/>
              </a:rPr>
              <a:t>Renewables</a:t>
            </a:r>
            <a:r>
              <a:rPr lang="en-US" sz="2400" dirty="0" smtClean="0">
                <a:effectLst/>
              </a:rPr>
              <a:t> Capacity</a:t>
            </a:r>
            <a:r>
              <a:rPr lang="en-US" sz="2400" baseline="30000" dirty="0" smtClean="0">
                <a:effectLst/>
              </a:rPr>
              <a:t> </a:t>
            </a:r>
            <a:r>
              <a:rPr lang="en-US" sz="2400" baseline="36000" dirty="0" smtClean="0">
                <a:effectLst/>
              </a:rPr>
              <a:t>1/ </a:t>
            </a:r>
            <a:r>
              <a:rPr lang="en-US" sz="2400" dirty="0" smtClean="0">
                <a:effectLst/>
              </a:rPr>
              <a:t>	         1,380 MW </a:t>
            </a:r>
          </a:p>
          <a:p>
            <a:pPr eaLnBrk="1" hangingPunct="1">
              <a:buFont typeface="Wingdings" pitchFamily="2" charset="2"/>
              <a:buNone/>
            </a:pPr>
            <a:endParaRPr lang="en-US" sz="1100" dirty="0" smtClean="0">
              <a:effectLst/>
            </a:endParaRPr>
          </a:p>
          <a:p>
            <a:pPr eaLnBrk="1" hangingPunct="1">
              <a:buNone/>
            </a:pPr>
            <a:r>
              <a:rPr lang="en-US" sz="2400" dirty="0" smtClean="0">
                <a:effectLst/>
              </a:rPr>
              <a:t>Planned Additions  (through 2022) </a:t>
            </a:r>
            <a:r>
              <a:rPr lang="en-US" sz="2400" baseline="36000" dirty="0" smtClean="0">
                <a:effectLst/>
              </a:rPr>
              <a:t>1/</a:t>
            </a:r>
            <a:endParaRPr lang="en-US" sz="1600" baseline="36000" dirty="0" smtClean="0">
              <a:effectLst/>
            </a:endParaRPr>
          </a:p>
          <a:p>
            <a:pPr lvl="2" eaLnBrk="1" hangingPunct="1">
              <a:buFontTx/>
              <a:buNone/>
            </a:pPr>
            <a:r>
              <a:rPr lang="en-US" sz="2400" dirty="0" smtClean="0">
                <a:effectLst/>
              </a:rPr>
              <a:t>Biomass			   	481 MW</a:t>
            </a:r>
          </a:p>
          <a:p>
            <a:pPr lvl="2" eaLnBrk="1" hangingPunct="1">
              <a:buFontTx/>
              <a:buNone/>
            </a:pPr>
            <a:r>
              <a:rPr lang="en-US" sz="2400" dirty="0" smtClean="0">
                <a:effectLst/>
              </a:rPr>
              <a:t>Municipal Solid Waste	            125 MW</a:t>
            </a:r>
          </a:p>
          <a:p>
            <a:pPr lvl="2" eaLnBrk="1" hangingPunct="1">
              <a:buFontTx/>
              <a:buNone/>
            </a:pPr>
            <a:r>
              <a:rPr lang="en-US" sz="2400" dirty="0" smtClean="0">
                <a:effectLst/>
              </a:rPr>
              <a:t>Solar PV</a:t>
            </a:r>
            <a:r>
              <a:rPr lang="en-US" sz="2400" baseline="38000" dirty="0" smtClean="0">
                <a:effectLst/>
              </a:rPr>
              <a:t> 2/</a:t>
            </a:r>
            <a:r>
              <a:rPr lang="en-US" sz="2400" dirty="0" smtClean="0">
                <a:effectLst/>
              </a:rPr>
              <a:t>			            333 MW</a:t>
            </a:r>
          </a:p>
          <a:p>
            <a:pPr lvl="2" eaLnBrk="1" hangingPunct="1">
              <a:buFontTx/>
              <a:buNone/>
            </a:pPr>
            <a:r>
              <a:rPr lang="en-US" sz="2400" u="sng" dirty="0" smtClean="0">
                <a:effectLst/>
              </a:rPr>
              <a:t>Solar Projects (other)    		  31 MW</a:t>
            </a:r>
          </a:p>
          <a:p>
            <a:pPr lvl="2" eaLnBrk="1" hangingPunct="1">
              <a:buFontTx/>
              <a:buNone/>
            </a:pPr>
            <a:r>
              <a:rPr lang="en-US" sz="2400" dirty="0" smtClean="0">
                <a:effectLst/>
              </a:rPr>
              <a:t>TOTAL			         ~ 970 MW</a:t>
            </a:r>
            <a:endParaRPr lang="en-US" sz="1800" dirty="0" smtClean="0">
              <a:effectLst/>
            </a:endParaRPr>
          </a:p>
          <a:p>
            <a:pPr lvl="2" eaLnBrk="1" hangingPunct="1">
              <a:buNone/>
            </a:pPr>
            <a:endParaRPr lang="en-US" sz="1800" dirty="0" smtClean="0">
              <a:effectLst/>
            </a:endParaRPr>
          </a:p>
        </p:txBody>
      </p:sp>
      <p:sp>
        <p:nvSpPr>
          <p:cNvPr id="9" name="Slide Number Placeholder 8"/>
          <p:cNvSpPr>
            <a:spLocks noGrp="1"/>
          </p:cNvSpPr>
          <p:nvPr>
            <p:ph type="sldNum" sz="quarter" idx="12"/>
          </p:nvPr>
        </p:nvSpPr>
        <p:spPr/>
        <p:txBody>
          <a:bodyPr/>
          <a:lstStyle/>
          <a:p>
            <a:pPr>
              <a:defRPr/>
            </a:pPr>
            <a:fld id="{A4E1336F-F380-48C5-9683-664AFFF19CEB}" type="slidenum">
              <a:rPr lang="en-US" smtClean="0"/>
              <a:pPr>
                <a:defRPr/>
              </a:pPr>
              <a:t>23</a:t>
            </a:fld>
            <a:endParaRPr lang="en-US" dirty="0"/>
          </a:p>
        </p:txBody>
      </p:sp>
      <p:sp>
        <p:nvSpPr>
          <p:cNvPr id="21508" name="Text Box 5"/>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sp>
        <p:nvSpPr>
          <p:cNvPr id="8" name="TextBox 7"/>
          <p:cNvSpPr txBox="1"/>
          <p:nvPr/>
        </p:nvSpPr>
        <p:spPr>
          <a:xfrm>
            <a:off x="189391" y="6283534"/>
            <a:ext cx="6889326" cy="430887"/>
          </a:xfrm>
          <a:prstGeom prst="rect">
            <a:avLst/>
          </a:prstGeom>
          <a:noFill/>
        </p:spPr>
        <p:txBody>
          <a:bodyPr wrap="square" rtlCol="0">
            <a:spAutoFit/>
          </a:bodyPr>
          <a:lstStyle/>
          <a:p>
            <a:pPr algn="l"/>
            <a:r>
              <a:rPr lang="en-US" sz="1100" b="1" baseline="30000" dirty="0" smtClean="0"/>
              <a:t>1/</a:t>
            </a:r>
            <a:r>
              <a:rPr lang="en-US" sz="1100" dirty="0" smtClean="0"/>
              <a:t> Contains non-TYSP data that includes both Firm and Non-Firm Capacity	                   </a:t>
            </a:r>
          </a:p>
          <a:p>
            <a:pPr algn="l"/>
            <a:r>
              <a:rPr lang="en-US" sz="1100" b="1" baseline="30000" dirty="0" smtClean="0"/>
              <a:t>2/ </a:t>
            </a:r>
            <a:r>
              <a:rPr lang="en-US" sz="1100" dirty="0" smtClean="0"/>
              <a:t>DEF: 310 MW; GRU: 21 MW; TAL: 2 MW</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0" y="961901"/>
            <a:ext cx="9144000" cy="687779"/>
          </a:xfrm>
        </p:spPr>
        <p:txBody>
          <a:bodyPr/>
          <a:lstStyle/>
          <a:p>
            <a:pPr eaLnBrk="1" hangingPunct="1"/>
            <a:r>
              <a:rPr lang="en-US" sz="3600" b="1" dirty="0" smtClean="0">
                <a:solidFill>
                  <a:schemeClr val="tx1"/>
                </a:solidFill>
                <a:effectLst/>
              </a:rPr>
              <a:t>Nuclear Outlook</a:t>
            </a:r>
            <a:endParaRPr lang="en-US" sz="3600" b="1" i="1" baseline="42000" dirty="0" smtClean="0">
              <a:solidFill>
                <a:schemeClr val="tx1"/>
              </a:solidFill>
              <a:effectLst/>
            </a:endParaRPr>
          </a:p>
        </p:txBody>
      </p:sp>
      <p:sp>
        <p:nvSpPr>
          <p:cNvPr id="22533" name="Rectangle 4"/>
          <p:cNvSpPr>
            <a:spLocks noGrp="1" noChangeArrowheads="1"/>
          </p:cNvSpPr>
          <p:nvPr>
            <p:ph sz="half" idx="1"/>
          </p:nvPr>
        </p:nvSpPr>
        <p:spPr>
          <a:xfrm>
            <a:off x="665018" y="1704108"/>
            <a:ext cx="7956467" cy="4877446"/>
          </a:xfrm>
          <a:noFill/>
        </p:spPr>
        <p:txBody>
          <a:bodyPr/>
          <a:lstStyle/>
          <a:p>
            <a:pPr eaLnBrk="1" hangingPunct="1">
              <a:buNone/>
            </a:pPr>
            <a:r>
              <a:rPr lang="en-US" b="1" dirty="0" smtClean="0">
                <a:effectLst/>
              </a:rPr>
              <a:t>Existing</a:t>
            </a:r>
            <a:r>
              <a:rPr lang="en-US" sz="2000" b="1" baseline="40000" dirty="0" smtClean="0">
                <a:effectLst/>
              </a:rPr>
              <a:t>1/</a:t>
            </a:r>
            <a:r>
              <a:rPr lang="en-US" b="1" dirty="0" smtClean="0">
                <a:effectLst/>
              </a:rPr>
              <a:t> Nuclear Capacity </a:t>
            </a:r>
            <a:r>
              <a:rPr lang="en-US" sz="2000" b="1" dirty="0" smtClean="0">
                <a:effectLst/>
              </a:rPr>
              <a:t>(Summer)</a:t>
            </a:r>
            <a:endParaRPr lang="en-US" b="1" dirty="0" smtClean="0">
              <a:effectLst/>
            </a:endParaRPr>
          </a:p>
          <a:p>
            <a:pPr lvl="2" eaLnBrk="1" hangingPunct="1">
              <a:buFontTx/>
              <a:buNone/>
            </a:pPr>
            <a:r>
              <a:rPr lang="en-US" sz="1600" dirty="0" smtClean="0">
                <a:effectLst/>
              </a:rPr>
              <a:t>St. Lucie 1 			   981 MW		</a:t>
            </a:r>
          </a:p>
          <a:p>
            <a:pPr lvl="2" eaLnBrk="1" hangingPunct="1">
              <a:buFontTx/>
              <a:buNone/>
            </a:pPr>
            <a:r>
              <a:rPr lang="en-US" sz="1600" dirty="0" smtClean="0">
                <a:effectLst/>
              </a:rPr>
              <a:t>St. Lucie 2 			   989 MW		</a:t>
            </a:r>
          </a:p>
          <a:p>
            <a:pPr lvl="2" eaLnBrk="1" hangingPunct="1">
              <a:buFontTx/>
              <a:buNone/>
            </a:pPr>
            <a:r>
              <a:rPr lang="en-US" sz="1600" dirty="0" smtClean="0">
                <a:effectLst/>
              </a:rPr>
              <a:t>Turkey Point 3			   808 MW</a:t>
            </a:r>
          </a:p>
          <a:p>
            <a:pPr lvl="2" eaLnBrk="1" hangingPunct="1">
              <a:buFontTx/>
              <a:buNone/>
            </a:pPr>
            <a:r>
              <a:rPr lang="en-US" sz="1600" dirty="0" smtClean="0">
                <a:effectLst/>
              </a:rPr>
              <a:t>Turkey Point 4			   </a:t>
            </a:r>
            <a:r>
              <a:rPr lang="en-US" sz="1600" u="sng" dirty="0" smtClean="0">
                <a:effectLst/>
              </a:rPr>
              <a:t>693 MW</a:t>
            </a:r>
          </a:p>
          <a:p>
            <a:pPr lvl="2" eaLnBrk="1" hangingPunct="1">
              <a:buFontTx/>
              <a:buNone/>
            </a:pPr>
            <a:r>
              <a:rPr lang="en-US" sz="1600" b="1" dirty="0" smtClean="0">
                <a:effectLst/>
              </a:rPr>
              <a:t>				Total	3,471 MW</a:t>
            </a:r>
          </a:p>
          <a:p>
            <a:pPr eaLnBrk="1" hangingPunct="1">
              <a:buFont typeface="Wingdings" pitchFamily="2" charset="2"/>
              <a:buNone/>
            </a:pPr>
            <a:r>
              <a:rPr lang="en-US" b="1" dirty="0" smtClean="0">
                <a:effectLst/>
              </a:rPr>
              <a:t>Planned</a:t>
            </a:r>
            <a:r>
              <a:rPr lang="en-US" sz="1600" dirty="0" smtClean="0">
                <a:effectLst/>
              </a:rPr>
              <a:t>		</a:t>
            </a:r>
          </a:p>
          <a:p>
            <a:pPr lvl="2" eaLnBrk="1" hangingPunct="1">
              <a:buFontTx/>
              <a:buNone/>
            </a:pPr>
            <a:r>
              <a:rPr lang="en-US" sz="1600" dirty="0" smtClean="0">
                <a:effectLst/>
              </a:rPr>
              <a:t>Turkey Point 4 </a:t>
            </a:r>
            <a:r>
              <a:rPr lang="en-US" sz="1600" baseline="30000" dirty="0" smtClean="0">
                <a:effectLst/>
              </a:rPr>
              <a:t>2/</a:t>
            </a:r>
            <a:r>
              <a:rPr lang="en-US" sz="1600" dirty="0" smtClean="0">
                <a:effectLst/>
              </a:rPr>
              <a:t> (uprate)		</a:t>
            </a:r>
            <a:r>
              <a:rPr lang="en-US" sz="1600" smtClean="0">
                <a:effectLst/>
              </a:rPr>
              <a:t>   120 MW </a:t>
            </a:r>
            <a:r>
              <a:rPr lang="en-US" sz="1600" dirty="0" smtClean="0">
                <a:effectLst/>
              </a:rPr>
              <a:t>(3/2013)		</a:t>
            </a:r>
          </a:p>
          <a:p>
            <a:pPr lvl="2" eaLnBrk="1" hangingPunct="1">
              <a:buNone/>
            </a:pPr>
            <a:r>
              <a:rPr lang="en-US" sz="1600" dirty="0" smtClean="0">
                <a:effectLst/>
              </a:rPr>
              <a:t>Turkey Point 6 (new)			</a:t>
            </a:r>
            <a:r>
              <a:rPr lang="en-US" sz="1600" u="sng" dirty="0" smtClean="0">
                <a:effectLst/>
              </a:rPr>
              <a:t>1,100 MW (6/2022)</a:t>
            </a:r>
          </a:p>
          <a:p>
            <a:pPr lvl="2" eaLnBrk="1" hangingPunct="1">
              <a:buFontTx/>
              <a:buNone/>
            </a:pPr>
            <a:r>
              <a:rPr lang="en-US" sz="1800" dirty="0" smtClean="0">
                <a:effectLst/>
              </a:rPr>
              <a:t> 				</a:t>
            </a:r>
            <a:r>
              <a:rPr lang="en-US" sz="1600" b="1" dirty="0" smtClean="0">
                <a:effectLst/>
              </a:rPr>
              <a:t>Total	1,220 MW</a:t>
            </a:r>
            <a:r>
              <a:rPr lang="en-US" sz="1800" b="1" dirty="0" smtClean="0">
                <a:effectLst/>
              </a:rPr>
              <a:t>	</a:t>
            </a:r>
            <a:endParaRPr lang="en-US" sz="1600" b="1" dirty="0" smtClean="0">
              <a:effectLst/>
            </a:endParaRPr>
          </a:p>
          <a:p>
            <a:pPr lvl="2" eaLnBrk="1" hangingPunct="1">
              <a:buFontTx/>
              <a:buNone/>
            </a:pPr>
            <a:r>
              <a:rPr lang="en-US" sz="1600" dirty="0" smtClean="0">
                <a:effectLst/>
              </a:rPr>
              <a:t>		</a:t>
            </a:r>
          </a:p>
        </p:txBody>
      </p:sp>
      <p:sp>
        <p:nvSpPr>
          <p:cNvPr id="6" name="Slide Number Placeholder 5"/>
          <p:cNvSpPr>
            <a:spLocks noGrp="1"/>
          </p:cNvSpPr>
          <p:nvPr>
            <p:ph type="sldNum" sz="quarter" idx="12"/>
          </p:nvPr>
        </p:nvSpPr>
        <p:spPr/>
        <p:txBody>
          <a:bodyPr/>
          <a:lstStyle/>
          <a:p>
            <a:pPr>
              <a:defRPr/>
            </a:pPr>
            <a:fld id="{A4E1336F-F380-48C5-9683-664AFFF19CEB}" type="slidenum">
              <a:rPr lang="en-US" smtClean="0"/>
              <a:pPr>
                <a:defRPr/>
              </a:pPr>
              <a:t>24</a:t>
            </a:fld>
            <a:endParaRPr lang="en-US" dirty="0"/>
          </a:p>
        </p:txBody>
      </p:sp>
      <p:sp>
        <p:nvSpPr>
          <p:cNvPr id="22532" name="Text Box 3"/>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sp>
        <p:nvSpPr>
          <p:cNvPr id="8" name="TextBox 7"/>
          <p:cNvSpPr txBox="1"/>
          <p:nvPr/>
        </p:nvSpPr>
        <p:spPr>
          <a:xfrm>
            <a:off x="192072" y="6257836"/>
            <a:ext cx="6505575" cy="600164"/>
          </a:xfrm>
          <a:prstGeom prst="rect">
            <a:avLst/>
          </a:prstGeom>
          <a:noFill/>
        </p:spPr>
        <p:txBody>
          <a:bodyPr wrap="square" rtlCol="0">
            <a:spAutoFit/>
          </a:bodyPr>
          <a:lstStyle/>
          <a:p>
            <a:pPr algn="l"/>
            <a:r>
              <a:rPr lang="en-US" sz="1100" b="1" baseline="30000" dirty="0" smtClean="0"/>
              <a:t>1/ </a:t>
            </a:r>
            <a:r>
              <a:rPr lang="en-US" sz="1100" dirty="0" smtClean="0"/>
              <a:t>Existing capacity as of December 31, 2012</a:t>
            </a:r>
          </a:p>
          <a:p>
            <a:pPr algn="l"/>
            <a:r>
              <a:rPr lang="en-US" sz="1100" b="1" baseline="30000" dirty="0" smtClean="0"/>
              <a:t>2/ </a:t>
            </a:r>
            <a:r>
              <a:rPr lang="en-US" sz="1100" dirty="0" smtClean="0"/>
              <a:t>Approximate MWs</a:t>
            </a:r>
          </a:p>
          <a:p>
            <a:pPr algn="l"/>
            <a:endParaRPr lang="en-US" sz="1100"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415637" y="950025"/>
            <a:ext cx="8407730" cy="1294411"/>
          </a:xfrm>
        </p:spPr>
        <p:txBody>
          <a:bodyPr/>
          <a:lstStyle/>
          <a:p>
            <a:pPr eaLnBrk="1" hangingPunct="1"/>
            <a:r>
              <a:rPr lang="en-US" sz="3600" b="1" dirty="0" smtClean="0">
                <a:solidFill>
                  <a:schemeClr val="tx1"/>
                </a:solidFill>
                <a:effectLst/>
              </a:rPr>
              <a:t>FRCC Load &amp; Resource Assessment </a:t>
            </a:r>
            <a:br>
              <a:rPr lang="en-US" sz="3600" b="1" dirty="0" smtClean="0">
                <a:solidFill>
                  <a:schemeClr val="tx1"/>
                </a:solidFill>
                <a:effectLst/>
              </a:rPr>
            </a:br>
            <a:r>
              <a:rPr lang="en-US" sz="3600" b="1" dirty="0" smtClean="0">
                <a:solidFill>
                  <a:schemeClr val="tx1"/>
                </a:solidFill>
                <a:effectLst/>
              </a:rPr>
              <a:t>Conclusion</a:t>
            </a:r>
          </a:p>
        </p:txBody>
      </p:sp>
      <p:sp>
        <p:nvSpPr>
          <p:cNvPr id="20484" name="Rectangle 3"/>
          <p:cNvSpPr>
            <a:spLocks noGrp="1" noChangeArrowheads="1"/>
          </p:cNvSpPr>
          <p:nvPr>
            <p:ph idx="1"/>
          </p:nvPr>
        </p:nvSpPr>
        <p:spPr>
          <a:xfrm>
            <a:off x="729344" y="2470365"/>
            <a:ext cx="7820890" cy="3052496"/>
          </a:xfrm>
        </p:spPr>
        <p:txBody>
          <a:bodyPr/>
          <a:lstStyle/>
          <a:p>
            <a:pPr>
              <a:buSzPct val="84000"/>
              <a:buFont typeface="Wingdings" pitchFamily="2" charset="2"/>
              <a:buChar char="§"/>
            </a:pPr>
            <a:r>
              <a:rPr lang="en-US" dirty="0" smtClean="0">
                <a:effectLst/>
                <a:cs typeface="Times New Roman" pitchFamily="18" charset="0"/>
              </a:rPr>
              <a:t>The FRCC Region has adequate total planned generation resources over the ten year period</a:t>
            </a:r>
          </a:p>
          <a:p>
            <a:pPr>
              <a:buSzPct val="84000"/>
              <a:buFont typeface="Wingdings" pitchFamily="2" charset="2"/>
              <a:buChar char="§"/>
            </a:pPr>
            <a:r>
              <a:rPr lang="en-US" dirty="0" smtClean="0">
                <a:effectLst/>
                <a:cs typeface="Times New Roman" pitchFamily="18" charset="0"/>
              </a:rPr>
              <a:t>Greater dependence upon DSM resources and additional analyses will be performed</a:t>
            </a:r>
            <a:endParaRPr lang="en-US" dirty="0" smtClean="0">
              <a:effectLst/>
            </a:endParaRPr>
          </a:p>
        </p:txBody>
      </p:sp>
      <p:sp>
        <p:nvSpPr>
          <p:cNvPr id="5" name="Slide Number Placeholder 4"/>
          <p:cNvSpPr>
            <a:spLocks noGrp="1"/>
          </p:cNvSpPr>
          <p:nvPr>
            <p:ph type="sldNum" sz="quarter" idx="11"/>
          </p:nvPr>
        </p:nvSpPr>
        <p:spPr/>
        <p:txBody>
          <a:bodyPr/>
          <a:lstStyle/>
          <a:p>
            <a:pPr>
              <a:defRPr/>
            </a:pPr>
            <a:fld id="{0FB589E4-0AE8-485F-8D53-CC81E7B72452}" type="slidenum">
              <a:rPr lang="en-US" smtClean="0"/>
              <a:pPr>
                <a:defRPr/>
              </a:pPr>
              <a:t>25</a:t>
            </a:fld>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638299" y="1520042"/>
            <a:ext cx="7772400" cy="4096987"/>
          </a:xfrm>
        </p:spPr>
        <p:txBody>
          <a:bodyPr/>
          <a:lstStyle/>
          <a:p>
            <a:pPr>
              <a:defRPr/>
            </a:pP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b="1" dirty="0" smtClean="0">
                <a:solidFill>
                  <a:schemeClr val="tx1"/>
                </a:solidFill>
                <a:effectLst/>
              </a:rPr>
              <a:t> FRCC</a:t>
            </a:r>
            <a:br>
              <a:rPr lang="en-US" sz="4000" b="1" dirty="0" smtClean="0">
                <a:solidFill>
                  <a:schemeClr val="tx1"/>
                </a:solidFill>
                <a:effectLst/>
              </a:rPr>
            </a:br>
            <a:r>
              <a:rPr lang="en-US" sz="4000" b="1" dirty="0" smtClean="0">
                <a:solidFill>
                  <a:schemeClr val="tx1"/>
                </a:solidFill>
                <a:effectLst/>
              </a:rPr>
              <a:t>Fuel</a:t>
            </a:r>
            <a:br>
              <a:rPr lang="en-US" sz="4000" b="1" dirty="0" smtClean="0">
                <a:solidFill>
                  <a:schemeClr val="tx1"/>
                </a:solidFill>
                <a:effectLst/>
              </a:rPr>
            </a:br>
            <a:r>
              <a:rPr lang="en-US" sz="4000" b="1" dirty="0" smtClean="0">
                <a:solidFill>
                  <a:schemeClr val="tx1"/>
                </a:solidFill>
                <a:effectLst/>
              </a:rPr>
              <a:t>Reliability </a:t>
            </a: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endParaRPr lang="en-US" sz="4000" b="1" dirty="0" smtClean="0">
              <a:solidFill>
                <a:schemeClr val="tx1"/>
              </a:solidFill>
              <a:effectLst/>
            </a:endParaRPr>
          </a:p>
        </p:txBody>
      </p:sp>
      <p:sp>
        <p:nvSpPr>
          <p:cNvPr id="4" name="Slide Number Placeholder 3"/>
          <p:cNvSpPr>
            <a:spLocks noGrp="1"/>
          </p:cNvSpPr>
          <p:nvPr>
            <p:ph type="sldNum" sz="quarter" idx="11"/>
          </p:nvPr>
        </p:nvSpPr>
        <p:spPr/>
        <p:txBody>
          <a:bodyPr/>
          <a:lstStyle/>
          <a:p>
            <a:pPr>
              <a:defRPr/>
            </a:pPr>
            <a:fld id="{0FB589E4-0AE8-485F-8D53-CC81E7B72452}" type="slidenum">
              <a:rPr lang="en-US" smtClean="0"/>
              <a:pPr>
                <a:defRPr/>
              </a:pPr>
              <a:t>26</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26</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34818" y="863967"/>
            <a:ext cx="8559800" cy="837457"/>
          </a:xfrm>
        </p:spPr>
        <p:txBody>
          <a:bodyPr/>
          <a:lstStyle/>
          <a:p>
            <a:r>
              <a:rPr lang="en-US" sz="3600" b="1" dirty="0" smtClean="0">
                <a:solidFill>
                  <a:schemeClr val="tx1"/>
                </a:solidFill>
                <a:effectLst/>
              </a:rPr>
              <a:t>2013 FRCC Fuel Reliability</a:t>
            </a:r>
            <a:endParaRPr lang="en-US" sz="3600" b="1" i="1" dirty="0" smtClean="0">
              <a:solidFill>
                <a:schemeClr val="tx1"/>
              </a:solidFill>
              <a:effectLst/>
            </a:endParaRPr>
          </a:p>
        </p:txBody>
      </p:sp>
      <p:sp>
        <p:nvSpPr>
          <p:cNvPr id="23555" name="Rectangle 3"/>
          <p:cNvSpPr>
            <a:spLocks noGrp="1" noChangeArrowheads="1"/>
          </p:cNvSpPr>
          <p:nvPr>
            <p:ph idx="1"/>
          </p:nvPr>
        </p:nvSpPr>
        <p:spPr>
          <a:xfrm>
            <a:off x="264848" y="1804182"/>
            <a:ext cx="8507013" cy="4346368"/>
          </a:xfrm>
        </p:spPr>
        <p:txBody>
          <a:bodyPr/>
          <a:lstStyle/>
          <a:p>
            <a:pPr>
              <a:buSzPct val="75000"/>
              <a:buFont typeface="Wingdings" pitchFamily="2" charset="2"/>
              <a:buChar char="§"/>
            </a:pPr>
            <a:r>
              <a:rPr lang="en-US" dirty="0" smtClean="0">
                <a:effectLst/>
              </a:rPr>
              <a:t>Fuel Reliability Working Group (FRWG)</a:t>
            </a:r>
          </a:p>
          <a:p>
            <a:pPr lvl="1">
              <a:buSzPct val="75000"/>
              <a:buFont typeface="Wingdings" pitchFamily="2" charset="2"/>
              <a:buChar char="§"/>
            </a:pPr>
            <a:r>
              <a:rPr lang="en-US" dirty="0" smtClean="0">
                <a:effectLst/>
              </a:rPr>
              <a:t>Reviews existing interdependencies of fuel availability and electric reliability </a:t>
            </a:r>
          </a:p>
          <a:p>
            <a:pPr lvl="1">
              <a:buSzPct val="75000"/>
              <a:buFont typeface="Wingdings" pitchFamily="2" charset="2"/>
              <a:buChar char="§"/>
            </a:pPr>
            <a:r>
              <a:rPr lang="en-US" dirty="0" smtClean="0">
                <a:effectLst/>
              </a:rPr>
              <a:t>Coordinate regional responses to fuel issues and emergencies</a:t>
            </a:r>
          </a:p>
        </p:txBody>
      </p:sp>
      <p:sp>
        <p:nvSpPr>
          <p:cNvPr id="5" name="Slide Number Placeholder 4"/>
          <p:cNvSpPr>
            <a:spLocks noGrp="1"/>
          </p:cNvSpPr>
          <p:nvPr>
            <p:ph type="sldNum" sz="quarter" idx="11"/>
          </p:nvPr>
        </p:nvSpPr>
        <p:spPr/>
        <p:txBody>
          <a:bodyPr/>
          <a:lstStyle/>
          <a:p>
            <a:pPr>
              <a:defRPr/>
            </a:pPr>
            <a:fld id="{0FB589E4-0AE8-485F-8D53-CC81E7B72452}" type="slidenum">
              <a:rPr lang="en-US" smtClean="0"/>
              <a:pPr>
                <a:defRPr/>
              </a:pPr>
              <a:t>27</a:t>
            </a:fld>
            <a:endParaRPr lang="en-US" dirty="0"/>
          </a:p>
        </p:txBody>
      </p:sp>
      <p:sp>
        <p:nvSpPr>
          <p:cNvPr id="6"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27</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5794745" y="2870790"/>
            <a:ext cx="2456121" cy="159489"/>
          </a:xfrm>
          <a:prstGeom prst="rect">
            <a:avLst/>
          </a:prstGeom>
          <a:solidFill>
            <a:schemeClr val="bg1"/>
          </a:solidFill>
          <a:ln w="12700" cap="sq" cmpd="sng" algn="ctr">
            <a:solidFill>
              <a:schemeClr val="bg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8196" name="Rectangle 2"/>
          <p:cNvSpPr>
            <a:spLocks noChangeArrowheads="1"/>
          </p:cNvSpPr>
          <p:nvPr/>
        </p:nvSpPr>
        <p:spPr bwMode="auto">
          <a:xfrm>
            <a:off x="570016" y="855019"/>
            <a:ext cx="8098971" cy="699655"/>
          </a:xfrm>
          <a:prstGeom prst="rect">
            <a:avLst/>
          </a:prstGeom>
          <a:noFill/>
          <a:ln w="9525">
            <a:noFill/>
            <a:miter lim="800000"/>
            <a:headEnd/>
            <a:tailEnd/>
          </a:ln>
        </p:spPr>
        <p:txBody>
          <a:bodyPr anchor="ctr"/>
          <a:lstStyle/>
          <a:p>
            <a:r>
              <a:rPr lang="en-US" sz="3600" b="1" dirty="0"/>
              <a:t>Energy Production from Natural </a:t>
            </a:r>
            <a:r>
              <a:rPr lang="en-US" sz="3600" b="1" dirty="0" smtClean="0"/>
              <a:t>Gas</a:t>
            </a:r>
            <a:r>
              <a:rPr lang="en-US" b="1" baseline="46000" dirty="0" smtClean="0"/>
              <a:t>1/</a:t>
            </a:r>
            <a:endParaRPr lang="en-US" sz="3600" b="1" baseline="46000" dirty="0"/>
          </a:p>
        </p:txBody>
      </p:sp>
      <p:sp>
        <p:nvSpPr>
          <p:cNvPr id="7" name="Slide Number Placeholder 6"/>
          <p:cNvSpPr>
            <a:spLocks noGrp="1"/>
          </p:cNvSpPr>
          <p:nvPr>
            <p:ph type="sldNum" sz="quarter" idx="12"/>
          </p:nvPr>
        </p:nvSpPr>
        <p:spPr/>
        <p:txBody>
          <a:bodyPr/>
          <a:lstStyle/>
          <a:p>
            <a:pPr>
              <a:defRPr/>
            </a:pPr>
            <a:fld id="{45ED54A7-B340-4069-B5D6-3D83324629A3}" type="slidenum">
              <a:rPr lang="en-US" smtClean="0"/>
              <a:pPr>
                <a:defRPr/>
              </a:pPr>
              <a:t>28</a:t>
            </a:fld>
            <a:endParaRPr lang="en-US" dirty="0"/>
          </a:p>
        </p:txBody>
      </p:sp>
      <p:graphicFrame>
        <p:nvGraphicFramePr>
          <p:cNvPr id="6" name="Object 3"/>
          <p:cNvGraphicFramePr>
            <a:graphicFrameLocks noChangeAspect="1"/>
          </p:cNvGraphicFramePr>
          <p:nvPr/>
        </p:nvGraphicFramePr>
        <p:xfrm>
          <a:off x="510277" y="1577911"/>
          <a:ext cx="8077200" cy="50625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92072" y="6394446"/>
            <a:ext cx="6505575" cy="261610"/>
          </a:xfrm>
          <a:prstGeom prst="rect">
            <a:avLst/>
          </a:prstGeom>
          <a:solidFill>
            <a:schemeClr val="bg1"/>
          </a:solidFill>
        </p:spPr>
        <p:txBody>
          <a:bodyPr wrap="square" rtlCol="0">
            <a:spAutoFit/>
          </a:bodyPr>
          <a:lstStyle/>
          <a:p>
            <a:pPr algn="l"/>
            <a:r>
              <a:rPr lang="en-US" sz="1100" b="1" baseline="30000" dirty="0" smtClean="0"/>
              <a:t>1/ </a:t>
            </a:r>
            <a:r>
              <a:rPr lang="en-US" sz="1100" dirty="0" smtClean="0"/>
              <a:t>Extended nuclear outages for uprate work resulted in higher gas usage in 2012</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99742" y="905025"/>
            <a:ext cx="8576733" cy="526832"/>
          </a:xfrm>
        </p:spPr>
        <p:txBody>
          <a:bodyPr/>
          <a:lstStyle/>
          <a:p>
            <a:r>
              <a:rPr lang="en-US" sz="2800" b="1" dirty="0" smtClean="0">
                <a:solidFill>
                  <a:schemeClr val="tx1"/>
                </a:solidFill>
                <a:effectLst/>
              </a:rPr>
              <a:t>Ten Largest States for NG Consumption (2011 Data)</a:t>
            </a:r>
          </a:p>
        </p:txBody>
      </p:sp>
      <p:sp>
        <p:nvSpPr>
          <p:cNvPr id="5" name="Slide Number Placeholder 4"/>
          <p:cNvSpPr>
            <a:spLocks noGrp="1"/>
          </p:cNvSpPr>
          <p:nvPr>
            <p:ph type="sldNum" sz="quarter" idx="11"/>
          </p:nvPr>
        </p:nvSpPr>
        <p:spPr/>
        <p:txBody>
          <a:bodyPr/>
          <a:lstStyle/>
          <a:p>
            <a:pPr>
              <a:defRPr/>
            </a:pPr>
            <a:fld id="{0FB589E4-0AE8-485F-8D53-CC81E7B72452}" type="slidenum">
              <a:rPr lang="en-US" smtClean="0"/>
              <a:pPr>
                <a:defRPr/>
              </a:pPr>
              <a:t>29</a:t>
            </a:fld>
            <a:endParaRPr lang="en-US" dirty="0"/>
          </a:p>
        </p:txBody>
      </p:sp>
      <p:graphicFrame>
        <p:nvGraphicFramePr>
          <p:cNvPr id="9" name="Table 8"/>
          <p:cNvGraphicFramePr>
            <a:graphicFrameLocks noGrp="1"/>
          </p:cNvGraphicFramePr>
          <p:nvPr/>
        </p:nvGraphicFramePr>
        <p:xfrm>
          <a:off x="485776" y="1441953"/>
          <a:ext cx="8296273" cy="4135053"/>
        </p:xfrm>
        <a:graphic>
          <a:graphicData uri="http://schemas.openxmlformats.org/drawingml/2006/table">
            <a:tbl>
              <a:tblPr firstRow="1" bandRow="1">
                <a:tableStyleId>{6E25E649-3F16-4E02-A733-19D2CDBF48F0}</a:tableStyleId>
              </a:tblPr>
              <a:tblGrid>
                <a:gridCol w="1704974"/>
                <a:gridCol w="1429175"/>
                <a:gridCol w="1399750"/>
                <a:gridCol w="1343025"/>
                <a:gridCol w="1266825"/>
                <a:gridCol w="1152524"/>
              </a:tblGrid>
              <a:tr h="701172">
                <a:tc>
                  <a:txBody>
                    <a:bodyPr/>
                    <a:lstStyle/>
                    <a:p>
                      <a:pPr algn="l" fontAlgn="b"/>
                      <a:r>
                        <a:rPr lang="en-US" sz="1400" u="none" strike="noStrike" baseline="0" dirty="0"/>
                        <a:t>State</a:t>
                      </a:r>
                      <a:endParaRPr lang="en-US" sz="1400" b="1" i="0" u="none" strike="noStrike" baseline="0" dirty="0">
                        <a:solidFill>
                          <a:schemeClr val="bg1"/>
                        </a:solidFill>
                        <a:latin typeface="Calibri"/>
                      </a:endParaRPr>
                    </a:p>
                  </a:txBody>
                  <a:tcPr marL="9525" marR="9525" marT="9525" marB="0" anchor="b">
                    <a:solidFill>
                      <a:srgbClr val="0F7CBF"/>
                    </a:solidFill>
                  </a:tcPr>
                </a:tc>
                <a:tc>
                  <a:txBody>
                    <a:bodyPr/>
                    <a:lstStyle/>
                    <a:p>
                      <a:pPr algn="ctr" fontAlgn="b"/>
                      <a:r>
                        <a:rPr lang="en-US" sz="1200" u="none" strike="noStrike" baseline="0" dirty="0"/>
                        <a:t>Total </a:t>
                      </a:r>
                      <a:r>
                        <a:rPr lang="en-US" sz="1200" u="none" strike="noStrike" baseline="0" dirty="0" smtClean="0"/>
                        <a:t> Annual Natural Gas Consumption</a:t>
                      </a:r>
                    </a:p>
                    <a:p>
                      <a:pPr algn="ctr" fontAlgn="b"/>
                      <a:r>
                        <a:rPr lang="en-US" sz="1200" u="none" strike="noStrike" baseline="0" dirty="0" smtClean="0"/>
                        <a:t> </a:t>
                      </a:r>
                      <a:r>
                        <a:rPr lang="en-US" sz="1200" u="none" strike="noStrike" baseline="0" dirty="0"/>
                        <a:t>(</a:t>
                      </a:r>
                      <a:r>
                        <a:rPr lang="en-US" sz="1200" u="none" strike="noStrike" baseline="0" dirty="0" err="1"/>
                        <a:t>Bcf</a:t>
                      </a:r>
                      <a:r>
                        <a:rPr lang="en-US" sz="1200" u="none" strike="noStrike" baseline="0" dirty="0" smtClean="0"/>
                        <a:t>)</a:t>
                      </a:r>
                      <a:endParaRPr lang="en-US" sz="1200" b="1" i="0" u="none" strike="noStrike" baseline="30000" dirty="0">
                        <a:solidFill>
                          <a:schemeClr val="bg1"/>
                        </a:solidFill>
                        <a:latin typeface="Calibri"/>
                      </a:endParaRPr>
                    </a:p>
                  </a:txBody>
                  <a:tcPr marL="9525" marR="9525" marT="9525" marB="0" anchor="b">
                    <a:solidFill>
                      <a:srgbClr val="0F7CBF"/>
                    </a:solidFill>
                  </a:tcPr>
                </a:tc>
                <a:tc>
                  <a:txBody>
                    <a:bodyPr/>
                    <a:lstStyle/>
                    <a:p>
                      <a:pPr algn="ctr" fontAlgn="b"/>
                      <a:r>
                        <a:rPr lang="en-US" sz="1200" u="none" strike="noStrike" baseline="0" dirty="0" smtClean="0"/>
                        <a:t>Annual NG Consumption </a:t>
                      </a:r>
                      <a:r>
                        <a:rPr lang="en-US" sz="1200" u="none" strike="noStrike" baseline="0" dirty="0"/>
                        <a:t>for Electric Generation </a:t>
                      </a:r>
                      <a:endParaRPr lang="en-US" sz="1200" u="none" strike="noStrike" baseline="0" dirty="0" smtClean="0"/>
                    </a:p>
                    <a:p>
                      <a:pPr algn="ctr" fontAlgn="b"/>
                      <a:r>
                        <a:rPr lang="en-US" sz="1200" u="none" strike="noStrike" baseline="0" dirty="0" smtClean="0"/>
                        <a:t>(</a:t>
                      </a:r>
                      <a:r>
                        <a:rPr lang="en-US" sz="1200" u="none" strike="noStrike" baseline="0" dirty="0" err="1"/>
                        <a:t>Bcf</a:t>
                      </a:r>
                      <a:r>
                        <a:rPr lang="en-US" sz="1200" u="none" strike="noStrike" baseline="0" dirty="0" smtClean="0"/>
                        <a:t>)</a:t>
                      </a:r>
                      <a:endParaRPr lang="en-US" sz="1200" b="1" i="0" u="none" strike="noStrike" baseline="30000" dirty="0">
                        <a:solidFill>
                          <a:schemeClr val="bg1"/>
                        </a:solidFill>
                        <a:latin typeface="Calibri"/>
                      </a:endParaRPr>
                    </a:p>
                  </a:txBody>
                  <a:tcPr marL="9525" marR="9525" marT="9525" marB="0" anchor="b">
                    <a:solidFill>
                      <a:srgbClr val="0F7CBF"/>
                    </a:solidFill>
                  </a:tcPr>
                </a:tc>
                <a:tc>
                  <a:txBody>
                    <a:bodyPr/>
                    <a:lstStyle/>
                    <a:p>
                      <a:pPr algn="ctr" fontAlgn="b"/>
                      <a:r>
                        <a:rPr lang="en-US" sz="1200" u="none" strike="noStrike" baseline="0" dirty="0"/>
                        <a:t>Total </a:t>
                      </a:r>
                      <a:r>
                        <a:rPr lang="en-US" sz="1200" u="none" strike="noStrike" baseline="0" dirty="0" smtClean="0"/>
                        <a:t> Annual</a:t>
                      </a:r>
                    </a:p>
                    <a:p>
                      <a:pPr algn="ctr" fontAlgn="b"/>
                      <a:r>
                        <a:rPr lang="en-US" sz="1200" u="none" strike="noStrike" baseline="0" dirty="0" smtClean="0"/>
                        <a:t>Marketed Natural Gas Production </a:t>
                      </a:r>
                    </a:p>
                    <a:p>
                      <a:pPr algn="ctr" fontAlgn="b"/>
                      <a:r>
                        <a:rPr lang="en-US" sz="1200" u="none" strike="noStrike" baseline="0" dirty="0" smtClean="0"/>
                        <a:t>(</a:t>
                      </a:r>
                      <a:r>
                        <a:rPr lang="en-US" sz="1200" u="none" strike="noStrike" baseline="0" dirty="0" err="1"/>
                        <a:t>Bcf</a:t>
                      </a:r>
                      <a:r>
                        <a:rPr lang="en-US" sz="1200" u="none" strike="noStrike" baseline="0" dirty="0" smtClean="0"/>
                        <a:t>)</a:t>
                      </a:r>
                      <a:endParaRPr lang="en-US" sz="1200" b="1" i="0" u="none" strike="noStrike" baseline="30000" dirty="0">
                        <a:solidFill>
                          <a:schemeClr val="bg1"/>
                        </a:solidFill>
                        <a:latin typeface="Calibri"/>
                      </a:endParaRPr>
                    </a:p>
                  </a:txBody>
                  <a:tcPr marL="9525" marR="9525" marT="9525" marB="0" anchor="b">
                    <a:solidFill>
                      <a:srgbClr val="0F7CBF"/>
                    </a:solidFill>
                  </a:tcPr>
                </a:tc>
                <a:tc>
                  <a:txBody>
                    <a:bodyPr/>
                    <a:lstStyle/>
                    <a:p>
                      <a:pPr algn="ctr" fontAlgn="b"/>
                      <a:r>
                        <a:rPr lang="en-US" sz="1200" u="none" strike="noStrike" baseline="0" dirty="0"/>
                        <a:t>Total Miles </a:t>
                      </a:r>
                      <a:r>
                        <a:rPr lang="en-US" sz="1200" u="none" strike="noStrike" baseline="0" dirty="0" smtClean="0"/>
                        <a:t>of Natural Gas  Pipeline</a:t>
                      </a:r>
                      <a:endParaRPr lang="en-US" sz="1200" b="1" i="0" u="none" strike="noStrike" baseline="30000" dirty="0">
                        <a:solidFill>
                          <a:schemeClr val="bg1"/>
                        </a:solidFill>
                        <a:latin typeface="Calibri"/>
                      </a:endParaRPr>
                    </a:p>
                  </a:txBody>
                  <a:tcPr marL="9525" marR="9525" marT="9525" marB="0" anchor="ctr">
                    <a:solidFill>
                      <a:srgbClr val="0F7CBF"/>
                    </a:solidFill>
                  </a:tcPr>
                </a:tc>
                <a:tc>
                  <a:txBody>
                    <a:bodyPr/>
                    <a:lstStyle/>
                    <a:p>
                      <a:pPr algn="ctr" fontAlgn="b"/>
                      <a:r>
                        <a:rPr lang="en-US" sz="1200" u="none" strike="noStrike" baseline="0" dirty="0" smtClean="0"/>
                        <a:t>Total Storage Capacity</a:t>
                      </a:r>
                    </a:p>
                    <a:p>
                      <a:pPr algn="ctr" fontAlgn="b"/>
                      <a:r>
                        <a:rPr lang="en-US" sz="1200" u="none" strike="noStrike" baseline="0" dirty="0" smtClean="0"/>
                        <a:t> (</a:t>
                      </a:r>
                      <a:r>
                        <a:rPr lang="en-US" sz="1200" u="none" strike="noStrike" baseline="0" dirty="0" err="1" smtClean="0"/>
                        <a:t>Bcf</a:t>
                      </a:r>
                      <a:r>
                        <a:rPr lang="en-US" sz="1200" u="none" strike="noStrike" baseline="0" dirty="0" smtClean="0"/>
                        <a:t>)</a:t>
                      </a:r>
                      <a:endParaRPr lang="en-US" sz="1200" b="1" i="0" u="none" strike="noStrike" baseline="30000" dirty="0">
                        <a:solidFill>
                          <a:schemeClr val="bg1"/>
                        </a:solidFill>
                        <a:latin typeface="Calibri"/>
                      </a:endParaRPr>
                    </a:p>
                  </a:txBody>
                  <a:tcPr marL="9525" marR="9525" marT="9525" marB="0" anchor="ctr">
                    <a:solidFill>
                      <a:srgbClr val="0F7CBF"/>
                    </a:solidFill>
                  </a:tcPr>
                </a:tc>
              </a:tr>
              <a:tr h="282834">
                <a:tc>
                  <a:txBody>
                    <a:bodyPr/>
                    <a:lstStyle/>
                    <a:p>
                      <a:pPr algn="l" fontAlgn="b"/>
                      <a:r>
                        <a:rPr lang="en-US" sz="1400" u="none" strike="noStrike" dirty="0"/>
                        <a:t> Texas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3,646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1,555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7,113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58,588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812 </a:t>
                      </a:r>
                      <a:endParaRPr lang="en-US" sz="1400" b="0" i="0" u="none" strike="noStrike" dirty="0">
                        <a:solidFill>
                          <a:srgbClr val="000000"/>
                        </a:solidFill>
                        <a:latin typeface="Calibri"/>
                      </a:endParaRPr>
                    </a:p>
                  </a:txBody>
                  <a:tcPr marL="9525" marR="9525" marT="9525" marB="0" anchor="ctr">
                    <a:solidFill>
                      <a:srgbClr val="E7E7E7"/>
                    </a:solidFill>
                  </a:tcPr>
                </a:tc>
              </a:tr>
              <a:tr h="282834">
                <a:tc>
                  <a:txBody>
                    <a:bodyPr/>
                    <a:lstStyle/>
                    <a:p>
                      <a:pPr algn="l" fontAlgn="b"/>
                      <a:r>
                        <a:rPr lang="en-US" sz="1400" u="none" strike="noStrike" dirty="0"/>
                        <a:t> California     </a:t>
                      </a:r>
                      <a:r>
                        <a:rPr lang="en-US" sz="1400" b="1" u="none" strike="noStrike" dirty="0"/>
                        <a:t> </a:t>
                      </a:r>
                      <a:r>
                        <a:rPr lang="en-US" sz="1400" u="none" strike="noStrike" dirty="0"/>
                        <a:t>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2,153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651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250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11,770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571 </a:t>
                      </a:r>
                      <a:endParaRPr lang="en-US" sz="1400" b="0" i="0" u="none" strike="noStrike" dirty="0">
                        <a:solidFill>
                          <a:srgbClr val="000000"/>
                        </a:solidFill>
                        <a:latin typeface="Calibri"/>
                      </a:endParaRPr>
                    </a:p>
                  </a:txBody>
                  <a:tcPr marL="9525" marR="9525" marT="9525" marB="0" anchor="ctr">
                    <a:solidFill>
                      <a:srgbClr val="E7E7E7"/>
                    </a:solidFill>
                  </a:tcPr>
                </a:tc>
              </a:tr>
              <a:tr h="282834">
                <a:tc>
                  <a:txBody>
                    <a:bodyPr/>
                    <a:lstStyle/>
                    <a:p>
                      <a:pPr algn="l" fontAlgn="b"/>
                      <a:r>
                        <a:rPr lang="en-US" sz="1400" u="none" strike="noStrike" dirty="0"/>
                        <a:t> Louisiana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1,398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462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3,029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18,900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690 </a:t>
                      </a:r>
                      <a:endParaRPr lang="en-US" sz="1400" b="0" i="0" u="none" strike="noStrike" dirty="0">
                        <a:solidFill>
                          <a:srgbClr val="000000"/>
                        </a:solidFill>
                        <a:latin typeface="Calibri"/>
                      </a:endParaRPr>
                    </a:p>
                  </a:txBody>
                  <a:tcPr marL="9525" marR="9525" marT="9525" marB="0" anchor="ctr">
                    <a:solidFill>
                      <a:srgbClr val="E7E7E7"/>
                    </a:solidFill>
                  </a:tcPr>
                </a:tc>
              </a:tr>
              <a:tr h="282834">
                <a:tc>
                  <a:txBody>
                    <a:bodyPr/>
                    <a:lstStyle/>
                    <a:p>
                      <a:pPr algn="l" fontAlgn="b"/>
                      <a:r>
                        <a:rPr lang="en-US" sz="1400" b="1" u="none" strike="noStrike" dirty="0"/>
                        <a:t> Florida              </a:t>
                      </a:r>
                      <a:endParaRPr lang="en-US" sz="1400" b="1" i="1"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a:t>1,218 </a:t>
                      </a:r>
                      <a:endParaRPr lang="en-US" sz="1400" b="1" i="1"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a:t>1,050 </a:t>
                      </a:r>
                      <a:endParaRPr lang="en-US" sz="1400" b="1" i="1"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a:t>15 </a:t>
                      </a:r>
                      <a:endParaRPr lang="en-US" sz="1400" b="1" i="1"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a:t>4,971 </a:t>
                      </a:r>
                      <a:endParaRPr lang="en-US" sz="1400" b="1" i="1"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a:t>0 </a:t>
                      </a:r>
                      <a:endParaRPr lang="en-US" sz="1400" b="1" i="0" u="none" strike="noStrike" dirty="0">
                        <a:solidFill>
                          <a:srgbClr val="000000"/>
                        </a:solidFill>
                        <a:latin typeface="Calibri"/>
                      </a:endParaRPr>
                    </a:p>
                  </a:txBody>
                  <a:tcPr marL="9525" marR="9525" marT="9525" marB="0" anchor="ctr">
                    <a:solidFill>
                      <a:schemeClr val="bg1">
                        <a:lumMod val="75000"/>
                      </a:schemeClr>
                    </a:solidFill>
                  </a:tcPr>
                </a:tc>
              </a:tr>
              <a:tr h="282834">
                <a:tc>
                  <a:txBody>
                    <a:bodyPr/>
                    <a:lstStyle/>
                    <a:p>
                      <a:pPr algn="l" fontAlgn="b"/>
                      <a:r>
                        <a:rPr lang="en-US" sz="1400" u="none" strike="noStrike" dirty="0"/>
                        <a:t> New York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1,217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427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31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5,018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246 </a:t>
                      </a:r>
                      <a:endParaRPr lang="en-US" sz="1400" b="0" i="0" u="none" strike="noStrike" dirty="0">
                        <a:solidFill>
                          <a:srgbClr val="000000"/>
                        </a:solidFill>
                        <a:latin typeface="Calibri"/>
                      </a:endParaRPr>
                    </a:p>
                  </a:txBody>
                  <a:tcPr marL="9525" marR="9525" marT="9525" marB="0" anchor="ctr">
                    <a:solidFill>
                      <a:srgbClr val="E7E7E7"/>
                    </a:solidFill>
                  </a:tcPr>
                </a:tc>
              </a:tr>
              <a:tr h="282834">
                <a:tc>
                  <a:txBody>
                    <a:bodyPr/>
                    <a:lstStyle/>
                    <a:p>
                      <a:pPr algn="l" fontAlgn="b"/>
                      <a:r>
                        <a:rPr lang="en-US" sz="1400" u="none" strike="noStrike" dirty="0"/>
                        <a:t> Illinois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987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50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2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11,911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997 </a:t>
                      </a:r>
                      <a:endParaRPr lang="en-US" sz="1400" b="0" i="0" u="none" strike="noStrike" dirty="0">
                        <a:solidFill>
                          <a:srgbClr val="000000"/>
                        </a:solidFill>
                        <a:latin typeface="Calibri"/>
                      </a:endParaRPr>
                    </a:p>
                  </a:txBody>
                  <a:tcPr marL="9525" marR="9525" marT="9525" marB="0" anchor="ctr">
                    <a:solidFill>
                      <a:srgbClr val="E7E7E7"/>
                    </a:solidFill>
                  </a:tcPr>
                </a:tc>
              </a:tr>
              <a:tr h="282834">
                <a:tc>
                  <a:txBody>
                    <a:bodyPr/>
                    <a:lstStyle/>
                    <a:p>
                      <a:pPr algn="l" fontAlgn="b"/>
                      <a:r>
                        <a:rPr lang="en-US" sz="1400" u="none" strike="noStrike" dirty="0"/>
                        <a:t> Pennsylvania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963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304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1,311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8,680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777 </a:t>
                      </a:r>
                      <a:endParaRPr lang="en-US" sz="1400" b="0" i="0" u="none" strike="noStrike" dirty="0">
                        <a:solidFill>
                          <a:srgbClr val="000000"/>
                        </a:solidFill>
                        <a:latin typeface="Calibri"/>
                      </a:endParaRPr>
                    </a:p>
                  </a:txBody>
                  <a:tcPr marL="9525" marR="9525" marT="9525" marB="0" anchor="ctr">
                    <a:solidFill>
                      <a:srgbClr val="E7E7E7"/>
                    </a:solidFill>
                  </a:tcPr>
                </a:tc>
              </a:tr>
              <a:tr h="282834">
                <a:tc>
                  <a:txBody>
                    <a:bodyPr/>
                    <a:lstStyle/>
                    <a:p>
                      <a:pPr algn="l" fontAlgn="b"/>
                      <a:r>
                        <a:rPr lang="en-US" sz="1400" u="none" strike="noStrike" dirty="0"/>
                        <a:t> Ohio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820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93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79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7,670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580 </a:t>
                      </a:r>
                      <a:endParaRPr lang="en-US" sz="1400" b="0" i="0" u="none" strike="noStrike" dirty="0">
                        <a:solidFill>
                          <a:srgbClr val="000000"/>
                        </a:solidFill>
                        <a:latin typeface="Calibri"/>
                      </a:endParaRPr>
                    </a:p>
                  </a:txBody>
                  <a:tcPr marL="9525" marR="9525" marT="9525" marB="0" anchor="ctr">
                    <a:solidFill>
                      <a:srgbClr val="E7E7E7"/>
                    </a:solidFill>
                  </a:tcPr>
                </a:tc>
              </a:tr>
              <a:tr h="282834">
                <a:tc>
                  <a:txBody>
                    <a:bodyPr/>
                    <a:lstStyle/>
                    <a:p>
                      <a:pPr algn="l" fontAlgn="b"/>
                      <a:r>
                        <a:rPr lang="en-US" sz="1400" u="none" strike="noStrike" dirty="0"/>
                        <a:t> Michigan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776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100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138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9,722 </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fontAlgn="b"/>
                      <a:r>
                        <a:rPr lang="en-US" sz="1400" u="none" strike="noStrike" dirty="0"/>
                        <a:t>1,075 </a:t>
                      </a:r>
                      <a:endParaRPr lang="en-US" sz="1400" b="0" i="0" u="none" strike="noStrike" dirty="0">
                        <a:solidFill>
                          <a:srgbClr val="000000"/>
                        </a:solidFill>
                        <a:latin typeface="Calibri"/>
                      </a:endParaRPr>
                    </a:p>
                  </a:txBody>
                  <a:tcPr marL="9525" marR="9525" marT="9525" marB="0" anchor="ctr">
                    <a:solidFill>
                      <a:srgbClr val="E7E7E7"/>
                    </a:solidFill>
                  </a:tcPr>
                </a:tc>
              </a:tr>
              <a:tr h="282834">
                <a:tc>
                  <a:txBody>
                    <a:bodyPr/>
                    <a:lstStyle/>
                    <a:p>
                      <a:pPr algn="l" fontAlgn="b"/>
                      <a:r>
                        <a:rPr lang="en-US" sz="1400" u="none" strike="noStrike" dirty="0"/>
                        <a:t> New Jersey           </a:t>
                      </a:r>
                      <a:endParaRPr lang="en-US" sz="1400" b="0" i="0" u="none" strike="noStrike" dirty="0">
                        <a:solidFill>
                          <a:srgbClr val="000000"/>
                        </a:solidFill>
                        <a:latin typeface="Calibri"/>
                      </a:endParaRPr>
                    </a:p>
                  </a:txBody>
                  <a:tcPr marL="9525" marR="9525" marT="9525" marB="0" anchor="ctr">
                    <a:lnB w="12700" cap="flat" cmpd="sng" algn="ctr">
                      <a:solidFill>
                        <a:schemeClr val="tx1"/>
                      </a:solidFill>
                      <a:prstDash val="solid"/>
                      <a:round/>
                      <a:headEnd type="none" w="med" len="med"/>
                      <a:tailEnd type="none" w="med" len="med"/>
                    </a:lnB>
                    <a:solidFill>
                      <a:srgbClr val="E7E7E7"/>
                    </a:solidFill>
                  </a:tcPr>
                </a:tc>
                <a:tc>
                  <a:txBody>
                    <a:bodyPr/>
                    <a:lstStyle/>
                    <a:p>
                      <a:pPr algn="ctr" fontAlgn="b"/>
                      <a:r>
                        <a:rPr lang="en-US" sz="1400" u="none" strike="noStrike" dirty="0"/>
                        <a:t>661 </a:t>
                      </a:r>
                      <a:endParaRPr lang="en-US" sz="1400" b="0" i="0" u="none" strike="noStrike" dirty="0">
                        <a:solidFill>
                          <a:srgbClr val="000000"/>
                        </a:solidFill>
                        <a:latin typeface="Calibri"/>
                      </a:endParaRPr>
                    </a:p>
                  </a:txBody>
                  <a:tcPr marL="9525" marR="9525" marT="9525" marB="0" anchor="ctr">
                    <a:lnB w="12700" cap="flat" cmpd="sng" algn="ctr">
                      <a:solidFill>
                        <a:schemeClr val="tx1"/>
                      </a:solidFill>
                      <a:prstDash val="solid"/>
                      <a:round/>
                      <a:headEnd type="none" w="med" len="med"/>
                      <a:tailEnd type="none" w="med" len="med"/>
                    </a:lnB>
                    <a:solidFill>
                      <a:srgbClr val="E7E7E7"/>
                    </a:solidFill>
                  </a:tcPr>
                </a:tc>
                <a:tc>
                  <a:txBody>
                    <a:bodyPr/>
                    <a:lstStyle/>
                    <a:p>
                      <a:pPr algn="ctr" fontAlgn="b"/>
                      <a:r>
                        <a:rPr lang="en-US" sz="1400" u="none" strike="noStrike" dirty="0"/>
                        <a:t>188 </a:t>
                      </a:r>
                      <a:endParaRPr lang="en-US" sz="1400" b="0" i="0" u="none" strike="noStrike" dirty="0">
                        <a:solidFill>
                          <a:srgbClr val="000000"/>
                        </a:solidFill>
                        <a:latin typeface="Calibri"/>
                      </a:endParaRPr>
                    </a:p>
                  </a:txBody>
                  <a:tcPr marL="9525" marR="9525" marT="9525" marB="0" anchor="ctr">
                    <a:lnB w="12700" cap="flat" cmpd="sng" algn="ctr">
                      <a:solidFill>
                        <a:schemeClr val="tx1"/>
                      </a:solidFill>
                      <a:prstDash val="solid"/>
                      <a:round/>
                      <a:headEnd type="none" w="med" len="med"/>
                      <a:tailEnd type="none" w="med" len="med"/>
                    </a:lnB>
                    <a:solidFill>
                      <a:srgbClr val="E7E7E7"/>
                    </a:solidFill>
                  </a:tcPr>
                </a:tc>
                <a:tc>
                  <a:txBody>
                    <a:bodyPr/>
                    <a:lstStyle/>
                    <a:p>
                      <a:pPr algn="ctr" fontAlgn="b"/>
                      <a:r>
                        <a:rPr lang="en-US" sz="1400" u="none" strike="noStrike" dirty="0"/>
                        <a:t>0 </a:t>
                      </a:r>
                      <a:endParaRPr lang="en-US" sz="1400" b="0" i="0" u="none" strike="noStrike" dirty="0">
                        <a:solidFill>
                          <a:srgbClr val="000000"/>
                        </a:solidFill>
                        <a:latin typeface="Calibri"/>
                      </a:endParaRPr>
                    </a:p>
                  </a:txBody>
                  <a:tcPr marL="9525" marR="9525" marT="9525" marB="0" anchor="ctr">
                    <a:lnB w="12700" cap="flat" cmpd="sng" algn="ctr">
                      <a:solidFill>
                        <a:schemeClr val="tx1"/>
                      </a:solidFill>
                      <a:prstDash val="solid"/>
                      <a:round/>
                      <a:headEnd type="none" w="med" len="med"/>
                      <a:tailEnd type="none" w="med" len="med"/>
                    </a:lnB>
                    <a:solidFill>
                      <a:srgbClr val="E7E7E7"/>
                    </a:solidFill>
                  </a:tcPr>
                </a:tc>
                <a:tc>
                  <a:txBody>
                    <a:bodyPr/>
                    <a:lstStyle/>
                    <a:p>
                      <a:pPr algn="ctr" fontAlgn="b"/>
                      <a:r>
                        <a:rPr lang="en-US" sz="1400" u="none" strike="noStrike" dirty="0"/>
                        <a:t>1,520 </a:t>
                      </a:r>
                      <a:endParaRPr lang="en-US" sz="1400" b="0" i="0" u="none" strike="noStrike" dirty="0">
                        <a:solidFill>
                          <a:srgbClr val="000000"/>
                        </a:solidFill>
                        <a:latin typeface="Calibri"/>
                      </a:endParaRPr>
                    </a:p>
                  </a:txBody>
                  <a:tcPr marL="9525" marR="9525" marT="9525" marB="0" anchor="ctr">
                    <a:lnB w="12700" cap="flat" cmpd="sng" algn="ctr">
                      <a:solidFill>
                        <a:schemeClr val="tx1"/>
                      </a:solidFill>
                      <a:prstDash val="solid"/>
                      <a:round/>
                      <a:headEnd type="none" w="med" len="med"/>
                      <a:tailEnd type="none" w="med" len="med"/>
                    </a:lnB>
                    <a:solidFill>
                      <a:srgbClr val="E7E7E7"/>
                    </a:solidFill>
                  </a:tcPr>
                </a:tc>
                <a:tc>
                  <a:txBody>
                    <a:bodyPr/>
                    <a:lstStyle/>
                    <a:p>
                      <a:pPr algn="ctr" fontAlgn="b"/>
                      <a:r>
                        <a:rPr lang="en-US" sz="1400" u="none" strike="noStrike" dirty="0"/>
                        <a:t>0 </a:t>
                      </a:r>
                      <a:endParaRPr lang="en-US" sz="1400" b="0" i="0" u="none" strike="noStrike" dirty="0">
                        <a:solidFill>
                          <a:srgbClr val="000000"/>
                        </a:solidFill>
                        <a:latin typeface="Calibri"/>
                      </a:endParaRPr>
                    </a:p>
                  </a:txBody>
                  <a:tcPr marL="9525" marR="9525" marT="9525" marB="0" anchor="ctr">
                    <a:lnB w="12700" cap="flat" cmpd="sng" algn="ctr">
                      <a:solidFill>
                        <a:schemeClr val="tx1"/>
                      </a:solidFill>
                      <a:prstDash val="solid"/>
                      <a:round/>
                      <a:headEnd type="none" w="med" len="med"/>
                      <a:tailEnd type="none" w="med" len="med"/>
                    </a:lnB>
                    <a:solidFill>
                      <a:srgbClr val="E7E7E7"/>
                    </a:solidFill>
                  </a:tcPr>
                </a:tc>
              </a:tr>
              <a:tr h="282834">
                <a:tc>
                  <a:txBody>
                    <a:bodyPr/>
                    <a:lstStyle/>
                    <a:p>
                      <a:pPr algn="l" fontAlgn="b"/>
                      <a:r>
                        <a:rPr lang="en-US" sz="1400" b="1" u="none" strike="noStrike" dirty="0"/>
                        <a:t>Total US</a:t>
                      </a:r>
                      <a:endParaRPr lang="en-US" sz="1400" b="1" i="0" u="none" strike="noStrike" dirty="0">
                        <a:solidFill>
                          <a:srgbClr val="000000"/>
                        </a:solidFill>
                        <a:latin typeface="Calibri"/>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fontAlgn="b"/>
                      <a:r>
                        <a:rPr lang="en-US" sz="1400" b="1" u="none" strike="noStrike" dirty="0"/>
                        <a:t>24,385 </a:t>
                      </a:r>
                      <a:endParaRPr lang="en-US" sz="1400" b="1" i="0" u="none" strike="noStrike" dirty="0">
                        <a:solidFill>
                          <a:srgbClr val="000000"/>
                        </a:solidFill>
                        <a:latin typeface="Calibri"/>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fontAlgn="b"/>
                      <a:r>
                        <a:rPr lang="en-US" sz="1400" b="1" u="none" strike="noStrike" dirty="0"/>
                        <a:t>7,884 </a:t>
                      </a:r>
                      <a:endParaRPr lang="en-US" sz="1400" b="1" i="0" u="none" strike="noStrike" dirty="0">
                        <a:solidFill>
                          <a:srgbClr val="000000"/>
                        </a:solidFill>
                        <a:latin typeface="Calibri"/>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fontAlgn="b"/>
                      <a:r>
                        <a:rPr lang="en-US" sz="1400" b="1" u="none" strike="noStrike" dirty="0"/>
                        <a:t>24,036 </a:t>
                      </a:r>
                      <a:endParaRPr lang="en-US" sz="1400" b="1" i="0" u="none" strike="noStrike" dirty="0">
                        <a:solidFill>
                          <a:srgbClr val="000000"/>
                        </a:solidFill>
                        <a:latin typeface="Calibri"/>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fontAlgn="b"/>
                      <a:r>
                        <a:rPr lang="en-US" sz="1400" b="1" u="none" strike="noStrike" dirty="0"/>
                        <a:t>305,954 </a:t>
                      </a:r>
                      <a:endParaRPr lang="en-US" sz="1400" b="1" i="0" u="none" strike="noStrike" dirty="0">
                        <a:solidFill>
                          <a:srgbClr val="000000"/>
                        </a:solidFill>
                        <a:latin typeface="Calibri"/>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fontAlgn="b"/>
                      <a:r>
                        <a:rPr lang="en-US" sz="1400" b="1" u="none" strike="noStrike" dirty="0"/>
                        <a:t>8,849 </a:t>
                      </a:r>
                      <a:endParaRPr lang="en-US" sz="1400" b="1" i="0" u="none" strike="noStrike" dirty="0">
                        <a:solidFill>
                          <a:srgbClr val="000000"/>
                        </a:solidFill>
                        <a:latin typeface="Calibri"/>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r>
              <a:tr h="282834">
                <a:tc>
                  <a:txBody>
                    <a:bodyPr/>
                    <a:lstStyle/>
                    <a:p>
                      <a:pPr algn="l" fontAlgn="b"/>
                      <a:r>
                        <a:rPr lang="en-US" sz="1400" b="1" u="none" strike="noStrike" dirty="0" smtClean="0"/>
                        <a:t>Florid</a:t>
                      </a:r>
                      <a:r>
                        <a:rPr lang="en-US" sz="1400" b="1" u="none" strike="noStrike" baseline="0" dirty="0" smtClean="0"/>
                        <a:t>a as % of Total</a:t>
                      </a:r>
                      <a:endParaRPr lang="en-US" sz="1400" b="1" i="0"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a:t>5.0%</a:t>
                      </a:r>
                      <a:endParaRPr lang="en-US" sz="1400" b="1" i="0"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a:t>13.3%</a:t>
                      </a:r>
                      <a:endParaRPr lang="en-US" sz="1400" b="1" i="0"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a:t>0.06%</a:t>
                      </a:r>
                      <a:endParaRPr lang="en-US" sz="1400" b="1" i="0"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a:t>1.6%</a:t>
                      </a:r>
                      <a:endParaRPr lang="en-US" sz="1400" b="1" i="0" u="none" strike="noStrike" dirty="0">
                        <a:solidFill>
                          <a:srgbClr val="000000"/>
                        </a:solidFill>
                        <a:latin typeface="Calibri"/>
                      </a:endParaRPr>
                    </a:p>
                  </a:txBody>
                  <a:tcPr marL="9525" marR="9525" marT="9525" marB="0" anchor="ctr">
                    <a:solidFill>
                      <a:schemeClr val="bg1">
                        <a:lumMod val="75000"/>
                      </a:schemeClr>
                    </a:solidFill>
                  </a:tcPr>
                </a:tc>
                <a:tc>
                  <a:txBody>
                    <a:bodyPr/>
                    <a:lstStyle/>
                    <a:p>
                      <a:pPr algn="ctr" fontAlgn="b"/>
                      <a:r>
                        <a:rPr lang="en-US" sz="1400" b="1" u="none" strike="noStrike" dirty="0" smtClean="0"/>
                        <a:t>0%</a:t>
                      </a:r>
                      <a:endParaRPr lang="en-US" sz="1400" b="1" i="0" u="none" strike="noStrike" dirty="0">
                        <a:solidFill>
                          <a:srgbClr val="000000"/>
                        </a:solidFill>
                        <a:latin typeface="Calibri"/>
                      </a:endParaRPr>
                    </a:p>
                  </a:txBody>
                  <a:tcPr marL="9525" marR="9525" marT="9525" marB="0" anchor="ctr">
                    <a:solidFill>
                      <a:schemeClr val="bg1">
                        <a:lumMod val="75000"/>
                      </a:schemeClr>
                    </a:solidFill>
                  </a:tcPr>
                </a:tc>
              </a:tr>
            </a:tbl>
          </a:graphicData>
        </a:graphic>
      </p:graphicFrame>
      <p:grpSp>
        <p:nvGrpSpPr>
          <p:cNvPr id="27" name="Group 26"/>
          <p:cNvGrpSpPr/>
          <p:nvPr/>
        </p:nvGrpSpPr>
        <p:grpSpPr>
          <a:xfrm>
            <a:off x="1807535" y="5778640"/>
            <a:ext cx="5518297" cy="590943"/>
            <a:chOff x="1000125" y="6016772"/>
            <a:chExt cx="7096125" cy="874983"/>
          </a:xfrm>
          <a:effectLst>
            <a:outerShdw blurRad="50800" dir="2700000" algn="tl" rotWithShape="0">
              <a:prstClr val="black">
                <a:alpha val="40000"/>
              </a:prstClr>
            </a:outerShdw>
          </a:effectLst>
        </p:grpSpPr>
        <p:sp>
          <p:nvSpPr>
            <p:cNvPr id="17" name="TextBox 16"/>
            <p:cNvSpPr txBox="1"/>
            <p:nvPr/>
          </p:nvSpPr>
          <p:spPr>
            <a:xfrm>
              <a:off x="1000125" y="6016772"/>
              <a:ext cx="7096125" cy="865850"/>
            </a:xfrm>
            <a:prstGeom prst="rect">
              <a:avLst/>
            </a:prstGeom>
            <a:solidFill>
              <a:schemeClr val="bg1">
                <a:lumMod val="65000"/>
              </a:schemeClr>
            </a:solidFill>
            <a:ln cmpd="sng">
              <a:noFill/>
              <a:prstDash val="solid"/>
            </a:ln>
            <a:effectLst/>
          </p:spPr>
          <p:txBody>
            <a:bodyPr wrap="square" rtlCol="0">
              <a:spAutoFit/>
            </a:bodyPr>
            <a:lstStyle/>
            <a:p>
              <a:pPr eaLnBrk="1" hangingPunct="1"/>
              <a:r>
                <a:rPr lang="en-US" sz="1600" dirty="0" smtClean="0"/>
                <a:t>FRCC entities maintain liquid fuel storage capability to provide service for an average of 4.8 days before replenishing</a:t>
              </a:r>
            </a:p>
          </p:txBody>
        </p:sp>
        <p:cxnSp>
          <p:nvCxnSpPr>
            <p:cNvPr id="18" name="Straight Connector 17"/>
            <p:cNvCxnSpPr/>
            <p:nvPr/>
          </p:nvCxnSpPr>
          <p:spPr bwMode="auto">
            <a:xfrm>
              <a:off x="1009650" y="6019726"/>
              <a:ext cx="7067550"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19" name="Straight Connector 18"/>
            <p:cNvCxnSpPr/>
            <p:nvPr/>
          </p:nvCxnSpPr>
          <p:spPr bwMode="auto">
            <a:xfrm>
              <a:off x="1005595" y="6891755"/>
              <a:ext cx="7062081" cy="0"/>
            </a:xfrm>
            <a:prstGeom prst="line">
              <a:avLst/>
            </a:prstGeom>
            <a:solidFill>
              <a:schemeClr val="accent1"/>
            </a:solidFill>
            <a:ln w="28575" cap="sq" cmpd="sng" algn="ctr">
              <a:solidFill>
                <a:schemeClr val="tx1"/>
              </a:solidFill>
              <a:prstDash val="solid"/>
              <a:round/>
              <a:headEnd type="none" w="sm" len="sm"/>
              <a:tailEnd type="none" w="sm" len="sm"/>
            </a:ln>
            <a:effectLst/>
          </p:spPr>
        </p:cxnSp>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0" y="1276215"/>
            <a:ext cx="9144000" cy="878774"/>
          </a:xfrm>
        </p:spPr>
        <p:txBody>
          <a:bodyPr/>
          <a:lstStyle/>
          <a:p>
            <a:pPr eaLnBrk="1" hangingPunct="1"/>
            <a:r>
              <a:rPr lang="en-US" sz="4000" b="1" dirty="0" smtClean="0">
                <a:solidFill>
                  <a:schemeClr val="tx1"/>
                </a:solidFill>
                <a:effectLst/>
              </a:rPr>
              <a:t>Florida Reliability</a:t>
            </a:r>
            <a:br>
              <a:rPr lang="en-US" sz="4000" b="1" dirty="0" smtClean="0">
                <a:solidFill>
                  <a:schemeClr val="tx1"/>
                </a:solidFill>
                <a:effectLst/>
              </a:rPr>
            </a:br>
            <a:r>
              <a:rPr lang="en-US" sz="4000" b="1" dirty="0" smtClean="0">
                <a:solidFill>
                  <a:schemeClr val="tx1"/>
                </a:solidFill>
                <a:effectLst/>
              </a:rPr>
              <a:t>Coordinating Council</a:t>
            </a:r>
          </a:p>
        </p:txBody>
      </p:sp>
      <p:sp>
        <p:nvSpPr>
          <p:cNvPr id="332803" name="Rectangle 3"/>
          <p:cNvSpPr>
            <a:spLocks noGrp="1" noChangeArrowheads="1"/>
          </p:cNvSpPr>
          <p:nvPr>
            <p:ph idx="1"/>
          </p:nvPr>
        </p:nvSpPr>
        <p:spPr>
          <a:xfrm>
            <a:off x="0" y="2538858"/>
            <a:ext cx="9144000" cy="3223988"/>
          </a:xfrm>
        </p:spPr>
        <p:txBody>
          <a:bodyPr/>
          <a:lstStyle/>
          <a:p>
            <a:pPr marL="0" indent="0" algn="ctr" eaLnBrk="1" hangingPunct="1">
              <a:spcBef>
                <a:spcPts val="0"/>
              </a:spcBef>
              <a:buFont typeface="Wingdings" pitchFamily="2" charset="2"/>
              <a:buNone/>
              <a:defRPr/>
            </a:pPr>
            <a:r>
              <a:rPr lang="en-US" dirty="0" smtClean="0">
                <a:effectLst/>
              </a:rPr>
              <a:t>The purpose of the </a:t>
            </a:r>
          </a:p>
          <a:p>
            <a:pPr marL="0" indent="0" algn="ctr" eaLnBrk="1" hangingPunct="1">
              <a:spcBef>
                <a:spcPts val="0"/>
              </a:spcBef>
              <a:buFont typeface="Wingdings" pitchFamily="2" charset="2"/>
              <a:buNone/>
              <a:defRPr/>
            </a:pPr>
            <a:r>
              <a:rPr lang="en-US" dirty="0" smtClean="0">
                <a:effectLst/>
              </a:rPr>
              <a:t>Florida Reliability Coordinating Council is to</a:t>
            </a:r>
          </a:p>
          <a:p>
            <a:pPr marL="0" indent="0" algn="ctr" eaLnBrk="1" hangingPunct="1">
              <a:spcBef>
                <a:spcPts val="0"/>
              </a:spcBef>
              <a:buFont typeface="Wingdings" pitchFamily="2" charset="2"/>
              <a:buNone/>
              <a:defRPr/>
            </a:pPr>
            <a:r>
              <a:rPr lang="en-US" dirty="0" smtClean="0">
                <a:effectLst/>
              </a:rPr>
              <a:t> promote and enhance</a:t>
            </a:r>
          </a:p>
          <a:p>
            <a:pPr marL="0" indent="0" algn="ctr" eaLnBrk="1" hangingPunct="1">
              <a:spcBef>
                <a:spcPts val="0"/>
              </a:spcBef>
              <a:buFont typeface="Wingdings" pitchFamily="2" charset="2"/>
              <a:buNone/>
              <a:defRPr/>
            </a:pPr>
            <a:r>
              <a:rPr lang="en-US" dirty="0" smtClean="0">
                <a:effectLst/>
              </a:rPr>
              <a:t>the reliability and adequacy</a:t>
            </a:r>
          </a:p>
          <a:p>
            <a:pPr marL="0" indent="0" algn="ctr" eaLnBrk="1" hangingPunct="1">
              <a:spcBef>
                <a:spcPts val="0"/>
              </a:spcBef>
              <a:buFont typeface="Wingdings" pitchFamily="2" charset="2"/>
              <a:buNone/>
              <a:defRPr/>
            </a:pPr>
            <a:r>
              <a:rPr lang="en-US" dirty="0" smtClean="0">
                <a:effectLst/>
              </a:rPr>
              <a:t>of the bulk electricity supply in Florida,</a:t>
            </a:r>
          </a:p>
          <a:p>
            <a:pPr marL="0" indent="0" algn="ctr" eaLnBrk="1" hangingPunct="1">
              <a:spcBef>
                <a:spcPts val="0"/>
              </a:spcBef>
              <a:buFont typeface="Wingdings" pitchFamily="2" charset="2"/>
              <a:buNone/>
              <a:defRPr/>
            </a:pPr>
            <a:r>
              <a:rPr lang="en-US" dirty="0" smtClean="0">
                <a:effectLst/>
              </a:rPr>
              <a:t> now and into the future.</a:t>
            </a:r>
          </a:p>
        </p:txBody>
      </p:sp>
      <p:sp>
        <p:nvSpPr>
          <p:cNvPr id="5" name="Slide Number Placeholder 4"/>
          <p:cNvSpPr>
            <a:spLocks noGrp="1"/>
          </p:cNvSpPr>
          <p:nvPr>
            <p:ph type="sldNum" sz="quarter" idx="11"/>
          </p:nvPr>
        </p:nvSpPr>
        <p:spPr/>
        <p:txBody>
          <a:bodyPr/>
          <a:lstStyle/>
          <a:p>
            <a:pPr>
              <a:defRPr/>
            </a:pPr>
            <a:fld id="{0FB589E4-0AE8-485F-8D53-CC81E7B72452}" type="slidenum">
              <a:rPr lang="en-US" smtClean="0"/>
              <a:pPr>
                <a:defRPr/>
              </a:pPr>
              <a:t>3</a:t>
            </a:fld>
            <a:endParaRPr lang="en-US" dirty="0"/>
          </a:p>
        </p:txBody>
      </p:sp>
      <p:sp>
        <p:nvSpPr>
          <p:cNvPr id="6"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3</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141640" y="5740096"/>
            <a:ext cx="6933186" cy="584775"/>
          </a:xfrm>
          <a:prstGeom prst="rect">
            <a:avLst/>
          </a:prstGeom>
          <a:solidFill>
            <a:srgbClr val="A6A6A6"/>
          </a:solidFill>
        </p:spPr>
        <p:txBody>
          <a:bodyPr wrap="square" rtlCol="0">
            <a:spAutoFit/>
          </a:bodyPr>
          <a:lstStyle/>
          <a:p>
            <a:r>
              <a:rPr lang="en-US" sz="1600" dirty="0" smtClean="0"/>
              <a:t>The two major existing pipelines are more than 96% subscribed</a:t>
            </a:r>
          </a:p>
          <a:p>
            <a:r>
              <a:rPr lang="en-US" sz="1600" dirty="0" smtClean="0"/>
              <a:t>Recently proposed 3</a:t>
            </a:r>
            <a:r>
              <a:rPr lang="en-US" sz="1600" baseline="30000" dirty="0" smtClean="0"/>
              <a:t>rd</a:t>
            </a:r>
            <a:r>
              <a:rPr lang="en-US" sz="1600" dirty="0" smtClean="0"/>
              <a:t> gas pipeline by 2017 would enhance gas delivery reliability</a:t>
            </a:r>
          </a:p>
        </p:txBody>
      </p:sp>
      <p:sp>
        <p:nvSpPr>
          <p:cNvPr id="26626" name="Rectangle 2"/>
          <p:cNvSpPr>
            <a:spLocks noGrp="1" noChangeArrowheads="1"/>
          </p:cNvSpPr>
          <p:nvPr>
            <p:ph type="title"/>
          </p:nvPr>
        </p:nvSpPr>
        <p:spPr>
          <a:xfrm>
            <a:off x="298753" y="1144561"/>
            <a:ext cx="8576733" cy="1170301"/>
          </a:xfrm>
        </p:spPr>
        <p:txBody>
          <a:bodyPr/>
          <a:lstStyle/>
          <a:p>
            <a:r>
              <a:rPr lang="en-US" sz="2800" b="1" dirty="0" smtClean="0">
                <a:solidFill>
                  <a:schemeClr val="tx1"/>
                </a:solidFill>
                <a:effectLst/>
              </a:rPr>
              <a:t>Pipeline Delivery Capacity to State of Florida Contracted on a Firm Transportation Basis to Electric Generation Customers</a:t>
            </a:r>
          </a:p>
        </p:txBody>
      </p:sp>
      <p:sp>
        <p:nvSpPr>
          <p:cNvPr id="5" name="Slide Number Placeholder 4"/>
          <p:cNvSpPr>
            <a:spLocks noGrp="1"/>
          </p:cNvSpPr>
          <p:nvPr>
            <p:ph type="sldNum" sz="quarter" idx="11"/>
          </p:nvPr>
        </p:nvSpPr>
        <p:spPr>
          <a:xfrm>
            <a:off x="6553200" y="6248400"/>
            <a:ext cx="1905000" cy="457200"/>
          </a:xfrm>
        </p:spPr>
        <p:txBody>
          <a:bodyPr/>
          <a:lstStyle/>
          <a:p>
            <a:pPr>
              <a:defRPr/>
            </a:pPr>
            <a:fld id="{0FB589E4-0AE8-485F-8D53-CC81E7B72452}" type="slidenum">
              <a:rPr lang="en-US" smtClean="0"/>
              <a:pPr>
                <a:defRPr/>
              </a:pPr>
              <a:t>30</a:t>
            </a:fld>
            <a:endParaRPr lang="en-US" dirty="0"/>
          </a:p>
        </p:txBody>
      </p:sp>
      <p:graphicFrame>
        <p:nvGraphicFramePr>
          <p:cNvPr id="7" name="Table 6"/>
          <p:cNvGraphicFramePr>
            <a:graphicFrameLocks noGrp="1"/>
          </p:cNvGraphicFramePr>
          <p:nvPr/>
        </p:nvGraphicFramePr>
        <p:xfrm>
          <a:off x="492642" y="2698554"/>
          <a:ext cx="8240485" cy="2726050"/>
        </p:xfrm>
        <a:graphic>
          <a:graphicData uri="http://schemas.openxmlformats.org/drawingml/2006/table">
            <a:tbl>
              <a:tblPr firstRow="1" bandRow="1">
                <a:tableStyleId>{6E25E649-3F16-4E02-A733-19D2CDBF48F0}</a:tableStyleId>
              </a:tblPr>
              <a:tblGrid>
                <a:gridCol w="2886075"/>
                <a:gridCol w="1767441"/>
                <a:gridCol w="1856141"/>
                <a:gridCol w="1730828"/>
              </a:tblGrid>
              <a:tr h="790546">
                <a:tc>
                  <a:txBody>
                    <a:bodyPr/>
                    <a:lstStyle/>
                    <a:p>
                      <a:r>
                        <a:rPr lang="en-US" sz="1400" baseline="0" dirty="0" smtClean="0"/>
                        <a:t>Pipeline</a:t>
                      </a:r>
                      <a:endParaRPr lang="en-US" sz="1400" baseline="0" dirty="0">
                        <a:solidFill>
                          <a:schemeClr val="tx1"/>
                        </a:solidFill>
                      </a:endParaRPr>
                    </a:p>
                  </a:txBody>
                  <a:tcPr anchor="b">
                    <a:solidFill>
                      <a:srgbClr val="0F7CBF"/>
                    </a:solidFill>
                  </a:tcPr>
                </a:tc>
                <a:tc>
                  <a:txBody>
                    <a:bodyPr/>
                    <a:lstStyle/>
                    <a:p>
                      <a:pPr algn="ctr"/>
                      <a:r>
                        <a:rPr lang="en-US" sz="1400" baseline="0" dirty="0" smtClean="0"/>
                        <a:t>Delivery Capacity (MMcf/d)</a:t>
                      </a:r>
                      <a:endParaRPr lang="en-US" sz="1400" baseline="0" dirty="0">
                        <a:solidFill>
                          <a:schemeClr val="tx1"/>
                        </a:solidFill>
                      </a:endParaRPr>
                    </a:p>
                  </a:txBody>
                  <a:tcPr anchor="b">
                    <a:solidFill>
                      <a:srgbClr val="0F7CBF"/>
                    </a:solidFill>
                  </a:tcPr>
                </a:tc>
                <a:tc>
                  <a:txBody>
                    <a:bodyPr/>
                    <a:lstStyle/>
                    <a:p>
                      <a:pPr algn="ctr"/>
                      <a:r>
                        <a:rPr lang="en-US" sz="1400" baseline="0" dirty="0" smtClean="0"/>
                        <a:t>Approximate Delivery Capacity in Florida Held by Generators (MMcf/d)</a:t>
                      </a:r>
                      <a:endParaRPr lang="en-US" sz="1400" baseline="0" dirty="0">
                        <a:solidFill>
                          <a:schemeClr val="tx1"/>
                        </a:solidFill>
                      </a:endParaRPr>
                    </a:p>
                  </a:txBody>
                  <a:tcPr anchor="b">
                    <a:solidFill>
                      <a:srgbClr val="0F7CBF"/>
                    </a:solidFill>
                  </a:tcPr>
                </a:tc>
                <a:tc>
                  <a:txBody>
                    <a:bodyPr/>
                    <a:lstStyle/>
                    <a:p>
                      <a:pPr algn="ctr"/>
                      <a:r>
                        <a:rPr lang="en-US" sz="1400" baseline="0" dirty="0" smtClean="0"/>
                        <a:t>Approximate Percentage of Capacity Held by Electric Generators</a:t>
                      </a:r>
                      <a:endParaRPr lang="en-US" sz="1400" baseline="0" dirty="0">
                        <a:solidFill>
                          <a:schemeClr val="tx1"/>
                        </a:solidFill>
                      </a:endParaRPr>
                    </a:p>
                  </a:txBody>
                  <a:tcPr anchor="b">
                    <a:solidFill>
                      <a:srgbClr val="0F7CBF"/>
                    </a:solidFill>
                  </a:tcPr>
                </a:tc>
              </a:tr>
              <a:tr h="356234">
                <a:tc>
                  <a:txBody>
                    <a:bodyPr/>
                    <a:lstStyle/>
                    <a:p>
                      <a:r>
                        <a:rPr lang="en-US" sz="1400" dirty="0" smtClean="0"/>
                        <a:t>Florida Gas Transmission</a:t>
                      </a:r>
                      <a:endParaRPr lang="en-US" sz="1400" b="1" dirty="0"/>
                    </a:p>
                  </a:txBody>
                  <a:tcPr anchor="ctr">
                    <a:solidFill>
                      <a:srgbClr val="E7E7E7"/>
                    </a:solidFill>
                  </a:tcPr>
                </a:tc>
                <a:tc>
                  <a:txBody>
                    <a:bodyPr/>
                    <a:lstStyle/>
                    <a:p>
                      <a:pPr algn="ctr"/>
                      <a:r>
                        <a:rPr lang="en-US" sz="1400" dirty="0" smtClean="0"/>
                        <a:t>3,075</a:t>
                      </a:r>
                      <a:endParaRPr lang="en-US" sz="1400" b="1" dirty="0"/>
                    </a:p>
                  </a:txBody>
                  <a:tcPr anchor="ctr">
                    <a:solidFill>
                      <a:srgbClr val="E7E7E7"/>
                    </a:solidFill>
                  </a:tcPr>
                </a:tc>
                <a:tc>
                  <a:txBody>
                    <a:bodyPr/>
                    <a:lstStyle/>
                    <a:p>
                      <a:pPr algn="ctr" fontAlgn="ctr"/>
                      <a:r>
                        <a:rPr lang="en-US" sz="1400" u="none" strike="noStrike"/>
                        <a:t>2,721 </a:t>
                      </a:r>
                      <a:endParaRPr lang="en-US" sz="1400" b="0" i="0" u="none" strike="noStrike">
                        <a:solidFill>
                          <a:srgbClr val="000000"/>
                        </a:solidFill>
                        <a:latin typeface="Calibri"/>
                      </a:endParaRPr>
                    </a:p>
                  </a:txBody>
                  <a:tcPr marL="9525" marR="9525" marT="9525" marB="0" anchor="ctr">
                    <a:solidFill>
                      <a:srgbClr val="E7E7E7"/>
                    </a:solidFill>
                  </a:tcPr>
                </a:tc>
                <a:tc>
                  <a:txBody>
                    <a:bodyPr/>
                    <a:lstStyle/>
                    <a:p>
                      <a:pPr algn="ctr" rtl="0" fontAlgn="ctr"/>
                      <a:r>
                        <a:rPr lang="en-US" sz="1400" u="none" strike="noStrike"/>
                        <a:t>88%</a:t>
                      </a:r>
                      <a:endParaRPr lang="en-US" sz="1400" b="1" i="0" u="none" strike="noStrike">
                        <a:solidFill>
                          <a:srgbClr val="000000"/>
                        </a:solidFill>
                        <a:latin typeface="Calibri"/>
                      </a:endParaRPr>
                    </a:p>
                  </a:txBody>
                  <a:tcPr marL="9525" marR="9525" marT="9525" marB="0" anchor="ctr">
                    <a:solidFill>
                      <a:srgbClr val="E7E7E7"/>
                    </a:solidFill>
                  </a:tcPr>
                </a:tc>
              </a:tr>
              <a:tr h="356234">
                <a:tc>
                  <a:txBody>
                    <a:bodyPr/>
                    <a:lstStyle/>
                    <a:p>
                      <a:r>
                        <a:rPr lang="en-US" sz="1400" dirty="0" smtClean="0"/>
                        <a:t>Gulfstream Natural Gas</a:t>
                      </a:r>
                      <a:endParaRPr lang="en-US" sz="1400" b="1" dirty="0"/>
                    </a:p>
                  </a:txBody>
                  <a:tcPr anchor="ctr">
                    <a:solidFill>
                      <a:srgbClr val="E7E7E7"/>
                    </a:solidFill>
                  </a:tcPr>
                </a:tc>
                <a:tc>
                  <a:txBody>
                    <a:bodyPr/>
                    <a:lstStyle/>
                    <a:p>
                      <a:pPr algn="ctr"/>
                      <a:r>
                        <a:rPr lang="en-US" sz="1400" dirty="0" smtClean="0"/>
                        <a:t>1,300</a:t>
                      </a:r>
                      <a:endParaRPr lang="en-US" sz="1400" b="1" dirty="0"/>
                    </a:p>
                  </a:txBody>
                  <a:tcPr anchor="ctr">
                    <a:solidFill>
                      <a:srgbClr val="E7E7E7"/>
                    </a:solidFill>
                  </a:tcPr>
                </a:tc>
                <a:tc>
                  <a:txBody>
                    <a:bodyPr/>
                    <a:lstStyle/>
                    <a:p>
                      <a:pPr algn="ctr" rtl="0" fontAlgn="ctr"/>
                      <a:r>
                        <a:rPr lang="en-US" sz="1400" u="none" strike="noStrike" dirty="0"/>
                        <a:t>1,255</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rtl="0" fontAlgn="ctr"/>
                      <a:r>
                        <a:rPr lang="en-US" sz="1400" u="none" strike="noStrike"/>
                        <a:t>97%</a:t>
                      </a:r>
                      <a:endParaRPr lang="en-US" sz="1400" b="1" i="0" u="none" strike="noStrike">
                        <a:solidFill>
                          <a:srgbClr val="000000"/>
                        </a:solidFill>
                        <a:latin typeface="Calibri"/>
                      </a:endParaRPr>
                    </a:p>
                  </a:txBody>
                  <a:tcPr marL="9525" marR="9525" marT="9525" marB="0" anchor="ctr">
                    <a:solidFill>
                      <a:srgbClr val="E7E7E7"/>
                    </a:solidFill>
                  </a:tcPr>
                </a:tc>
              </a:tr>
              <a:tr h="356234">
                <a:tc>
                  <a:txBody>
                    <a:bodyPr/>
                    <a:lstStyle/>
                    <a:p>
                      <a:r>
                        <a:rPr lang="en-US" sz="1400" dirty="0" smtClean="0"/>
                        <a:t>Southern Natural Gas Company </a:t>
                      </a:r>
                      <a:endParaRPr lang="en-US" sz="1400" b="1" dirty="0"/>
                    </a:p>
                  </a:txBody>
                  <a:tcPr anchor="ctr">
                    <a:solidFill>
                      <a:srgbClr val="E7E7E7"/>
                    </a:solidFill>
                  </a:tcPr>
                </a:tc>
                <a:tc>
                  <a:txBody>
                    <a:bodyPr/>
                    <a:lstStyle/>
                    <a:p>
                      <a:pPr algn="ctr"/>
                      <a:r>
                        <a:rPr lang="en-US" sz="1400" dirty="0" smtClean="0"/>
                        <a:t>121</a:t>
                      </a:r>
                      <a:endParaRPr lang="en-US" sz="1400" b="1" dirty="0"/>
                    </a:p>
                  </a:txBody>
                  <a:tcPr anchor="ctr">
                    <a:solidFill>
                      <a:srgbClr val="E7E7E7"/>
                    </a:solidFill>
                  </a:tcPr>
                </a:tc>
                <a:tc>
                  <a:txBody>
                    <a:bodyPr/>
                    <a:lstStyle/>
                    <a:p>
                      <a:pPr algn="ctr" fontAlgn="ctr"/>
                      <a:r>
                        <a:rPr lang="en-US" sz="1400" u="none" strike="noStrike" dirty="0"/>
                        <a:t>65</a:t>
                      </a:r>
                      <a:endParaRPr lang="en-US" sz="1400" b="0" i="0" u="none" strike="noStrike" dirty="0">
                        <a:solidFill>
                          <a:srgbClr val="000000"/>
                        </a:solidFill>
                        <a:latin typeface="Calibri"/>
                      </a:endParaRPr>
                    </a:p>
                  </a:txBody>
                  <a:tcPr marL="9525" marR="9525" marT="9525" marB="0" anchor="ctr">
                    <a:solidFill>
                      <a:srgbClr val="E7E7E7"/>
                    </a:solidFill>
                  </a:tcPr>
                </a:tc>
                <a:tc>
                  <a:txBody>
                    <a:bodyPr/>
                    <a:lstStyle/>
                    <a:p>
                      <a:pPr algn="ctr" rtl="0" fontAlgn="ctr"/>
                      <a:r>
                        <a:rPr lang="en-US" sz="1400" u="none" strike="noStrike" dirty="0"/>
                        <a:t>54%</a:t>
                      </a:r>
                      <a:endParaRPr lang="en-US" sz="1400" b="1" i="0" u="none" strike="noStrike" dirty="0">
                        <a:solidFill>
                          <a:srgbClr val="000000"/>
                        </a:solidFill>
                        <a:latin typeface="Calibri"/>
                      </a:endParaRPr>
                    </a:p>
                  </a:txBody>
                  <a:tcPr marL="9525" marR="9525" marT="9525" marB="0" anchor="ctr">
                    <a:solidFill>
                      <a:srgbClr val="E7E7E7"/>
                    </a:solidFill>
                  </a:tcPr>
                </a:tc>
              </a:tr>
              <a:tr h="356234">
                <a:tc>
                  <a:txBody>
                    <a:bodyPr/>
                    <a:lstStyle/>
                    <a:p>
                      <a:pPr lvl="0"/>
                      <a:r>
                        <a:rPr lang="en-US" sz="1400" dirty="0" smtClean="0"/>
                        <a:t>Gulf South Pipeline Company </a:t>
                      </a:r>
                      <a:endParaRPr lang="en-US" sz="1400" b="1" dirty="0"/>
                    </a:p>
                  </a:txBody>
                  <a:tcPr anchor="ctr">
                    <a:lnB w="12700" cap="flat" cmpd="sng" algn="ctr">
                      <a:solidFill>
                        <a:schemeClr val="tx1"/>
                      </a:solidFill>
                      <a:prstDash val="solid"/>
                      <a:round/>
                      <a:headEnd type="none" w="med" len="med"/>
                      <a:tailEnd type="none" w="med" len="med"/>
                    </a:lnB>
                    <a:solidFill>
                      <a:srgbClr val="E7E7E7"/>
                    </a:solidFill>
                  </a:tcPr>
                </a:tc>
                <a:tc>
                  <a:txBody>
                    <a:bodyPr/>
                    <a:lstStyle/>
                    <a:p>
                      <a:pPr algn="ctr"/>
                      <a:r>
                        <a:rPr lang="en-US" sz="1400" u="none" dirty="0" smtClean="0"/>
                        <a:t>190</a:t>
                      </a:r>
                      <a:endParaRPr lang="en-US" sz="1400" b="1" u="none" dirty="0"/>
                    </a:p>
                  </a:txBody>
                  <a:tcPr anchor="ctr">
                    <a:lnB w="12700" cap="flat" cmpd="sng" algn="ctr">
                      <a:solidFill>
                        <a:schemeClr val="tx1"/>
                      </a:solidFill>
                      <a:prstDash val="solid"/>
                      <a:round/>
                      <a:headEnd type="none" w="med" len="med"/>
                      <a:tailEnd type="none" w="med" len="med"/>
                    </a:lnB>
                    <a:solidFill>
                      <a:srgbClr val="E7E7E7"/>
                    </a:solidFill>
                  </a:tcPr>
                </a:tc>
                <a:tc>
                  <a:txBody>
                    <a:bodyPr/>
                    <a:lstStyle/>
                    <a:p>
                      <a:pPr algn="ctr" fontAlgn="ctr"/>
                      <a:r>
                        <a:rPr lang="en-US" sz="1400" u="none" strike="noStrike" dirty="0"/>
                        <a:t>15</a:t>
                      </a:r>
                      <a:endParaRPr lang="en-US" sz="1400" b="0" i="0" u="none" strike="noStrike" dirty="0">
                        <a:solidFill>
                          <a:srgbClr val="000000"/>
                        </a:solidFill>
                        <a:latin typeface="Calibri"/>
                      </a:endParaRPr>
                    </a:p>
                  </a:txBody>
                  <a:tcPr marL="9525" marR="9525" marT="9525" marB="0" anchor="ctr">
                    <a:lnB w="12700" cap="flat" cmpd="sng" algn="ctr">
                      <a:solidFill>
                        <a:schemeClr val="tx1"/>
                      </a:solidFill>
                      <a:prstDash val="solid"/>
                      <a:round/>
                      <a:headEnd type="none" w="med" len="med"/>
                      <a:tailEnd type="none" w="med" len="med"/>
                    </a:lnB>
                    <a:solidFill>
                      <a:srgbClr val="E7E7E7"/>
                    </a:solidFill>
                  </a:tcPr>
                </a:tc>
                <a:tc>
                  <a:txBody>
                    <a:bodyPr/>
                    <a:lstStyle/>
                    <a:p>
                      <a:pPr algn="ctr" rtl="0" fontAlgn="ctr"/>
                      <a:r>
                        <a:rPr lang="en-US" sz="1400" u="none" strike="noStrike" dirty="0"/>
                        <a:t>8%</a:t>
                      </a:r>
                      <a:endParaRPr lang="en-US" sz="1400" b="1" i="0" u="none" strike="noStrike" dirty="0">
                        <a:solidFill>
                          <a:srgbClr val="000000"/>
                        </a:solidFill>
                        <a:latin typeface="Calibri"/>
                      </a:endParaRPr>
                    </a:p>
                  </a:txBody>
                  <a:tcPr marL="9525" marR="9525" marT="9525" marB="0" anchor="ctr">
                    <a:lnB w="12700" cap="flat" cmpd="sng" algn="ctr">
                      <a:solidFill>
                        <a:schemeClr val="tx1"/>
                      </a:solidFill>
                      <a:prstDash val="solid"/>
                      <a:round/>
                      <a:headEnd type="none" w="med" len="med"/>
                      <a:tailEnd type="none" w="med" len="med"/>
                    </a:lnB>
                    <a:solidFill>
                      <a:srgbClr val="E7E7E7"/>
                    </a:solidFill>
                  </a:tcPr>
                </a:tc>
              </a:tr>
              <a:tr h="356234">
                <a:tc>
                  <a:txBody>
                    <a:bodyPr/>
                    <a:lstStyle/>
                    <a:p>
                      <a:pPr lvl="0"/>
                      <a:r>
                        <a:rPr lang="en-US" sz="1400" b="1" dirty="0" smtClean="0"/>
                        <a:t>Total Capacity into State of Florida</a:t>
                      </a:r>
                      <a:endParaRPr lang="en-US" sz="1400" b="1" baseline="30000" dirty="0"/>
                    </a:p>
                  </a:txBody>
                  <a:tcPr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a:r>
                        <a:rPr lang="en-US" sz="1400" b="1" dirty="0" smtClean="0"/>
                        <a:t>4,686</a:t>
                      </a:r>
                      <a:endParaRPr lang="en-US" sz="1400" b="1" dirty="0"/>
                    </a:p>
                  </a:txBody>
                  <a:tcPr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rtl="0" fontAlgn="ctr"/>
                      <a:r>
                        <a:rPr lang="en-US" sz="1400" b="1" u="none" strike="noStrike" dirty="0"/>
                        <a:t>4,056</a:t>
                      </a:r>
                      <a:endParaRPr lang="en-US" sz="1400" b="1" i="0" u="none" strike="noStrike" dirty="0">
                        <a:solidFill>
                          <a:srgbClr val="000000"/>
                        </a:solidFill>
                        <a:latin typeface="Calibri"/>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rtl="0" fontAlgn="ctr"/>
                      <a:r>
                        <a:rPr lang="en-US" sz="1400" b="1" u="none" strike="noStrike" dirty="0"/>
                        <a:t>87%</a:t>
                      </a:r>
                      <a:endParaRPr lang="en-US" sz="1400" b="1" i="0" u="none" strike="noStrike" dirty="0">
                        <a:solidFill>
                          <a:srgbClr val="000000"/>
                        </a:solidFill>
                        <a:latin typeface="Calibri"/>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r>
            </a:tbl>
          </a:graphicData>
        </a:graphic>
      </p:graphicFrame>
      <p:cxnSp>
        <p:nvCxnSpPr>
          <p:cNvPr id="28" name="Straight Connector 27"/>
          <p:cNvCxnSpPr/>
          <p:nvPr/>
        </p:nvCxnSpPr>
        <p:spPr bwMode="auto">
          <a:xfrm>
            <a:off x="1148944" y="5731649"/>
            <a:ext cx="6916511"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9" name="Straight Connector 28"/>
          <p:cNvCxnSpPr/>
          <p:nvPr/>
        </p:nvCxnSpPr>
        <p:spPr bwMode="auto">
          <a:xfrm flipV="1">
            <a:off x="1127572" y="6335963"/>
            <a:ext cx="6923273" cy="126"/>
          </a:xfrm>
          <a:prstGeom prst="line">
            <a:avLst/>
          </a:prstGeom>
          <a:solidFill>
            <a:schemeClr val="accent1"/>
          </a:solidFill>
          <a:ln w="28575" cap="sq" cmpd="sng" algn="ctr">
            <a:solidFill>
              <a:schemeClr val="tx1"/>
            </a:solidFill>
            <a:prstDash val="solid"/>
            <a:round/>
            <a:headEnd type="none" w="sm" len="sm"/>
            <a:tailEnd type="none" w="sm" len="sm"/>
          </a:ln>
          <a:effectLst/>
        </p:spPr>
      </p:cxn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930727"/>
            <a:ext cx="9144000" cy="685925"/>
          </a:xfrm>
        </p:spPr>
        <p:txBody>
          <a:bodyPr/>
          <a:lstStyle/>
          <a:p>
            <a:r>
              <a:rPr lang="en-US" sz="3600" b="1" dirty="0" smtClean="0">
                <a:solidFill>
                  <a:schemeClr val="tx1"/>
                </a:solidFill>
                <a:effectLst/>
              </a:rPr>
              <a:t>Fuel Reliability Conclusions</a:t>
            </a:r>
            <a:endParaRPr lang="en-US" sz="2000" i="1" dirty="0" smtClean="0">
              <a:solidFill>
                <a:schemeClr val="tx1"/>
              </a:solidFill>
              <a:effectLst/>
            </a:endParaRPr>
          </a:p>
        </p:txBody>
      </p:sp>
      <p:sp>
        <p:nvSpPr>
          <p:cNvPr id="5123" name="Rectangle 3"/>
          <p:cNvSpPr>
            <a:spLocks noGrp="1" noChangeArrowheads="1"/>
          </p:cNvSpPr>
          <p:nvPr>
            <p:ph idx="1"/>
          </p:nvPr>
        </p:nvSpPr>
        <p:spPr>
          <a:xfrm>
            <a:off x="604950" y="1885898"/>
            <a:ext cx="7920982" cy="4762500"/>
          </a:xfrm>
        </p:spPr>
        <p:txBody>
          <a:bodyPr/>
          <a:lstStyle/>
          <a:p>
            <a:pPr eaLnBrk="1" hangingPunct="1">
              <a:buSzPct val="47000"/>
            </a:pPr>
            <a:r>
              <a:rPr lang="en-US" sz="2600" dirty="0" smtClean="0">
                <a:effectLst/>
              </a:rPr>
              <a:t>Florida has greater natural gas demand than all but four states and greater natural gas demand to support generation than all states but Texas</a:t>
            </a:r>
          </a:p>
          <a:p>
            <a:pPr eaLnBrk="1" hangingPunct="1">
              <a:buSzPct val="47000"/>
            </a:pPr>
            <a:r>
              <a:rPr lang="en-US" sz="2600" dirty="0" smtClean="0">
                <a:effectLst/>
              </a:rPr>
              <a:t>Florida has minimal in-state production, no in-state storage and less miles of pipeline within the state than all but one of the ten largest gas consuming states</a:t>
            </a:r>
          </a:p>
          <a:p>
            <a:pPr eaLnBrk="1" hangingPunct="1">
              <a:buSzPct val="47000"/>
              <a:buNone/>
            </a:pPr>
            <a:endParaRPr lang="en-US" sz="2600" dirty="0" smtClean="0">
              <a:effectLst/>
            </a:endParaRPr>
          </a:p>
          <a:p>
            <a:pPr eaLnBrk="1" hangingPunct="1">
              <a:buSzPct val="47000"/>
            </a:pPr>
            <a:endParaRPr lang="en-US" sz="2200" dirty="0" smtClean="0">
              <a:effectLst/>
            </a:endParaRPr>
          </a:p>
        </p:txBody>
      </p:sp>
      <p:sp>
        <p:nvSpPr>
          <p:cNvPr id="5" name="Slide Number Placeholder 4"/>
          <p:cNvSpPr>
            <a:spLocks noGrp="1"/>
          </p:cNvSpPr>
          <p:nvPr>
            <p:ph type="sldNum" sz="quarter" idx="11"/>
          </p:nvPr>
        </p:nvSpPr>
        <p:spPr/>
        <p:txBody>
          <a:bodyPr/>
          <a:lstStyle/>
          <a:p>
            <a:pPr>
              <a:defRPr/>
            </a:pPr>
            <a:fld id="{0FB589E4-0AE8-485F-8D53-CC81E7B72452}" type="slidenum">
              <a:rPr lang="en-US" smtClean="0"/>
              <a:pPr>
                <a:defRPr/>
              </a:pPr>
              <a:t>31</a:t>
            </a:fld>
            <a:endParaRPr lang="en-US" dirty="0"/>
          </a:p>
        </p:txBody>
      </p:sp>
      <p:sp>
        <p:nvSpPr>
          <p:cNvPr id="6"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31</a:t>
            </a:fld>
            <a:endParaRPr kumimoji="0" lang="en-US" sz="1400" b="0" i="0" u="none" strike="noStrike" kern="1200" cap="none" spc="0" normalizeH="0" baseline="0" noProof="0" dirty="0">
              <a:ln>
                <a:noFill/>
              </a:ln>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049481"/>
            <a:ext cx="9144000" cy="685925"/>
          </a:xfrm>
        </p:spPr>
        <p:txBody>
          <a:bodyPr/>
          <a:lstStyle/>
          <a:p>
            <a:r>
              <a:rPr lang="en-US" sz="3600" b="1" dirty="0" smtClean="0">
                <a:solidFill>
                  <a:schemeClr val="tx1"/>
                </a:solidFill>
                <a:effectLst/>
              </a:rPr>
              <a:t>Fuel Reliability Conclusions</a:t>
            </a:r>
            <a:br>
              <a:rPr lang="en-US" sz="3600" b="1" dirty="0" smtClean="0">
                <a:solidFill>
                  <a:schemeClr val="tx1"/>
                </a:solidFill>
                <a:effectLst/>
              </a:rPr>
            </a:br>
            <a:r>
              <a:rPr lang="en-US" sz="1800" i="1" dirty="0" smtClean="0">
                <a:solidFill>
                  <a:schemeClr val="tx1"/>
                </a:solidFill>
                <a:effectLst/>
              </a:rPr>
              <a:t>(continued)</a:t>
            </a:r>
            <a:endParaRPr lang="en-US" sz="2000" i="1" dirty="0" smtClean="0">
              <a:solidFill>
                <a:schemeClr val="tx1"/>
              </a:solidFill>
              <a:effectLst/>
            </a:endParaRPr>
          </a:p>
        </p:txBody>
      </p:sp>
      <p:sp>
        <p:nvSpPr>
          <p:cNvPr id="5123" name="Rectangle 3"/>
          <p:cNvSpPr>
            <a:spLocks noGrp="1" noChangeArrowheads="1"/>
          </p:cNvSpPr>
          <p:nvPr>
            <p:ph idx="1"/>
          </p:nvPr>
        </p:nvSpPr>
        <p:spPr>
          <a:xfrm>
            <a:off x="626214" y="1917370"/>
            <a:ext cx="7897231" cy="4762500"/>
          </a:xfrm>
        </p:spPr>
        <p:txBody>
          <a:bodyPr/>
          <a:lstStyle/>
          <a:p>
            <a:pPr eaLnBrk="1" hangingPunct="1">
              <a:buSzPct val="47000"/>
            </a:pPr>
            <a:r>
              <a:rPr lang="en-US" sz="2600" dirty="0" smtClean="0">
                <a:effectLst/>
              </a:rPr>
              <a:t>Electric generation with dual fuel capability provides operating flexibility when NG supplies become limited due to unforeseen events</a:t>
            </a:r>
          </a:p>
          <a:p>
            <a:pPr lvl="0">
              <a:buSzPct val="47000"/>
            </a:pPr>
            <a:r>
              <a:rPr lang="en-US" sz="2600" dirty="0" smtClean="0">
                <a:effectLst/>
              </a:rPr>
              <a:t>A disruption to one of the two major pipelines, lasting more than a few days could exceed liquid fuel supply capability</a:t>
            </a:r>
          </a:p>
          <a:p>
            <a:pPr>
              <a:buSzPct val="47000"/>
            </a:pPr>
            <a:r>
              <a:rPr lang="en-US" sz="2600" dirty="0" smtClean="0">
                <a:effectLst/>
              </a:rPr>
              <a:t>FRCC to review long term gas transportation adequacy with its entities</a:t>
            </a:r>
            <a:endParaRPr lang="en-US" sz="2600" strike="sngStrike" dirty="0" smtClean="0">
              <a:effectLst/>
            </a:endParaRPr>
          </a:p>
          <a:p>
            <a:pPr lvl="0">
              <a:buSzPct val="47000"/>
              <a:buNone/>
            </a:pPr>
            <a:endParaRPr lang="en-US" sz="2600" dirty="0" smtClean="0">
              <a:effectLst/>
            </a:endParaRPr>
          </a:p>
        </p:txBody>
      </p:sp>
      <p:sp>
        <p:nvSpPr>
          <p:cNvPr id="5" name="Slide Number Placeholder 4"/>
          <p:cNvSpPr>
            <a:spLocks noGrp="1"/>
          </p:cNvSpPr>
          <p:nvPr>
            <p:ph type="sldNum" sz="quarter" idx="11"/>
          </p:nvPr>
        </p:nvSpPr>
        <p:spPr/>
        <p:txBody>
          <a:bodyPr/>
          <a:lstStyle/>
          <a:p>
            <a:pPr>
              <a:defRPr/>
            </a:pPr>
            <a:fld id="{0FB589E4-0AE8-485F-8D53-CC81E7B72452}" type="slidenum">
              <a:rPr lang="en-US" smtClean="0"/>
              <a:pPr>
                <a:defRPr/>
              </a:pPr>
              <a:t>32</a:t>
            </a:fld>
            <a:endParaRPr lang="en-US" dirty="0"/>
          </a:p>
        </p:txBody>
      </p:sp>
      <p:sp>
        <p:nvSpPr>
          <p:cNvPr id="6"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32</a:t>
            </a:fld>
            <a:endParaRPr kumimoji="0" lang="en-US" sz="1400" b="0" i="0" u="none" strike="noStrike" kern="1200" cap="none" spc="0" normalizeH="0" baseline="0" noProof="0" dirty="0">
              <a:ln>
                <a:noFill/>
              </a:ln>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637322" y="1442527"/>
            <a:ext cx="3907857" cy="4091987"/>
          </a:xfrm>
        </p:spPr>
        <p:txBody>
          <a:bodyPr/>
          <a:lstStyle/>
          <a:p>
            <a:pPr eaLnBrk="1" hangingPunct="1"/>
            <a:r>
              <a:rPr lang="en-US" sz="3600" b="1" dirty="0" smtClean="0">
                <a:solidFill>
                  <a:srgbClr val="000000"/>
                </a:solidFill>
                <a:effectLst/>
              </a:rPr>
              <a:t/>
            </a:r>
            <a:br>
              <a:rPr lang="en-US" sz="3600" b="1" dirty="0" smtClean="0">
                <a:solidFill>
                  <a:srgbClr val="000000"/>
                </a:solidFill>
                <a:effectLst/>
              </a:rPr>
            </a:br>
            <a:r>
              <a:rPr lang="en-US" sz="4000" b="1" dirty="0" smtClean="0">
                <a:solidFill>
                  <a:srgbClr val="000000"/>
                </a:solidFill>
                <a:effectLst/>
              </a:rPr>
              <a:t>FRCC</a:t>
            </a:r>
            <a:br>
              <a:rPr lang="en-US" sz="4000" b="1" dirty="0" smtClean="0">
                <a:solidFill>
                  <a:srgbClr val="000000"/>
                </a:solidFill>
                <a:effectLst/>
              </a:rPr>
            </a:br>
            <a:r>
              <a:rPr lang="en-US" sz="4000" b="1" dirty="0" smtClean="0">
                <a:solidFill>
                  <a:srgbClr val="000000"/>
                </a:solidFill>
                <a:effectLst/>
              </a:rPr>
              <a:t> Transmission </a:t>
            </a:r>
            <a:br>
              <a:rPr lang="en-US" sz="4000" b="1" dirty="0" smtClean="0">
                <a:solidFill>
                  <a:srgbClr val="000000"/>
                </a:solidFill>
                <a:effectLst/>
              </a:rPr>
            </a:br>
            <a:r>
              <a:rPr lang="en-US" sz="4000" b="1" dirty="0" smtClean="0">
                <a:solidFill>
                  <a:srgbClr val="000000"/>
                </a:solidFill>
                <a:effectLst/>
              </a:rPr>
              <a:t>Planning</a:t>
            </a:r>
            <a:r>
              <a:rPr lang="en-US" sz="4000" dirty="0" smtClean="0">
                <a:solidFill>
                  <a:schemeClr val="tx1"/>
                </a:solidFill>
                <a:effectLst/>
              </a:rPr>
              <a:t> </a:t>
            </a:r>
            <a:br>
              <a:rPr lang="en-US" sz="4000" dirty="0" smtClean="0">
                <a:solidFill>
                  <a:schemeClr val="tx1"/>
                </a:solidFill>
                <a:effectLst/>
              </a:rPr>
            </a:br>
            <a:r>
              <a:rPr lang="en-US" sz="3600" b="1" dirty="0" smtClean="0">
                <a:solidFill>
                  <a:srgbClr val="000000"/>
                </a:solidFill>
                <a:effectLst/>
              </a:rPr>
              <a:t/>
            </a:r>
            <a:br>
              <a:rPr lang="en-US" sz="3600" b="1" dirty="0" smtClean="0">
                <a:solidFill>
                  <a:srgbClr val="000000"/>
                </a:solidFill>
                <a:effectLst/>
              </a:rPr>
            </a:br>
            <a:endParaRPr lang="en-US" sz="3200" b="1" dirty="0" smtClean="0">
              <a:solidFill>
                <a:srgbClr val="000000"/>
              </a:solidFill>
              <a:effectLst/>
            </a:endParaRPr>
          </a:p>
        </p:txBody>
      </p:sp>
      <p:sp>
        <p:nvSpPr>
          <p:cNvPr id="6" name="Slide Number Placeholder 5"/>
          <p:cNvSpPr>
            <a:spLocks noGrp="1"/>
          </p:cNvSpPr>
          <p:nvPr>
            <p:ph type="sldNum" sz="quarter" idx="11"/>
          </p:nvPr>
        </p:nvSpPr>
        <p:spPr/>
        <p:txBody>
          <a:bodyPr/>
          <a:lstStyle/>
          <a:p>
            <a:pPr>
              <a:defRPr/>
            </a:pPr>
            <a:fld id="{0FB589E4-0AE8-485F-8D53-CC81E7B72452}" type="slidenum">
              <a:rPr lang="en-US" smtClean="0"/>
              <a:pPr>
                <a:defRPr/>
              </a:pPr>
              <a:t>33</a:t>
            </a:fld>
            <a:endParaRPr lang="en-US" dirty="0"/>
          </a:p>
        </p:txBody>
      </p:sp>
      <p:sp>
        <p:nvSpPr>
          <p:cNvPr id="4"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33</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0" y="1152278"/>
            <a:ext cx="9144000" cy="742396"/>
          </a:xfrm>
        </p:spPr>
        <p:txBody>
          <a:bodyPr/>
          <a:lstStyle/>
          <a:p>
            <a:pPr eaLnBrk="1" hangingPunct="1"/>
            <a:r>
              <a:rPr lang="en-US" sz="3600" b="1" dirty="0" smtClean="0">
                <a:solidFill>
                  <a:schemeClr val="tx1"/>
                </a:solidFill>
                <a:effectLst/>
              </a:rPr>
              <a:t>FRCC Regional Transmission</a:t>
            </a:r>
            <a:br>
              <a:rPr lang="en-US" sz="3600" b="1" dirty="0" smtClean="0">
                <a:solidFill>
                  <a:schemeClr val="tx1"/>
                </a:solidFill>
                <a:effectLst/>
              </a:rPr>
            </a:br>
            <a:r>
              <a:rPr lang="en-US" sz="3600" b="1" dirty="0" smtClean="0">
                <a:solidFill>
                  <a:schemeClr val="tx1"/>
                </a:solidFill>
                <a:effectLst/>
              </a:rPr>
              <a:t>Planning Process</a:t>
            </a:r>
            <a:endParaRPr lang="en-US" sz="3200" b="1" dirty="0" smtClean="0">
              <a:solidFill>
                <a:schemeClr val="tx1"/>
              </a:solidFill>
              <a:effectLst/>
            </a:endParaRPr>
          </a:p>
        </p:txBody>
      </p:sp>
      <p:sp>
        <p:nvSpPr>
          <p:cNvPr id="19460" name="Rectangle 3"/>
          <p:cNvSpPr>
            <a:spLocks noGrp="1" noChangeArrowheads="1"/>
          </p:cNvSpPr>
          <p:nvPr>
            <p:ph idx="1"/>
          </p:nvPr>
        </p:nvSpPr>
        <p:spPr>
          <a:xfrm>
            <a:off x="757813" y="2387875"/>
            <a:ext cx="7780132" cy="4629613"/>
          </a:xfrm>
        </p:spPr>
        <p:txBody>
          <a:bodyPr/>
          <a:lstStyle/>
          <a:p>
            <a:pPr eaLnBrk="1" hangingPunct="1">
              <a:buFont typeface="Cambria Math" pitchFamily="18" charset="0"/>
              <a:buChar char="∎"/>
            </a:pPr>
            <a:r>
              <a:rPr lang="en-US" sz="2800" dirty="0" smtClean="0">
                <a:effectLst/>
              </a:rPr>
              <a:t>Promote the reliability of the Bulk Electric System through coordination of transmission planning activities within the FRCC Region</a:t>
            </a:r>
          </a:p>
          <a:p>
            <a:pPr eaLnBrk="1" hangingPunct="1">
              <a:buFont typeface="Cambria Math" pitchFamily="18" charset="0"/>
              <a:buChar char="∎"/>
            </a:pPr>
            <a:r>
              <a:rPr lang="en-US" sz="2800" dirty="0" smtClean="0">
                <a:effectLst/>
              </a:rPr>
              <a:t>Assess transmission adequacy and resource deliverability</a:t>
            </a:r>
          </a:p>
        </p:txBody>
      </p:sp>
      <p:sp>
        <p:nvSpPr>
          <p:cNvPr id="6" name="Slide Number Placeholder 5"/>
          <p:cNvSpPr>
            <a:spLocks noGrp="1"/>
          </p:cNvSpPr>
          <p:nvPr>
            <p:ph type="sldNum" sz="quarter" idx="11"/>
          </p:nvPr>
        </p:nvSpPr>
        <p:spPr/>
        <p:txBody>
          <a:bodyPr/>
          <a:lstStyle/>
          <a:p>
            <a:pPr>
              <a:defRPr/>
            </a:pPr>
            <a:fld id="{0FB589E4-0AE8-485F-8D53-CC81E7B72452}" type="slidenum">
              <a:rPr lang="en-US" smtClean="0"/>
              <a:pPr>
                <a:defRPr/>
              </a:pPr>
              <a:t>34</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34</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380011" y="973778"/>
            <a:ext cx="8098972" cy="605642"/>
          </a:xfrm>
        </p:spPr>
        <p:txBody>
          <a:bodyPr/>
          <a:lstStyle/>
          <a:p>
            <a:pPr eaLnBrk="1" hangingPunct="1"/>
            <a:r>
              <a:rPr lang="en-US" sz="3600" b="1" dirty="0" smtClean="0">
                <a:solidFill>
                  <a:schemeClr val="tx1"/>
                </a:solidFill>
                <a:effectLst/>
              </a:rPr>
              <a:t>Crystal River Unit Retirements</a:t>
            </a:r>
            <a:endParaRPr lang="en-US" sz="3600" i="1" dirty="0" smtClean="0">
              <a:solidFill>
                <a:schemeClr val="tx1"/>
              </a:solidFill>
              <a:effectLst/>
            </a:endParaRPr>
          </a:p>
        </p:txBody>
      </p:sp>
      <p:sp>
        <p:nvSpPr>
          <p:cNvPr id="19460" name="Rectangle 3"/>
          <p:cNvSpPr>
            <a:spLocks noGrp="1" noChangeArrowheads="1"/>
          </p:cNvSpPr>
          <p:nvPr>
            <p:ph idx="1"/>
          </p:nvPr>
        </p:nvSpPr>
        <p:spPr>
          <a:xfrm>
            <a:off x="385706" y="1644204"/>
            <a:ext cx="8231194" cy="4941189"/>
          </a:xfrm>
        </p:spPr>
        <p:txBody>
          <a:bodyPr/>
          <a:lstStyle/>
          <a:p>
            <a:pPr lvl="0"/>
            <a:r>
              <a:rPr lang="en-US" sz="2500" dirty="0" smtClean="0">
                <a:effectLst/>
              </a:rPr>
              <a:t>2012 FRCC Long Range </a:t>
            </a:r>
            <a:r>
              <a:rPr lang="en-US" sz="2500" smtClean="0">
                <a:effectLst/>
              </a:rPr>
              <a:t>Study w/ </a:t>
            </a:r>
            <a:r>
              <a:rPr lang="en-US" sz="2500" dirty="0" smtClean="0">
                <a:effectLst/>
              </a:rPr>
              <a:t>CR 1, 2, and 3 online beyond 2015 showed FRCC grid reliable and secure for TY horizon</a:t>
            </a:r>
          </a:p>
          <a:p>
            <a:pPr lvl="0"/>
            <a:r>
              <a:rPr lang="en-US" sz="2500" dirty="0" smtClean="0">
                <a:effectLst/>
              </a:rPr>
              <a:t>Subsequent FRCC evaluation of the retirement of CR3 and the potential 2015 retirements of CR 1 and 2 indentified:</a:t>
            </a:r>
          </a:p>
          <a:p>
            <a:pPr lvl="1">
              <a:buFont typeface="Wingdings" pitchFamily="2" charset="2"/>
              <a:buChar char="§"/>
            </a:pPr>
            <a:r>
              <a:rPr lang="en-US" sz="2100" dirty="0" smtClean="0">
                <a:effectLst/>
              </a:rPr>
              <a:t>Transmission reliability issues impacting multiple entities starting in 2015 w/ no transmission alternatives available for 2015</a:t>
            </a:r>
          </a:p>
          <a:p>
            <a:pPr lvl="1">
              <a:buFont typeface="Wingdings" pitchFamily="2" charset="2"/>
              <a:buChar char="§"/>
            </a:pPr>
            <a:r>
              <a:rPr lang="en-US" sz="2100" dirty="0" smtClean="0">
                <a:effectLst/>
              </a:rPr>
              <a:t>MATS compliance options under evaluation that would allow CR 1 and 2 to run for a limited period of time and resolve transmission issues</a:t>
            </a:r>
          </a:p>
          <a:p>
            <a:pPr lvl="1">
              <a:buFont typeface="Wingdings" pitchFamily="2" charset="2"/>
              <a:buChar char="§"/>
            </a:pPr>
            <a:r>
              <a:rPr lang="en-US" sz="2100" dirty="0" smtClean="0">
                <a:effectLst/>
              </a:rPr>
              <a:t>Other transmission and generation alternatives under evaluation for 2016 and beyond</a:t>
            </a:r>
          </a:p>
          <a:p>
            <a:pPr lvl="1"/>
            <a:endParaRPr lang="en-US" sz="2100" dirty="0" smtClean="0">
              <a:effectLst/>
            </a:endParaRPr>
          </a:p>
          <a:p>
            <a:pPr lvl="1"/>
            <a:endParaRPr lang="en-US" sz="2100" dirty="0" smtClean="0">
              <a:effectLst/>
            </a:endParaRPr>
          </a:p>
          <a:p>
            <a:pPr lvl="1"/>
            <a:endParaRPr lang="en-US" sz="2100" dirty="0" smtClean="0">
              <a:effectLst/>
            </a:endParaRPr>
          </a:p>
          <a:p>
            <a:pPr lvl="1" eaLnBrk="1" hangingPunct="1">
              <a:buNone/>
            </a:pPr>
            <a:endParaRPr lang="en-US" sz="1400" dirty="0" smtClean="0">
              <a:solidFill>
                <a:srgbClr val="FF0000"/>
              </a:solidFill>
              <a:effectLst/>
            </a:endParaRPr>
          </a:p>
        </p:txBody>
      </p:sp>
      <p:sp>
        <p:nvSpPr>
          <p:cNvPr id="7" name="Slide Number Placeholder 6"/>
          <p:cNvSpPr>
            <a:spLocks noGrp="1"/>
          </p:cNvSpPr>
          <p:nvPr>
            <p:ph type="sldNum" sz="quarter" idx="11"/>
          </p:nvPr>
        </p:nvSpPr>
        <p:spPr/>
        <p:txBody>
          <a:bodyPr/>
          <a:lstStyle/>
          <a:p>
            <a:pPr>
              <a:defRPr/>
            </a:pPr>
            <a:fld id="{0FB589E4-0AE8-485F-8D53-CC81E7B72452}" type="slidenum">
              <a:rPr lang="en-US" smtClean="0"/>
              <a:pPr>
                <a:defRPr/>
              </a:pPr>
              <a:t>35</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35</a:t>
            </a:fld>
            <a:endParaRPr kumimoji="0" lang="en-US" sz="1400" b="0" i="0" u="none" strike="noStrike" kern="1200" cap="none" spc="0" normalizeH="0" baseline="0" noProof="0" dirty="0">
              <a:ln>
                <a:noFill/>
              </a:ln>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0" y="1009650"/>
            <a:ext cx="9144000" cy="741363"/>
          </a:xfrm>
        </p:spPr>
        <p:txBody>
          <a:bodyPr/>
          <a:lstStyle/>
          <a:p>
            <a:pPr eaLnBrk="1" hangingPunct="1"/>
            <a:r>
              <a:rPr lang="en-US" sz="3600" b="1" dirty="0" smtClean="0">
                <a:solidFill>
                  <a:schemeClr val="tx1"/>
                </a:solidFill>
                <a:effectLst/>
              </a:rPr>
              <a:t>Status of Compliance with FERC Order 1000</a:t>
            </a:r>
            <a:endParaRPr lang="en-US" sz="3200" b="1" dirty="0" smtClean="0">
              <a:solidFill>
                <a:schemeClr val="tx1"/>
              </a:solidFill>
              <a:effectLst/>
            </a:endParaRPr>
          </a:p>
        </p:txBody>
      </p:sp>
      <p:sp>
        <p:nvSpPr>
          <p:cNvPr id="17410" name="Rectangle 3"/>
          <p:cNvSpPr>
            <a:spLocks noGrp="1" noChangeArrowheads="1"/>
          </p:cNvSpPr>
          <p:nvPr>
            <p:ph idx="1"/>
          </p:nvPr>
        </p:nvSpPr>
        <p:spPr>
          <a:xfrm>
            <a:off x="430213" y="1804988"/>
            <a:ext cx="8045877" cy="4852987"/>
          </a:xfrm>
        </p:spPr>
        <p:txBody>
          <a:bodyPr/>
          <a:lstStyle/>
          <a:p>
            <a:pPr eaLnBrk="1" hangingPunct="1">
              <a:buSzPct val="56000"/>
              <a:buFont typeface="Cambria Math" pitchFamily="18" charset="0"/>
              <a:buChar char="∎"/>
            </a:pPr>
            <a:r>
              <a:rPr lang="en-US" sz="2200" dirty="0" smtClean="0">
                <a:effectLst/>
              </a:rPr>
              <a:t>FERC jurisdictional entities have the obligation</a:t>
            </a:r>
          </a:p>
          <a:p>
            <a:pPr eaLnBrk="1" hangingPunct="1">
              <a:buSzPct val="56000"/>
              <a:buFont typeface="Cambria Math" pitchFamily="18" charset="0"/>
              <a:buChar char="∎"/>
            </a:pPr>
            <a:r>
              <a:rPr lang="en-US" sz="2200" dirty="0" smtClean="0">
                <a:effectLst/>
              </a:rPr>
              <a:t>Expand FERC Order 890 with regard to regional and inter-regional planning and cost allocation</a:t>
            </a:r>
          </a:p>
          <a:p>
            <a:pPr eaLnBrk="1" hangingPunct="1">
              <a:buSzPct val="56000"/>
              <a:buFont typeface="Cambria Math" pitchFamily="18" charset="0"/>
              <a:buChar char="∎"/>
            </a:pPr>
            <a:r>
              <a:rPr lang="en-US" sz="2200" dirty="0" smtClean="0">
                <a:effectLst/>
              </a:rPr>
              <a:t>Develop regional planning and cost allocation provisions</a:t>
            </a:r>
          </a:p>
          <a:p>
            <a:pPr lvl="1" eaLnBrk="1" hangingPunct="1">
              <a:spcBef>
                <a:spcPts val="0"/>
              </a:spcBef>
              <a:buSzPct val="75000"/>
              <a:buFont typeface="Wingdings" pitchFamily="2" charset="2"/>
              <a:buChar char="§"/>
            </a:pPr>
            <a:r>
              <a:rPr lang="en-US" sz="2200" dirty="0" smtClean="0">
                <a:effectLst/>
              </a:rPr>
              <a:t>10/11/2012	Initial Compliance filing</a:t>
            </a:r>
          </a:p>
          <a:p>
            <a:pPr lvl="1" eaLnBrk="1" hangingPunct="1">
              <a:spcBef>
                <a:spcPts val="0"/>
              </a:spcBef>
              <a:buSzPct val="75000"/>
              <a:buFont typeface="Wingdings" pitchFamily="2" charset="2"/>
              <a:buChar char="§"/>
            </a:pPr>
            <a:r>
              <a:rPr lang="en-US" sz="2200" dirty="0" smtClean="0">
                <a:effectLst/>
              </a:rPr>
              <a:t>6/20/2013	FERC issues order</a:t>
            </a:r>
          </a:p>
          <a:p>
            <a:pPr lvl="1" eaLnBrk="1" hangingPunct="1">
              <a:spcBef>
                <a:spcPts val="0"/>
              </a:spcBef>
              <a:buSzPct val="75000"/>
              <a:buFont typeface="Wingdings" pitchFamily="2" charset="2"/>
              <a:buChar char="§"/>
            </a:pPr>
            <a:r>
              <a:rPr lang="en-US" sz="2200" dirty="0" smtClean="0">
                <a:effectLst/>
              </a:rPr>
              <a:t>8/29/2013	Florida sponsors requested 90 day extension</a:t>
            </a:r>
          </a:p>
          <a:p>
            <a:pPr lvl="1" eaLnBrk="1" hangingPunct="1">
              <a:spcBef>
                <a:spcPts val="0"/>
              </a:spcBef>
              <a:buSzPct val="75000"/>
              <a:buFont typeface="Wingdings" pitchFamily="2" charset="2"/>
              <a:buChar char="§"/>
            </a:pPr>
            <a:r>
              <a:rPr lang="en-US" sz="2200" dirty="0" smtClean="0">
                <a:effectLst/>
              </a:rPr>
              <a:t>10/18/2013	Conforming Compliance filing</a:t>
            </a:r>
          </a:p>
          <a:p>
            <a:pPr eaLnBrk="1" hangingPunct="1">
              <a:buSzPct val="55000"/>
              <a:buFont typeface="Cambria Math" pitchFamily="18" charset="0"/>
              <a:buChar char="∎"/>
            </a:pPr>
            <a:r>
              <a:rPr lang="en-US" sz="2200" dirty="0" smtClean="0">
                <a:effectLst/>
              </a:rPr>
              <a:t>Develop inter-regional transmission coordination procedure and address cost allocation for multi-regional projects</a:t>
            </a:r>
          </a:p>
          <a:p>
            <a:pPr lvl="1" eaLnBrk="1" hangingPunct="1">
              <a:spcBef>
                <a:spcPts val="0"/>
              </a:spcBef>
              <a:buSzPct val="75000"/>
              <a:buFont typeface="Wingdings" pitchFamily="2" charset="2"/>
              <a:buChar char="§"/>
            </a:pPr>
            <a:r>
              <a:rPr lang="en-US" sz="2200" dirty="0" smtClean="0">
                <a:effectLst/>
              </a:rPr>
              <a:t>7/10/2013	Compliance filing</a:t>
            </a:r>
          </a:p>
          <a:p>
            <a:pPr lvl="1" eaLnBrk="1" hangingPunct="1">
              <a:spcBef>
                <a:spcPts val="0"/>
              </a:spcBef>
              <a:buSzPct val="75000"/>
              <a:buFont typeface="Wingdings" pitchFamily="2" charset="2"/>
              <a:buChar char="§"/>
            </a:pPr>
            <a:r>
              <a:rPr lang="en-US" sz="2200" dirty="0" smtClean="0">
                <a:effectLst/>
              </a:rPr>
              <a:t>Pending FERC Order</a:t>
            </a:r>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36</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0" y="982685"/>
            <a:ext cx="9144000" cy="605642"/>
          </a:xfrm>
        </p:spPr>
        <p:txBody>
          <a:bodyPr/>
          <a:lstStyle/>
          <a:p>
            <a:pPr eaLnBrk="1" hangingPunct="1"/>
            <a:r>
              <a:rPr lang="en-US" sz="3600" b="1" dirty="0" smtClean="0">
                <a:solidFill>
                  <a:schemeClr val="tx1"/>
                </a:solidFill>
                <a:effectLst/>
              </a:rPr>
              <a:t>Conclusion</a:t>
            </a:r>
            <a:endParaRPr lang="en-US" sz="3600" i="1" dirty="0" smtClean="0">
              <a:solidFill>
                <a:schemeClr val="tx1"/>
              </a:solidFill>
              <a:effectLst/>
            </a:endParaRPr>
          </a:p>
        </p:txBody>
      </p:sp>
      <p:sp>
        <p:nvSpPr>
          <p:cNvPr id="19460" name="Rectangle 3"/>
          <p:cNvSpPr>
            <a:spLocks noGrp="1" noChangeArrowheads="1"/>
          </p:cNvSpPr>
          <p:nvPr>
            <p:ph idx="1"/>
          </p:nvPr>
        </p:nvSpPr>
        <p:spPr>
          <a:xfrm>
            <a:off x="700644" y="1781318"/>
            <a:ext cx="7497058" cy="4704542"/>
          </a:xfrm>
        </p:spPr>
        <p:txBody>
          <a:bodyPr/>
          <a:lstStyle/>
          <a:p>
            <a:pPr lvl="0">
              <a:buSzPct val="100000"/>
              <a:buFont typeface="Wingdings" pitchFamily="2" charset="2"/>
              <a:buChar char="§"/>
            </a:pPr>
            <a:r>
              <a:rPr lang="en-US" sz="2600" dirty="0" smtClean="0">
                <a:effectLst/>
              </a:rPr>
              <a:t>Planned Reserve Margin exceeds 20% for all peak periods for the next ten years (although resource mix is changing towards greater dependence upon DSM resources)</a:t>
            </a:r>
          </a:p>
          <a:p>
            <a:pPr>
              <a:buSzPct val="100000"/>
              <a:buFont typeface="Wingdings" pitchFamily="2" charset="2"/>
              <a:buChar char="§"/>
            </a:pPr>
            <a:r>
              <a:rPr lang="en-US" sz="2600" dirty="0" smtClean="0">
                <a:effectLst/>
              </a:rPr>
              <a:t>Energy production from natural gas expected to increase 13.2% by 2022 </a:t>
            </a:r>
          </a:p>
          <a:p>
            <a:pPr>
              <a:buSzPct val="100000"/>
              <a:buFont typeface="Wingdings" pitchFamily="2" charset="2"/>
              <a:buChar char="§"/>
            </a:pPr>
            <a:r>
              <a:rPr lang="en-US" sz="2600" dirty="0" smtClean="0">
                <a:effectLst/>
              </a:rPr>
              <a:t>Current pipeline capacity is 96% subscribed</a:t>
            </a:r>
          </a:p>
          <a:p>
            <a:pPr>
              <a:buSzPct val="100000"/>
              <a:buFont typeface="Wingdings" pitchFamily="2" charset="2"/>
              <a:buChar char="§"/>
            </a:pPr>
            <a:r>
              <a:rPr lang="en-US" sz="2600" dirty="0" smtClean="0">
                <a:effectLst/>
              </a:rPr>
              <a:t>FRCC to review long term gas transportation adequacy with its entities</a:t>
            </a:r>
          </a:p>
          <a:p>
            <a:pPr>
              <a:buSzPct val="100000"/>
              <a:buFont typeface="Wingdings" pitchFamily="2" charset="2"/>
              <a:buChar char="§"/>
            </a:pPr>
            <a:endParaRPr lang="en-US" sz="2600" dirty="0" smtClean="0">
              <a:effectLst/>
            </a:endParaRPr>
          </a:p>
        </p:txBody>
      </p:sp>
      <p:sp>
        <p:nvSpPr>
          <p:cNvPr id="7" name="Slide Number Placeholder 6"/>
          <p:cNvSpPr>
            <a:spLocks noGrp="1"/>
          </p:cNvSpPr>
          <p:nvPr>
            <p:ph type="sldNum" sz="quarter" idx="11"/>
          </p:nvPr>
        </p:nvSpPr>
        <p:spPr/>
        <p:txBody>
          <a:bodyPr/>
          <a:lstStyle/>
          <a:p>
            <a:pPr>
              <a:defRPr/>
            </a:pPr>
            <a:fld id="{0FB589E4-0AE8-485F-8D53-CC81E7B72452}" type="slidenum">
              <a:rPr lang="en-US" smtClean="0"/>
              <a:pPr>
                <a:defRPr/>
              </a:pPr>
              <a:t>37</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37</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0" y="1101437"/>
            <a:ext cx="9144000" cy="605642"/>
          </a:xfrm>
        </p:spPr>
        <p:txBody>
          <a:bodyPr/>
          <a:lstStyle/>
          <a:p>
            <a:pPr eaLnBrk="1" hangingPunct="1"/>
            <a:r>
              <a:rPr lang="en-US" sz="3600" b="1" dirty="0" smtClean="0">
                <a:solidFill>
                  <a:schemeClr val="tx1"/>
                </a:solidFill>
                <a:effectLst/>
              </a:rPr>
              <a:t>Conclusion</a:t>
            </a:r>
            <a:br>
              <a:rPr lang="en-US" sz="3600" b="1" dirty="0" smtClean="0">
                <a:solidFill>
                  <a:schemeClr val="tx1"/>
                </a:solidFill>
                <a:effectLst/>
              </a:rPr>
            </a:br>
            <a:r>
              <a:rPr lang="en-US" sz="1800" i="1" dirty="0" smtClean="0">
                <a:solidFill>
                  <a:schemeClr val="tx1"/>
                </a:solidFill>
                <a:effectLst/>
              </a:rPr>
              <a:t>(continued)</a:t>
            </a:r>
            <a:endParaRPr lang="en-US" sz="3600" i="1" dirty="0" smtClean="0">
              <a:solidFill>
                <a:schemeClr val="tx1"/>
              </a:solidFill>
              <a:effectLst/>
            </a:endParaRPr>
          </a:p>
        </p:txBody>
      </p:sp>
      <p:sp>
        <p:nvSpPr>
          <p:cNvPr id="19460" name="Rectangle 3"/>
          <p:cNvSpPr>
            <a:spLocks noGrp="1" noChangeArrowheads="1"/>
          </p:cNvSpPr>
          <p:nvPr>
            <p:ph idx="1"/>
          </p:nvPr>
        </p:nvSpPr>
        <p:spPr>
          <a:xfrm>
            <a:off x="688768" y="1819417"/>
            <a:ext cx="7487669" cy="3633832"/>
          </a:xfrm>
        </p:spPr>
        <p:txBody>
          <a:bodyPr/>
          <a:lstStyle/>
          <a:p>
            <a:pPr lvl="0">
              <a:buSzPct val="100000"/>
              <a:buFont typeface="Wingdings" pitchFamily="2" charset="2"/>
              <a:buChar char="§"/>
            </a:pPr>
            <a:r>
              <a:rPr lang="en-US" sz="2600" dirty="0" smtClean="0">
                <a:effectLst/>
              </a:rPr>
              <a:t>Impact of EPA regulations:</a:t>
            </a:r>
          </a:p>
          <a:p>
            <a:pPr lvl="1">
              <a:spcBef>
                <a:spcPts val="0"/>
              </a:spcBef>
              <a:buSzPct val="80000"/>
              <a:buFont typeface="Wingdings" pitchFamily="2" charset="2"/>
              <a:buChar char="§"/>
            </a:pPr>
            <a:endParaRPr lang="en-US" sz="2300" dirty="0" smtClean="0">
              <a:effectLst/>
            </a:endParaRPr>
          </a:p>
          <a:p>
            <a:pPr lvl="1">
              <a:spcBef>
                <a:spcPts val="0"/>
              </a:spcBef>
              <a:buSzPct val="80000"/>
              <a:buFont typeface="Wingdings" pitchFamily="2" charset="2"/>
              <a:buChar char="§"/>
            </a:pPr>
            <a:r>
              <a:rPr lang="en-US" sz="2300" dirty="0" smtClean="0">
                <a:effectLst/>
              </a:rPr>
              <a:t>RICE rule projected to negatively impact Demand Response projections for Commercial/Industrial participants</a:t>
            </a:r>
          </a:p>
          <a:p>
            <a:pPr lvl="1">
              <a:spcBef>
                <a:spcPts val="0"/>
              </a:spcBef>
              <a:buSzPct val="80000"/>
              <a:buFont typeface="Wingdings" pitchFamily="2" charset="2"/>
              <a:buChar char="§"/>
            </a:pPr>
            <a:r>
              <a:rPr lang="en-US" sz="2300" dirty="0" smtClean="0">
                <a:effectLst/>
              </a:rPr>
              <a:t>Prospective 2015 retirements at Crystal River due to MATS would have transmission impacts</a:t>
            </a:r>
          </a:p>
          <a:p>
            <a:pPr lvl="1">
              <a:spcBef>
                <a:spcPts val="0"/>
              </a:spcBef>
              <a:buSzPct val="80000"/>
              <a:buFont typeface="Wingdings" pitchFamily="2" charset="2"/>
              <a:buChar char="§"/>
            </a:pPr>
            <a:r>
              <a:rPr lang="en-US" sz="2300" dirty="0" smtClean="0">
                <a:effectLst/>
              </a:rPr>
              <a:t>Mitigation plans are being developed</a:t>
            </a:r>
            <a:endParaRPr lang="en-US" sz="2300" strike="sngStrike" dirty="0" smtClean="0">
              <a:solidFill>
                <a:srgbClr val="FF0000"/>
              </a:solidFill>
              <a:effectLst/>
            </a:endParaRPr>
          </a:p>
          <a:p>
            <a:pPr>
              <a:buSzPct val="100000"/>
              <a:buNone/>
            </a:pPr>
            <a:endParaRPr lang="en-US" sz="2600" b="1" strike="sngStrike" dirty="0" smtClean="0">
              <a:effectLst/>
            </a:endParaRPr>
          </a:p>
          <a:p>
            <a:pPr>
              <a:buSzPct val="100000"/>
              <a:buFont typeface="Wingdings" pitchFamily="2" charset="2"/>
              <a:buChar char="§"/>
            </a:pPr>
            <a:endParaRPr lang="en-US" sz="2600" dirty="0" smtClean="0">
              <a:effectLst/>
            </a:endParaRPr>
          </a:p>
          <a:p>
            <a:pPr lvl="1">
              <a:spcBef>
                <a:spcPts val="0"/>
              </a:spcBef>
              <a:buSzPct val="80000"/>
              <a:buFont typeface="Wingdings" pitchFamily="2" charset="2"/>
              <a:buChar char="§"/>
            </a:pPr>
            <a:endParaRPr lang="en-US" sz="2400" dirty="0" smtClean="0">
              <a:effectLst/>
            </a:endParaRPr>
          </a:p>
        </p:txBody>
      </p:sp>
      <p:sp>
        <p:nvSpPr>
          <p:cNvPr id="7" name="Slide Number Placeholder 6"/>
          <p:cNvSpPr>
            <a:spLocks noGrp="1"/>
          </p:cNvSpPr>
          <p:nvPr>
            <p:ph type="sldNum" sz="quarter" idx="11"/>
          </p:nvPr>
        </p:nvSpPr>
        <p:spPr/>
        <p:txBody>
          <a:bodyPr/>
          <a:lstStyle/>
          <a:p>
            <a:pPr>
              <a:defRPr/>
            </a:pPr>
            <a:fld id="{0FB589E4-0AE8-485F-8D53-CC81E7B72452}" type="slidenum">
              <a:rPr lang="en-US" smtClean="0"/>
              <a:pPr>
                <a:defRPr/>
              </a:pPr>
              <a:t>38</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38</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sz="quarter" idx="1"/>
          </p:nvPr>
        </p:nvSpPr>
        <p:spPr>
          <a:xfrm>
            <a:off x="771896" y="2570018"/>
            <a:ext cx="7445829" cy="1752600"/>
          </a:xfrm>
        </p:spPr>
        <p:txBody>
          <a:bodyPr/>
          <a:lstStyle/>
          <a:p>
            <a:r>
              <a:rPr lang="en-US" sz="6000" dirty="0" smtClean="0">
                <a:effectLst/>
              </a:rPr>
              <a:t>Questions ?</a:t>
            </a:r>
            <a:endParaRPr lang="en-US" sz="6000" dirty="0">
              <a:effectLs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380011" y="950028"/>
            <a:ext cx="8098972" cy="605642"/>
          </a:xfrm>
        </p:spPr>
        <p:txBody>
          <a:bodyPr/>
          <a:lstStyle/>
          <a:p>
            <a:pPr eaLnBrk="1" hangingPunct="1"/>
            <a:r>
              <a:rPr lang="en-US" sz="3600" b="1" dirty="0" smtClean="0">
                <a:solidFill>
                  <a:schemeClr val="tx1"/>
                </a:solidFill>
                <a:effectLst/>
              </a:rPr>
              <a:t>Executive Summary</a:t>
            </a:r>
            <a:endParaRPr lang="en-US" sz="3600" i="1" dirty="0" smtClean="0">
              <a:solidFill>
                <a:schemeClr val="tx1"/>
              </a:solidFill>
              <a:effectLst/>
            </a:endParaRPr>
          </a:p>
        </p:txBody>
      </p:sp>
      <p:sp>
        <p:nvSpPr>
          <p:cNvPr id="19460" name="Rectangle 3"/>
          <p:cNvSpPr>
            <a:spLocks noGrp="1" noChangeArrowheads="1"/>
          </p:cNvSpPr>
          <p:nvPr>
            <p:ph idx="1"/>
          </p:nvPr>
        </p:nvSpPr>
        <p:spPr>
          <a:xfrm>
            <a:off x="510639" y="1739011"/>
            <a:ext cx="8250589" cy="4941189"/>
          </a:xfrm>
        </p:spPr>
        <p:txBody>
          <a:bodyPr/>
          <a:lstStyle/>
          <a:p>
            <a:pPr lvl="0">
              <a:buSzPct val="55000"/>
              <a:buFont typeface="Cambria Math" pitchFamily="18" charset="0"/>
              <a:buChar char="∎"/>
            </a:pPr>
            <a:r>
              <a:rPr lang="en-US" sz="2400" dirty="0" smtClean="0">
                <a:effectLst/>
              </a:rPr>
              <a:t>Planned Reserve Margins &gt; 20% (although resource mix is changing towards greater dependency upon Demand Side Management resources)</a:t>
            </a:r>
          </a:p>
          <a:p>
            <a:pPr lvl="0" eaLnBrk="1" hangingPunct="1">
              <a:buSzPct val="55000"/>
              <a:buFont typeface="Cambria Math" pitchFamily="18" charset="0"/>
              <a:buChar char="∎"/>
            </a:pPr>
            <a:r>
              <a:rPr lang="en-US" sz="2400" dirty="0" smtClean="0">
                <a:effectLst/>
              </a:rPr>
              <a:t>Demand Response</a:t>
            </a:r>
            <a:r>
              <a:rPr lang="en-US" sz="2400" baseline="40000" dirty="0" smtClean="0">
                <a:effectLst/>
              </a:rPr>
              <a:t>1/</a:t>
            </a:r>
            <a:r>
              <a:rPr lang="en-US" sz="2400" dirty="0" smtClean="0">
                <a:effectLst/>
              </a:rPr>
              <a:t> reduces load (MW) at peak by 7% throughout the 10-year horizon</a:t>
            </a:r>
          </a:p>
          <a:p>
            <a:pPr lvl="0" eaLnBrk="1" hangingPunct="1">
              <a:buSzPct val="55000"/>
              <a:buFont typeface="Cambria Math" pitchFamily="18" charset="0"/>
              <a:buChar char="∎"/>
            </a:pPr>
            <a:r>
              <a:rPr lang="en-US" sz="2400" dirty="0" smtClean="0">
                <a:effectLst/>
              </a:rPr>
              <a:t>Utility-sponsored Energy Efficiency/Energy Conservation programs</a:t>
            </a:r>
            <a:r>
              <a:rPr lang="en-US" sz="2400" baseline="30000" dirty="0" smtClean="0">
                <a:effectLst/>
              </a:rPr>
              <a:t> </a:t>
            </a:r>
            <a:r>
              <a:rPr lang="en-US" sz="2400" dirty="0" smtClean="0">
                <a:effectLst/>
              </a:rPr>
              <a:t>reduce load (MW) at peak by 2.8% by 2022</a:t>
            </a:r>
          </a:p>
          <a:p>
            <a:pPr>
              <a:buSzPct val="55000"/>
              <a:buFont typeface="Cambria Math" pitchFamily="18" charset="0"/>
              <a:buChar char="∎"/>
            </a:pPr>
            <a:r>
              <a:rPr lang="en-US" sz="2400" dirty="0" smtClean="0">
                <a:effectLst/>
              </a:rPr>
              <a:t>Additional Energy Efficiency delivered through mandated codes and standards accounted for in load forecast reduces load (MW) at peak by at least 3.7% by 2022</a:t>
            </a:r>
          </a:p>
          <a:p>
            <a:pPr lvl="0">
              <a:buSzPct val="55000"/>
              <a:buFont typeface="Cambria Math" pitchFamily="18" charset="0"/>
              <a:buChar char="∎"/>
            </a:pPr>
            <a:r>
              <a:rPr lang="en-US" sz="2400" dirty="0" err="1" smtClean="0">
                <a:effectLst/>
              </a:rPr>
              <a:t>Renewables</a:t>
            </a:r>
            <a:r>
              <a:rPr lang="en-US" sz="2400" dirty="0" smtClean="0">
                <a:effectLst/>
              </a:rPr>
              <a:t> are 3,150 GWh (1.2%) of energy served by 2022</a:t>
            </a:r>
          </a:p>
          <a:p>
            <a:pPr lvl="1" eaLnBrk="1" hangingPunct="1">
              <a:buNone/>
            </a:pPr>
            <a:endParaRPr lang="en-US" sz="2000" dirty="0" smtClean="0">
              <a:effectLst/>
            </a:endParaRPr>
          </a:p>
        </p:txBody>
      </p:sp>
      <p:sp>
        <p:nvSpPr>
          <p:cNvPr id="7" name="Slide Number Placeholder 6"/>
          <p:cNvSpPr>
            <a:spLocks noGrp="1"/>
          </p:cNvSpPr>
          <p:nvPr>
            <p:ph type="sldNum" sz="quarter" idx="11"/>
          </p:nvPr>
        </p:nvSpPr>
        <p:spPr/>
        <p:txBody>
          <a:bodyPr/>
          <a:lstStyle/>
          <a:p>
            <a:pPr>
              <a:defRPr/>
            </a:pPr>
            <a:fld id="{0FB589E4-0AE8-485F-8D53-CC81E7B72452}" type="slidenum">
              <a:rPr lang="en-US" smtClean="0"/>
              <a:pPr>
                <a:defRPr/>
              </a:pPr>
              <a:t>4</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4</a:t>
            </a:fld>
            <a:endParaRPr kumimoji="0" lang="en-US" sz="1400" b="0" i="0" u="none" strike="noStrike" kern="1200" cap="none" spc="0" normalizeH="0" baseline="0" noProof="0" dirty="0">
              <a:ln>
                <a:noFill/>
              </a:ln>
              <a:effectLst/>
              <a:uLnTx/>
              <a:uFillTx/>
              <a:latin typeface="Times New Roman" pitchFamily="18" charset="0"/>
              <a:ea typeface="+mn-ea"/>
              <a:cs typeface="+mn-cs"/>
            </a:endParaRPr>
          </a:p>
        </p:txBody>
      </p:sp>
      <p:sp>
        <p:nvSpPr>
          <p:cNvPr id="6" name="TextBox 5"/>
          <p:cNvSpPr txBox="1"/>
          <p:nvPr/>
        </p:nvSpPr>
        <p:spPr>
          <a:xfrm>
            <a:off x="239992" y="6407615"/>
            <a:ext cx="5578608" cy="261610"/>
          </a:xfrm>
          <a:prstGeom prst="rect">
            <a:avLst/>
          </a:prstGeom>
          <a:noFill/>
        </p:spPr>
        <p:txBody>
          <a:bodyPr wrap="square" rtlCol="0">
            <a:spAutoFit/>
          </a:bodyPr>
          <a:lstStyle/>
          <a:p>
            <a:pPr algn="l"/>
            <a:r>
              <a:rPr lang="en-US" sz="1100" baseline="30000" dirty="0" smtClean="0"/>
              <a:t>1/</a:t>
            </a:r>
            <a:r>
              <a:rPr lang="en-US" sz="1100" dirty="0" smtClean="0"/>
              <a:t>Demand Response = Load Control + Interruptible programs; i.e. </a:t>
            </a:r>
            <a:r>
              <a:rPr lang="en-US" sz="1100" dirty="0" err="1" smtClean="0"/>
              <a:t>dispatchable</a:t>
            </a:r>
            <a:r>
              <a:rPr lang="en-US" sz="1100" dirty="0" smtClean="0"/>
              <a:t> DSM </a:t>
            </a:r>
            <a:endParaRPr lang="en-US" sz="1100" baseline="3000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370486" y="1045153"/>
            <a:ext cx="8098972" cy="605642"/>
          </a:xfrm>
        </p:spPr>
        <p:txBody>
          <a:bodyPr/>
          <a:lstStyle/>
          <a:p>
            <a:pPr eaLnBrk="1" hangingPunct="1"/>
            <a:r>
              <a:rPr lang="en-US" sz="3600" b="1" dirty="0" smtClean="0">
                <a:solidFill>
                  <a:schemeClr val="tx1"/>
                </a:solidFill>
                <a:effectLst/>
              </a:rPr>
              <a:t>Executive Summary</a:t>
            </a:r>
            <a:r>
              <a:rPr lang="en-US" sz="1600" i="1" dirty="0" smtClean="0">
                <a:solidFill>
                  <a:schemeClr val="tx1"/>
                </a:solidFill>
                <a:effectLst/>
              </a:rPr>
              <a:t/>
            </a:r>
            <a:br>
              <a:rPr lang="en-US" sz="1600" i="1" dirty="0" smtClean="0">
                <a:solidFill>
                  <a:schemeClr val="tx1"/>
                </a:solidFill>
                <a:effectLst/>
              </a:rPr>
            </a:br>
            <a:r>
              <a:rPr lang="en-US" sz="1600" i="1" dirty="0" smtClean="0">
                <a:solidFill>
                  <a:schemeClr val="tx1"/>
                </a:solidFill>
                <a:effectLst/>
              </a:rPr>
              <a:t>(Continued)</a:t>
            </a:r>
            <a:endParaRPr lang="en-US" sz="3600" i="1" dirty="0" smtClean="0">
              <a:solidFill>
                <a:srgbClr val="FF0000"/>
              </a:solidFill>
              <a:effectLst/>
            </a:endParaRPr>
          </a:p>
        </p:txBody>
      </p:sp>
      <p:sp>
        <p:nvSpPr>
          <p:cNvPr id="19460" name="Rectangle 3"/>
          <p:cNvSpPr>
            <a:spLocks noGrp="1" noChangeArrowheads="1"/>
          </p:cNvSpPr>
          <p:nvPr>
            <p:ph idx="1"/>
          </p:nvPr>
        </p:nvSpPr>
        <p:spPr>
          <a:xfrm>
            <a:off x="659496" y="1625725"/>
            <a:ext cx="7889082" cy="5025572"/>
          </a:xfrm>
        </p:spPr>
        <p:txBody>
          <a:bodyPr/>
          <a:lstStyle/>
          <a:p>
            <a:pPr>
              <a:buSzPct val="55000"/>
              <a:buFont typeface="Cambria Math" pitchFamily="18" charset="0"/>
              <a:buChar char="∎"/>
            </a:pPr>
            <a:r>
              <a:rPr lang="en-US" sz="2400" dirty="0" smtClean="0">
                <a:effectLst/>
              </a:rPr>
              <a:t>Energy production from natural gas expected to increase 13.2% by 2022</a:t>
            </a:r>
          </a:p>
          <a:p>
            <a:pPr>
              <a:buSzPct val="55000"/>
              <a:buFont typeface="Cambria Math" pitchFamily="18" charset="0"/>
              <a:buChar char="∎"/>
            </a:pPr>
            <a:r>
              <a:rPr lang="en-US" sz="2400" dirty="0" smtClean="0">
                <a:effectLst/>
              </a:rPr>
              <a:t>96% of the gas pipeline capacity into Florida is subscribed</a:t>
            </a:r>
            <a:endParaRPr lang="en-US" sz="2400" strike="sngStrike" dirty="0" smtClean="0">
              <a:effectLst/>
            </a:endParaRPr>
          </a:p>
          <a:p>
            <a:pPr lvl="0">
              <a:buSzPct val="55000"/>
              <a:buFont typeface="Cambria Math" pitchFamily="18" charset="0"/>
              <a:buChar char="∎"/>
            </a:pPr>
            <a:r>
              <a:rPr lang="en-US" sz="2400" dirty="0" smtClean="0">
                <a:effectLst/>
              </a:rPr>
              <a:t>Impact of EPA regulations:</a:t>
            </a:r>
          </a:p>
          <a:p>
            <a:pPr lvl="1">
              <a:spcBef>
                <a:spcPts val="0"/>
              </a:spcBef>
              <a:buFont typeface="Wingdings" pitchFamily="2" charset="2"/>
              <a:buChar char="§"/>
            </a:pPr>
            <a:r>
              <a:rPr lang="en-US" sz="2100" dirty="0" smtClean="0">
                <a:effectLst/>
              </a:rPr>
              <a:t>RICE</a:t>
            </a:r>
            <a:r>
              <a:rPr lang="en-US" sz="2100" baseline="30000" dirty="0" smtClean="0">
                <a:effectLst/>
              </a:rPr>
              <a:t>1</a:t>
            </a:r>
            <a:r>
              <a:rPr lang="en-US" sz="2100" baseline="44000" dirty="0" smtClean="0">
                <a:effectLst/>
              </a:rPr>
              <a:t>/ </a:t>
            </a:r>
            <a:r>
              <a:rPr lang="en-US" sz="2100" dirty="0" smtClean="0">
                <a:effectLst/>
              </a:rPr>
              <a:t>rule projected to negatively impact Commercial/Industrial Demand Response projections</a:t>
            </a:r>
          </a:p>
          <a:p>
            <a:pPr lvl="1">
              <a:spcBef>
                <a:spcPts val="0"/>
              </a:spcBef>
              <a:buFont typeface="Wingdings" pitchFamily="2" charset="2"/>
              <a:buChar char="§"/>
            </a:pPr>
            <a:r>
              <a:rPr lang="en-US" sz="2100" dirty="0" smtClean="0">
                <a:effectLst/>
              </a:rPr>
              <a:t>Prospective 2015 retirements at Crystal River due to MATS</a:t>
            </a:r>
            <a:r>
              <a:rPr lang="en-US" sz="2100" baseline="40000" dirty="0" smtClean="0">
                <a:effectLst/>
              </a:rPr>
              <a:t>2/ </a:t>
            </a:r>
            <a:r>
              <a:rPr lang="en-US" sz="2100" dirty="0" smtClean="0">
                <a:effectLst/>
              </a:rPr>
              <a:t>would  have transmission impacts</a:t>
            </a:r>
          </a:p>
          <a:p>
            <a:pPr lvl="1">
              <a:spcBef>
                <a:spcPts val="0"/>
              </a:spcBef>
              <a:buFont typeface="Wingdings" pitchFamily="2" charset="2"/>
              <a:buChar char="§"/>
            </a:pPr>
            <a:r>
              <a:rPr lang="en-US" sz="2100" dirty="0" smtClean="0">
                <a:effectLst/>
              </a:rPr>
              <a:t>Mitigation plans are being developed</a:t>
            </a:r>
            <a:endParaRPr lang="en-US" sz="2100" strike="sngStrike" baseline="40000" dirty="0" smtClean="0">
              <a:effectLst/>
            </a:endParaRPr>
          </a:p>
          <a:p>
            <a:pPr lvl="0" eaLnBrk="1" hangingPunct="1">
              <a:buSzPct val="55000"/>
              <a:buFont typeface="Cambria Math" pitchFamily="18" charset="0"/>
              <a:buChar char="∎"/>
            </a:pPr>
            <a:endParaRPr lang="en-US" sz="2400" dirty="0" smtClean="0">
              <a:effectLst/>
            </a:endParaRPr>
          </a:p>
          <a:p>
            <a:pPr lvl="0" eaLnBrk="1" hangingPunct="1">
              <a:buSzPct val="55000"/>
              <a:buFont typeface="Cambria Math" pitchFamily="18" charset="0"/>
              <a:buChar char="∎"/>
            </a:pPr>
            <a:endParaRPr lang="en-US" sz="2300" dirty="0" smtClean="0">
              <a:effectLst/>
            </a:endParaRPr>
          </a:p>
          <a:p>
            <a:pPr lvl="0" eaLnBrk="1" hangingPunct="1">
              <a:buNone/>
            </a:pPr>
            <a:endParaRPr lang="en-US" sz="2800" dirty="0" smtClean="0">
              <a:effectLst/>
            </a:endParaRPr>
          </a:p>
        </p:txBody>
      </p:sp>
      <p:sp>
        <p:nvSpPr>
          <p:cNvPr id="7" name="Slide Number Placeholder 6"/>
          <p:cNvSpPr>
            <a:spLocks noGrp="1"/>
          </p:cNvSpPr>
          <p:nvPr>
            <p:ph type="sldNum" sz="quarter" idx="11"/>
          </p:nvPr>
        </p:nvSpPr>
        <p:spPr/>
        <p:txBody>
          <a:bodyPr/>
          <a:lstStyle/>
          <a:p>
            <a:pPr>
              <a:defRPr/>
            </a:pPr>
            <a:fld id="{0FB589E4-0AE8-485F-8D53-CC81E7B72452}" type="slidenum">
              <a:rPr lang="en-US" smtClean="0"/>
              <a:pPr>
                <a:defRPr/>
              </a:pPr>
              <a:t>5</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5</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6" name="TextBox 5"/>
          <p:cNvSpPr txBox="1"/>
          <p:nvPr/>
        </p:nvSpPr>
        <p:spPr>
          <a:xfrm>
            <a:off x="190007" y="6439369"/>
            <a:ext cx="5578608" cy="430887"/>
          </a:xfrm>
          <a:prstGeom prst="rect">
            <a:avLst/>
          </a:prstGeom>
          <a:noFill/>
        </p:spPr>
        <p:txBody>
          <a:bodyPr wrap="square" rtlCol="0">
            <a:spAutoFit/>
          </a:bodyPr>
          <a:lstStyle/>
          <a:p>
            <a:pPr algn="l"/>
            <a:r>
              <a:rPr lang="en-US" sz="1100" baseline="30000" dirty="0" smtClean="0"/>
              <a:t>1/</a:t>
            </a:r>
            <a:r>
              <a:rPr lang="en-US" sz="1100" dirty="0" smtClean="0"/>
              <a:t>RICE: Reciprocating Internal Combustion Engine</a:t>
            </a:r>
          </a:p>
          <a:p>
            <a:pPr algn="l"/>
            <a:r>
              <a:rPr lang="en-US" sz="1100" baseline="30000" dirty="0" smtClean="0"/>
              <a:t>2/</a:t>
            </a:r>
            <a:r>
              <a:rPr lang="en-US" sz="1100" dirty="0" smtClean="0"/>
              <a:t>MATS: Mercury and Air Toxics Standard </a:t>
            </a:r>
            <a:endParaRPr lang="en-US" sz="1100" baseline="300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638299" y="1520042"/>
            <a:ext cx="7772400" cy="4096987"/>
          </a:xfrm>
        </p:spPr>
        <p:txBody>
          <a:bodyPr/>
          <a:lstStyle/>
          <a:p>
            <a:pPr>
              <a:defRPr/>
            </a:pP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b="1" dirty="0" smtClean="0">
                <a:solidFill>
                  <a:schemeClr val="tx1"/>
                </a:solidFill>
                <a:effectLst/>
              </a:rPr>
              <a:t> FRCC</a:t>
            </a:r>
            <a:br>
              <a:rPr lang="en-US" sz="4000" b="1" dirty="0" smtClean="0">
                <a:solidFill>
                  <a:schemeClr val="tx1"/>
                </a:solidFill>
                <a:effectLst/>
              </a:rPr>
            </a:br>
            <a:r>
              <a:rPr lang="en-US" sz="4000" b="1" dirty="0" smtClean="0">
                <a:solidFill>
                  <a:schemeClr val="tx1"/>
                </a:solidFill>
                <a:effectLst/>
              </a:rPr>
              <a:t>Load &amp; Resource</a:t>
            </a:r>
            <a:br>
              <a:rPr lang="en-US" sz="4000" b="1" dirty="0" smtClean="0">
                <a:solidFill>
                  <a:schemeClr val="tx1"/>
                </a:solidFill>
                <a:effectLst/>
              </a:rPr>
            </a:br>
            <a:r>
              <a:rPr lang="en-US" sz="4000" b="1" dirty="0" smtClean="0">
                <a:solidFill>
                  <a:schemeClr val="tx1"/>
                </a:solidFill>
                <a:effectLst/>
              </a:rPr>
              <a:t>Plan </a:t>
            </a: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endParaRPr lang="en-US" sz="4000" b="1" dirty="0" smtClean="0">
              <a:solidFill>
                <a:schemeClr val="tx1"/>
              </a:solidFill>
              <a:effectLst/>
            </a:endParaRPr>
          </a:p>
        </p:txBody>
      </p:sp>
      <p:sp>
        <p:nvSpPr>
          <p:cNvPr id="4" name="Slide Number Placeholder 3"/>
          <p:cNvSpPr>
            <a:spLocks noGrp="1"/>
          </p:cNvSpPr>
          <p:nvPr>
            <p:ph type="sldNum" sz="quarter" idx="11"/>
          </p:nvPr>
        </p:nvSpPr>
        <p:spPr/>
        <p:txBody>
          <a:bodyPr/>
          <a:lstStyle/>
          <a:p>
            <a:pPr>
              <a:defRPr/>
            </a:pPr>
            <a:fld id="{0FB589E4-0AE8-485F-8D53-CC81E7B72452}" type="slidenum">
              <a:rPr lang="en-US" smtClean="0"/>
              <a:pPr>
                <a:defRPr/>
              </a:pPr>
              <a:t>6</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6</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380011" y="984534"/>
            <a:ext cx="8098972" cy="605642"/>
          </a:xfrm>
        </p:spPr>
        <p:txBody>
          <a:bodyPr/>
          <a:lstStyle/>
          <a:p>
            <a:pPr eaLnBrk="1" hangingPunct="1"/>
            <a:r>
              <a:rPr lang="en-US" sz="3600" b="1" dirty="0" smtClean="0">
                <a:solidFill>
                  <a:schemeClr val="tx1"/>
                </a:solidFill>
                <a:effectLst/>
              </a:rPr>
              <a:t>Load Forecast Factors</a:t>
            </a:r>
            <a:endParaRPr lang="en-US" sz="3600" i="1" dirty="0" smtClean="0">
              <a:solidFill>
                <a:srgbClr val="FF0000"/>
              </a:solidFill>
              <a:effectLst/>
            </a:endParaRPr>
          </a:p>
        </p:txBody>
      </p:sp>
      <p:sp>
        <p:nvSpPr>
          <p:cNvPr id="19460" name="Rectangle 3"/>
          <p:cNvSpPr>
            <a:spLocks noGrp="1" noChangeArrowheads="1"/>
          </p:cNvSpPr>
          <p:nvPr>
            <p:ph idx="1"/>
          </p:nvPr>
        </p:nvSpPr>
        <p:spPr>
          <a:xfrm>
            <a:off x="519266" y="1698189"/>
            <a:ext cx="8324603" cy="3894537"/>
          </a:xfrm>
        </p:spPr>
        <p:txBody>
          <a:bodyPr/>
          <a:lstStyle/>
          <a:p>
            <a:pPr lvl="0" eaLnBrk="1" hangingPunct="1">
              <a:buSzPct val="80000"/>
              <a:buFont typeface="Wingdings" pitchFamily="2" charset="2"/>
              <a:buChar char="§"/>
            </a:pPr>
            <a:r>
              <a:rPr lang="en-US" sz="2800" dirty="0" smtClean="0">
                <a:effectLst/>
              </a:rPr>
              <a:t>Florida unemployment (actual) continues to decrease</a:t>
            </a:r>
          </a:p>
          <a:p>
            <a:pPr lvl="0" eaLnBrk="1" hangingPunct="1">
              <a:buSzPct val="80000"/>
              <a:buFont typeface="Wingdings" pitchFamily="2" charset="2"/>
              <a:buChar char="§"/>
            </a:pPr>
            <a:r>
              <a:rPr lang="en-US" sz="2800" dirty="0" smtClean="0">
                <a:effectLst/>
              </a:rPr>
              <a:t>Population continues to pick up momentum</a:t>
            </a:r>
          </a:p>
          <a:p>
            <a:pPr lvl="0" eaLnBrk="1" hangingPunct="1">
              <a:buSzPct val="80000"/>
              <a:buFont typeface="Wingdings" pitchFamily="2" charset="2"/>
              <a:buChar char="§"/>
            </a:pPr>
            <a:r>
              <a:rPr lang="en-US" sz="2800" dirty="0" smtClean="0">
                <a:effectLst/>
              </a:rPr>
              <a:t>Florida’s Gross State Product (GSP) levels lower than expected in  2011-12; new projections show slightly slower recovery</a:t>
            </a:r>
          </a:p>
          <a:p>
            <a:pPr lvl="0" eaLnBrk="1" hangingPunct="1">
              <a:buSzPct val="80000"/>
              <a:buFont typeface="Wingdings" pitchFamily="2" charset="2"/>
              <a:buChar char="§"/>
            </a:pPr>
            <a:r>
              <a:rPr lang="en-US" sz="2800" dirty="0" smtClean="0">
                <a:effectLst/>
              </a:rPr>
              <a:t>Forecasted energy sales and peak demands are lower in 2013 TYSP compared to 2012 TYSP</a:t>
            </a:r>
          </a:p>
        </p:txBody>
      </p:sp>
      <p:sp>
        <p:nvSpPr>
          <p:cNvPr id="7" name="Slide Number Placeholder 6"/>
          <p:cNvSpPr>
            <a:spLocks noGrp="1"/>
          </p:cNvSpPr>
          <p:nvPr>
            <p:ph type="sldNum" sz="quarter" idx="11"/>
          </p:nvPr>
        </p:nvSpPr>
        <p:spPr/>
        <p:txBody>
          <a:bodyPr/>
          <a:lstStyle/>
          <a:p>
            <a:pPr>
              <a:defRPr/>
            </a:pPr>
            <a:fld id="{0FB589E4-0AE8-485F-8D53-CC81E7B72452}" type="slidenum">
              <a:rPr lang="en-US" smtClean="0"/>
              <a:pPr>
                <a:defRPr/>
              </a:pPr>
              <a:t>7</a:t>
            </a:fld>
            <a:endParaRPr lang="en-US" dirty="0"/>
          </a:p>
        </p:txBody>
      </p:sp>
      <p:sp>
        <p:nvSpPr>
          <p:cNvPr id="5" name="Slide Number Placeholder 12"/>
          <p:cNvSpPr txBox="1">
            <a:spLocks/>
          </p:cNvSpPr>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A4E1336F-F380-48C5-9683-664AFFF19CEB}"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7</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ChangeArrowheads="1"/>
          </p:cNvSpPr>
          <p:nvPr/>
        </p:nvSpPr>
        <p:spPr bwMode="auto">
          <a:xfrm>
            <a:off x="0" y="973776"/>
            <a:ext cx="9144000" cy="1021278"/>
          </a:xfrm>
          <a:prstGeom prst="rect">
            <a:avLst/>
          </a:prstGeom>
          <a:noFill/>
          <a:ln w="9525">
            <a:noFill/>
            <a:miter lim="800000"/>
            <a:headEnd/>
            <a:tailEnd/>
          </a:ln>
        </p:spPr>
        <p:txBody>
          <a:bodyPr anchor="ctr"/>
          <a:lstStyle/>
          <a:p>
            <a:r>
              <a:rPr lang="en-US" b="1" dirty="0" smtClean="0"/>
              <a:t>Comparison of 2012 vs. 2013</a:t>
            </a:r>
            <a:endParaRPr lang="en-US" dirty="0" smtClean="0"/>
          </a:p>
          <a:p>
            <a:r>
              <a:rPr lang="en-US" b="1" dirty="0" smtClean="0"/>
              <a:t>FRCC </a:t>
            </a:r>
            <a:r>
              <a:rPr lang="en-US" b="1" dirty="0"/>
              <a:t>Firm Peak Demand Forecast</a:t>
            </a:r>
            <a:r>
              <a:rPr lang="en-US" dirty="0"/>
              <a:t/>
            </a:r>
            <a:br>
              <a:rPr lang="en-US" dirty="0"/>
            </a:br>
            <a:r>
              <a:rPr lang="en-US" sz="2000" b="1" dirty="0"/>
              <a:t>(Summer)</a:t>
            </a:r>
          </a:p>
        </p:txBody>
      </p:sp>
      <p:graphicFrame>
        <p:nvGraphicFramePr>
          <p:cNvPr id="7" name="Object 3"/>
          <p:cNvGraphicFramePr>
            <a:graphicFrameLocks noChangeAspect="1"/>
          </p:cNvGraphicFramePr>
          <p:nvPr/>
        </p:nvGraphicFramePr>
        <p:xfrm>
          <a:off x="-158748" y="1920443"/>
          <a:ext cx="8597735" cy="467294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pPr>
              <a:defRPr/>
            </a:pPr>
            <a:fld id="{45ED54A7-B340-4069-B5D6-3D83324629A3}" type="slidenum">
              <a:rPr lang="en-US" smtClean="0"/>
              <a:pPr>
                <a:defRPr/>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1026"/>
          <p:cNvSpPr>
            <a:spLocks noChangeArrowheads="1"/>
          </p:cNvSpPr>
          <p:nvPr/>
        </p:nvSpPr>
        <p:spPr bwMode="auto">
          <a:xfrm>
            <a:off x="0" y="961900"/>
            <a:ext cx="9144000" cy="1045029"/>
          </a:xfrm>
          <a:prstGeom prst="rect">
            <a:avLst/>
          </a:prstGeom>
          <a:noFill/>
          <a:ln w="9525">
            <a:noFill/>
            <a:miter lim="800000"/>
            <a:headEnd/>
            <a:tailEnd/>
          </a:ln>
        </p:spPr>
        <p:txBody>
          <a:bodyPr anchor="ctr"/>
          <a:lstStyle/>
          <a:p>
            <a:r>
              <a:rPr lang="en-US" b="1" dirty="0" smtClean="0"/>
              <a:t>Comparison </a:t>
            </a:r>
            <a:r>
              <a:rPr lang="en-US" b="1" dirty="0"/>
              <a:t>of </a:t>
            </a:r>
            <a:r>
              <a:rPr lang="en-US" b="1" dirty="0" smtClean="0"/>
              <a:t>2012 </a:t>
            </a:r>
            <a:r>
              <a:rPr lang="en-US" b="1" dirty="0"/>
              <a:t>vs. </a:t>
            </a:r>
            <a:r>
              <a:rPr lang="en-US" b="1" dirty="0" smtClean="0"/>
              <a:t>2013</a:t>
            </a:r>
            <a:r>
              <a:rPr lang="en-US" b="1" dirty="0"/>
              <a:t/>
            </a:r>
            <a:br>
              <a:rPr lang="en-US" b="1" dirty="0"/>
            </a:br>
            <a:r>
              <a:rPr lang="en-US" b="1" dirty="0"/>
              <a:t>FRCC Firm Peak Demand Forecast</a:t>
            </a:r>
            <a:br>
              <a:rPr lang="en-US" b="1" dirty="0"/>
            </a:br>
            <a:r>
              <a:rPr lang="en-US" sz="2000" b="1" dirty="0"/>
              <a:t>(Winter)</a:t>
            </a:r>
          </a:p>
        </p:txBody>
      </p:sp>
      <p:graphicFrame>
        <p:nvGraphicFramePr>
          <p:cNvPr id="6" name="Object 1027"/>
          <p:cNvGraphicFramePr>
            <a:graphicFrameLocks noChangeAspect="1"/>
          </p:cNvGraphicFramePr>
          <p:nvPr/>
        </p:nvGraphicFramePr>
        <p:xfrm>
          <a:off x="-157629" y="1920442"/>
          <a:ext cx="8588867" cy="4767943"/>
        </p:xfrm>
        <a:graphic>
          <a:graphicData uri="http://schemas.openxmlformats.org/drawingml/2006/chart">
            <c:chart xmlns:c="http://schemas.openxmlformats.org/drawingml/2006/chart" xmlns:r="http://schemas.openxmlformats.org/officeDocument/2006/relationships" r:id="rId3"/>
          </a:graphicData>
        </a:graphic>
      </p:graphicFrame>
      <p:sp>
        <p:nvSpPr>
          <p:cNvPr id="2053" name="Text Box 1028"/>
          <p:cNvSpPr txBox="1">
            <a:spLocks noChangeArrowheads="1"/>
          </p:cNvSpPr>
          <p:nvPr/>
        </p:nvSpPr>
        <p:spPr bwMode="auto">
          <a:xfrm>
            <a:off x="8305800" y="6477000"/>
            <a:ext cx="762000" cy="274638"/>
          </a:xfrm>
          <a:prstGeom prst="rect">
            <a:avLst/>
          </a:prstGeom>
          <a:noFill/>
          <a:ln w="12700" cap="sq">
            <a:noFill/>
            <a:miter lim="800000"/>
            <a:headEnd type="none" w="sm" len="sm"/>
            <a:tailEnd type="none" w="sm" len="sm"/>
          </a:ln>
        </p:spPr>
        <p:txBody>
          <a:bodyPr>
            <a:spAutoFit/>
          </a:bodyPr>
          <a:lstStyle/>
          <a:p>
            <a:pPr>
              <a:spcBef>
                <a:spcPct val="50000"/>
              </a:spcBef>
            </a:pPr>
            <a:endParaRPr lang="en-US" sz="1200" dirty="0"/>
          </a:p>
        </p:txBody>
      </p:sp>
      <p:sp>
        <p:nvSpPr>
          <p:cNvPr id="8" name="Slide Number Placeholder 7"/>
          <p:cNvSpPr>
            <a:spLocks noGrp="1"/>
          </p:cNvSpPr>
          <p:nvPr>
            <p:ph type="sldNum" sz="quarter" idx="12"/>
          </p:nvPr>
        </p:nvSpPr>
        <p:spPr/>
        <p:txBody>
          <a:bodyPr/>
          <a:lstStyle/>
          <a:p>
            <a:pPr>
              <a:defRPr/>
            </a:pPr>
            <a:fld id="{45ED54A7-B340-4069-B5D6-3D83324629A3}" type="slidenum">
              <a:rPr lang="en-US" smtClean="0"/>
              <a:pPr>
                <a:defRPr/>
              </a:pPr>
              <a:t>9</a:t>
            </a:fld>
            <a:endParaRPr lang="en-US" dirty="0"/>
          </a:p>
        </p:txBody>
      </p:sp>
      <p:sp>
        <p:nvSpPr>
          <p:cNvPr id="7" name="TextBox 1"/>
          <p:cNvSpPr txBox="1"/>
          <p:nvPr/>
        </p:nvSpPr>
        <p:spPr>
          <a:xfrm>
            <a:off x="276382" y="2566582"/>
            <a:ext cx="498764" cy="2446317"/>
          </a:xfrm>
          <a:prstGeom prst="rect">
            <a:avLst/>
          </a:prstGeom>
        </p:spPr>
        <p:txBody>
          <a:bodyPr vert="vert270"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t>Firm Peak Demand (MW</a:t>
            </a:r>
            <a:r>
              <a:rPr lang="en-US" sz="1200" b="1" dirty="0" smtClean="0"/>
              <a:t>)</a:t>
            </a:r>
            <a:endParaRPr lang="en-US" sz="1200" b="1" dirty="0"/>
          </a:p>
        </p:txBody>
      </p:sp>
      <p:sp>
        <p:nvSpPr>
          <p:cNvPr id="9" name="TextBox 8"/>
          <p:cNvSpPr txBox="1"/>
          <p:nvPr/>
        </p:nvSpPr>
        <p:spPr>
          <a:xfrm>
            <a:off x="1449238" y="5637210"/>
            <a:ext cx="6745856" cy="263258"/>
          </a:xfrm>
          <a:prstGeom prst="rect">
            <a:avLst/>
          </a:prstGeom>
          <a:noFill/>
        </p:spPr>
        <p:txBody>
          <a:bodyPr wrap="square" rtlCol="0">
            <a:spAutoFit/>
          </a:bodyPr>
          <a:lstStyle/>
          <a:p>
            <a:r>
              <a:rPr lang="en-US" sz="1050" dirty="0" smtClean="0"/>
              <a:t>1</a:t>
            </a:r>
            <a:endParaRPr lang="en-US" sz="105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FRC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ue Diag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38005</TotalTime>
  <Words>1532</Words>
  <Application>Microsoft Office PowerPoint</Application>
  <PresentationFormat>Letter Paper (8.5x11 in)</PresentationFormat>
  <Paragraphs>412</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FRCC</vt:lpstr>
      <vt:lpstr>    </vt:lpstr>
      <vt:lpstr>Agenda</vt:lpstr>
      <vt:lpstr>Florida Reliability Coordinating Council</vt:lpstr>
      <vt:lpstr>Executive Summary</vt:lpstr>
      <vt:lpstr>Executive Summary (Continued)</vt:lpstr>
      <vt:lpstr>   FRCC Load &amp; Resource Plan    </vt:lpstr>
      <vt:lpstr>Load Forecast Factors</vt:lpstr>
      <vt:lpstr>PowerPoint Presentation</vt:lpstr>
      <vt:lpstr>PowerPoint Presentation</vt:lpstr>
      <vt:lpstr>PowerPoint Presentation</vt:lpstr>
      <vt:lpstr>FRCC Region Compound Average Annual Growth Rate1/ for Load (MW)</vt:lpstr>
      <vt:lpstr>PowerPoint Presentation</vt:lpstr>
      <vt:lpstr>Load &amp; Resource Plan  Total Available Capacity (Summer)</vt:lpstr>
      <vt:lpstr>Load &amp; Resource Plan FRCC Planned Reserve Margin </vt:lpstr>
      <vt:lpstr>Load &amp; Resource Plan FRCC Planned Reserve Margin  (excluding projected DR)</vt:lpstr>
      <vt:lpstr>PowerPoint Presentation</vt:lpstr>
      <vt:lpstr>Load &amp; Resource Plan Generation-Only Reserve Margin1/</vt:lpstr>
      <vt:lpstr>Load &amp; Resource Plan Demand Response as a Percentage of Peak Demand</vt:lpstr>
      <vt:lpstr>  FRCC Reliability Assessment  Reserve Margin Review </vt:lpstr>
      <vt:lpstr>Fuel Mix (Energy) </vt:lpstr>
      <vt:lpstr>Fuel Mix (Capacity)</vt:lpstr>
      <vt:lpstr>2013 Existing Renewable Resource Capacity</vt:lpstr>
      <vt:lpstr>Renewables Forecast</vt:lpstr>
      <vt:lpstr>Nuclear Outlook</vt:lpstr>
      <vt:lpstr>FRCC Load &amp; Resource Assessment  Conclusion</vt:lpstr>
      <vt:lpstr>   FRCC Fuel Reliability    </vt:lpstr>
      <vt:lpstr>2013 FRCC Fuel Reliability</vt:lpstr>
      <vt:lpstr>PowerPoint Presentation</vt:lpstr>
      <vt:lpstr>Ten Largest States for NG Consumption (2011 Data)</vt:lpstr>
      <vt:lpstr>Pipeline Delivery Capacity to State of Florida Contracted on a Firm Transportation Basis to Electric Generation Customers</vt:lpstr>
      <vt:lpstr>Fuel Reliability Conclusions</vt:lpstr>
      <vt:lpstr>Fuel Reliability Conclusions (continued)</vt:lpstr>
      <vt:lpstr> FRCC  Transmission  Planning   </vt:lpstr>
      <vt:lpstr>FRCC Regional Transmission Planning Process</vt:lpstr>
      <vt:lpstr>Crystal River Unit Retirements</vt:lpstr>
      <vt:lpstr>Status of Compliance with FERC Order 1000</vt:lpstr>
      <vt:lpstr>Conclusion</vt:lpstr>
      <vt:lpstr>Conclusion (continued)</vt:lpstr>
      <vt:lpstr>PowerPoint Presentation</vt:lpstr>
    </vt:vector>
  </TitlesOfParts>
  <Company>FRCC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FPSC Presentation - 7 Sep 2011.ppt</dc:title>
  <dc:creator>Scott Beecher</dc:creator>
  <cp:lastModifiedBy>Phillip Ellis</cp:lastModifiedBy>
  <cp:revision>2841</cp:revision>
  <cp:lastPrinted>1998-08-07T14:27:17Z</cp:lastPrinted>
  <dcterms:created xsi:type="dcterms:W3CDTF">1998-08-05T19:00:34Z</dcterms:created>
  <dcterms:modified xsi:type="dcterms:W3CDTF">2013-09-19T19:41:02Z</dcterms:modified>
</cp:coreProperties>
</file>