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73" r:id="rId2"/>
    <p:sldId id="319" r:id="rId3"/>
    <p:sldId id="323" r:id="rId4"/>
    <p:sldId id="257" r:id="rId5"/>
    <p:sldId id="297" r:id="rId6"/>
    <p:sldId id="295" r:id="rId7"/>
    <p:sldId id="316" r:id="rId8"/>
    <p:sldId id="296" r:id="rId9"/>
    <p:sldId id="299" r:id="rId10"/>
    <p:sldId id="302" r:id="rId11"/>
    <p:sldId id="312" r:id="rId12"/>
    <p:sldId id="279" r:id="rId13"/>
    <p:sldId id="322" r:id="rId14"/>
    <p:sldId id="29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a Garland" initials="JG" lastIdx="6" clrIdx="0"/>
  <p:cmAuthor id="1" name="Diana A. Csank" initials="DA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83429" autoAdjust="0"/>
  </p:normalViewPr>
  <p:slideViewPr>
    <p:cSldViewPr>
      <p:cViewPr>
        <p:scale>
          <a:sx n="61" d="100"/>
          <a:sy n="61" d="100"/>
        </p:scale>
        <p:origin x="-2970" y="-7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Sierra Club Slides Supporting and Supplementing 6-27-13 Comments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9/25/2013</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A5B692-9554-4B8E-A166-B84D3B9AD6E8}" type="slidenum">
              <a:rPr lang="en-US" smtClean="0"/>
              <a:pPr/>
              <a:t>‹#›</a:t>
            </a:fld>
            <a:endParaRPr lang="en-US"/>
          </a:p>
        </p:txBody>
      </p:sp>
    </p:spTree>
    <p:extLst>
      <p:ext uri="{BB962C8B-B14F-4D97-AF65-F5344CB8AC3E}">
        <p14:creationId xmlns:p14="http://schemas.microsoft.com/office/powerpoint/2010/main" val="268410588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Sierra Club Slides Supporting and Supplementing 6-27-13 Comments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9/25/2013</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6F2D-40CB-4999-B46A-1EE236743FCC}" type="slidenum">
              <a:rPr lang="en-US" smtClean="0"/>
              <a:pPr/>
              <a:t>‹#›</a:t>
            </a:fld>
            <a:endParaRPr lang="en-US"/>
          </a:p>
        </p:txBody>
      </p:sp>
    </p:spTree>
    <p:extLst>
      <p:ext uri="{BB962C8B-B14F-4D97-AF65-F5344CB8AC3E}">
        <p14:creationId xmlns:p14="http://schemas.microsoft.com/office/powerpoint/2010/main" val="114295235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057EA09F-DEDC-44D7-9D19-BC8FBC1A5EC4}" type="slidenum">
              <a:rPr lang="en-US" smtClean="0">
                <a:latin typeface="Arial" charset="0"/>
              </a:rPr>
              <a:pPr/>
              <a:t>1</a:t>
            </a:fld>
            <a:endParaRPr lang="en-US" smtClean="0">
              <a:latin typeface="Arial" charset="0"/>
            </a:endParaRPr>
          </a:p>
        </p:txBody>
      </p:sp>
      <p:sp>
        <p:nvSpPr>
          <p:cNvPr id="1741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9D5BD407-0811-49B0-ADB4-248A9DB1DE5C}" type="slidenum">
              <a:rPr lang="en-US" sz="1200"/>
              <a:pPr algn="r"/>
              <a:t>1</a:t>
            </a:fld>
            <a:endParaRPr lang="en-US" sz="1200"/>
          </a:p>
        </p:txBody>
      </p:sp>
      <p:sp>
        <p:nvSpPr>
          <p:cNvPr id="1741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17" tIns="45709" rIns="91417" bIns="45709" anchor="b"/>
          <a:lstStyle/>
          <a:p>
            <a:pPr algn="r"/>
            <a:fld id="{8898EA51-6D5D-419D-B91D-D84A428339AF}" type="slidenum">
              <a:rPr lang="en-US" sz="1200"/>
              <a:pPr algn="r"/>
              <a:t>1</a:t>
            </a:fld>
            <a:endParaRPr lang="en-US" sz="120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lIns="91417" tIns="45709" rIns="91417" bIns="45709"/>
          <a:lstStyle/>
          <a:p>
            <a:pPr eaLnBrk="1" hangingPunct="1">
              <a:spcBef>
                <a:spcPct val="0"/>
              </a:spcBef>
            </a:pPr>
            <a:endParaRPr lang="en-US" dirty="0" smtClean="0">
              <a:latin typeface="Arial" charset="0"/>
            </a:endParaRPr>
          </a:p>
        </p:txBody>
      </p:sp>
      <p:sp>
        <p:nvSpPr>
          <p:cNvPr id="2" name="Date Placeholder 1"/>
          <p:cNvSpPr>
            <a:spLocks noGrp="1"/>
          </p:cNvSpPr>
          <p:nvPr>
            <p:ph type="dt" idx="10"/>
          </p:nvPr>
        </p:nvSpPr>
        <p:spPr/>
        <p:txBody>
          <a:bodyPr/>
          <a:lstStyle/>
          <a:p>
            <a:r>
              <a:rPr lang="en-US" smtClean="0"/>
              <a:t>9/25/2013</a:t>
            </a:r>
            <a:endParaRPr lang="en-US"/>
          </a:p>
        </p:txBody>
      </p:sp>
      <p:sp>
        <p:nvSpPr>
          <p:cNvPr id="3" name="Header Placeholder 2"/>
          <p:cNvSpPr>
            <a:spLocks noGrp="1"/>
          </p:cNvSpPr>
          <p:nvPr>
            <p:ph type="hdr" sz="quarter" idx="11"/>
          </p:nvPr>
        </p:nvSpPr>
        <p:spPr/>
        <p:txBody>
          <a:bodyPr/>
          <a:lstStyle/>
          <a:p>
            <a:r>
              <a:rPr lang="en-US" smtClean="0"/>
              <a:t>Sierra Club Slides Supporting and Supplementing 6-27-13 Comments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11</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12</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13</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
        <p:nvSpPr>
          <p:cNvPr id="4" name="Slide Number Placeholder 3"/>
          <p:cNvSpPr>
            <a:spLocks noGrp="1"/>
          </p:cNvSpPr>
          <p:nvPr>
            <p:ph type="sldNum" sz="quarter" idx="10"/>
          </p:nvPr>
        </p:nvSpPr>
        <p:spPr/>
        <p:txBody>
          <a:bodyPr/>
          <a:lstStyle/>
          <a:p>
            <a:fld id="{E0196F2D-40CB-4999-B46A-1EE236743FCC}" type="slidenum">
              <a:rPr lang="en-US" smtClean="0"/>
              <a:pPr/>
              <a:t>3</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196F2D-40CB-4999-B46A-1EE236743FCC}" type="slidenum">
              <a:rPr lang="en-US" smtClean="0"/>
              <a:pPr/>
              <a:t>4</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4747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196F2D-40CB-4999-B46A-1EE236743FCC}" type="slidenum">
              <a:rPr lang="en-US" smtClean="0"/>
              <a:pPr/>
              <a:t>5</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4747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196F2D-40CB-4999-B46A-1EE236743FCC}" type="slidenum">
              <a:rPr lang="en-US" smtClean="0"/>
              <a:pPr/>
              <a:t>6</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7</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8</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9</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0196F2D-40CB-4999-B46A-1EE236743FCC}" type="slidenum">
              <a:rPr lang="en-US" smtClean="0"/>
              <a:pPr/>
              <a:t>10</a:t>
            </a:fld>
            <a:endParaRPr lang="en-US"/>
          </a:p>
        </p:txBody>
      </p:sp>
      <p:sp>
        <p:nvSpPr>
          <p:cNvPr id="5" name="Date Placeholder 4"/>
          <p:cNvSpPr>
            <a:spLocks noGrp="1"/>
          </p:cNvSpPr>
          <p:nvPr>
            <p:ph type="dt" idx="11"/>
          </p:nvPr>
        </p:nvSpPr>
        <p:spPr/>
        <p:txBody>
          <a:bodyPr/>
          <a:lstStyle/>
          <a:p>
            <a:r>
              <a:rPr lang="en-US" smtClean="0"/>
              <a:t>9/25/2013</a:t>
            </a:r>
            <a:endParaRPr lang="en-US"/>
          </a:p>
        </p:txBody>
      </p:sp>
      <p:sp>
        <p:nvSpPr>
          <p:cNvPr id="6" name="Header Placeholder 5"/>
          <p:cNvSpPr>
            <a:spLocks noGrp="1"/>
          </p:cNvSpPr>
          <p:nvPr>
            <p:ph type="hdr" sz="quarter" idx="12"/>
          </p:nvPr>
        </p:nvSpPr>
        <p:spPr/>
        <p:txBody>
          <a:bodyPr/>
          <a:lstStyle/>
          <a:p>
            <a:r>
              <a:rPr lang="en-US" smtClean="0"/>
              <a:t>Sierra Club Slides Supporting and Supplementing 6-27-13 Comments</a:t>
            </a:r>
            <a:endParaRPr lang="en-US"/>
          </a:p>
        </p:txBody>
      </p:sp>
    </p:spTree>
    <p:extLst>
      <p:ext uri="{BB962C8B-B14F-4D97-AF65-F5344CB8AC3E}">
        <p14:creationId xmlns:p14="http://schemas.microsoft.com/office/powerpoint/2010/main" val="355061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5CB4A-6058-4A94-861B-76BED22B139D}" type="datetime1">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89749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940A6-18C5-4912-BB62-925DDCDDC00B}" type="datetime1">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353027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B8F76-E365-451C-9398-DB11E2B3A6D9}" type="datetime1">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350746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75306-AB9C-4E14-A3BD-5032E056E55B}" type="datetime1">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26290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50620-BC3A-40BD-BFF2-AD586278B2F9}" type="datetime1">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332615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7FAB2-30F9-4F4D-8846-763D33C79F63}" type="datetime1">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315874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B60AE-7A00-4D84-8D57-F983CDE13194}" type="datetime1">
              <a:rPr lang="en-US" smtClean="0"/>
              <a:pPr/>
              <a:t>9/24/2013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36299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63C51-F15E-4481-A232-AE95132AF9B0}" type="datetime1">
              <a:rPr lang="en-US" smtClean="0"/>
              <a:pPr/>
              <a:t>9/24/2013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158840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2F2AB-03C5-4802-843B-F8A95DFBCB8E}" type="datetime1">
              <a:rPr lang="en-US" smtClean="0"/>
              <a:pPr/>
              <a:t>9/24/2013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96389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FAABA-B3BD-40C1-B24D-62333B91F537}" type="datetime1">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29000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48895-279D-4FDE-B39F-BA6C6C48292F}" type="datetime1">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46DF4-7787-4B91-8088-9E285F6E4DD8}" type="slidenum">
              <a:rPr lang="en-US" smtClean="0"/>
              <a:pPr/>
              <a:t>‹#›</a:t>
            </a:fld>
            <a:endParaRPr lang="en-US"/>
          </a:p>
        </p:txBody>
      </p:sp>
    </p:spTree>
    <p:extLst>
      <p:ext uri="{BB962C8B-B14F-4D97-AF65-F5344CB8AC3E}">
        <p14:creationId xmlns:p14="http://schemas.microsoft.com/office/powerpoint/2010/main" val="198610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3CAB-3C4D-46E7-A09C-60BCD8FECFA5}" type="datetime1">
              <a:rPr lang="en-US" smtClean="0"/>
              <a:pPr/>
              <a:t>9/24/2013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46DF4-7787-4B91-8088-9E285F6E4DD8}" type="slidenum">
              <a:rPr lang="en-US" smtClean="0"/>
              <a:pPr/>
              <a:t>‹#›</a:t>
            </a:fld>
            <a:endParaRPr lang="en-US"/>
          </a:p>
        </p:txBody>
      </p:sp>
    </p:spTree>
    <p:extLst>
      <p:ext uri="{BB962C8B-B14F-4D97-AF65-F5344CB8AC3E}">
        <p14:creationId xmlns:p14="http://schemas.microsoft.com/office/powerpoint/2010/main" val="54350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eia.gov/state/rankings/?sid=US#/series/2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SierraClub-and-Hewlett-Beyond-Coal-webinar"/>
          <p:cNvPicPr>
            <a:picLocks noChangeAspect="1" noChangeArrowheads="1"/>
          </p:cNvPicPr>
          <p:nvPr/>
        </p:nvPicPr>
        <p:blipFill>
          <a:blip r:embed="rId3" cstate="print"/>
          <a:srcRect b="6250"/>
          <a:stretch>
            <a:fillRect/>
          </a:stretch>
        </p:blipFill>
        <p:spPr bwMode="auto">
          <a:xfrm>
            <a:off x="0" y="0"/>
            <a:ext cx="9144000" cy="6858000"/>
          </a:xfrm>
          <a:prstGeom prst="rect">
            <a:avLst/>
          </a:prstGeom>
          <a:noFill/>
          <a:ln w="9525">
            <a:noFill/>
            <a:miter lim="800000"/>
            <a:headEnd/>
            <a:tailEnd/>
          </a:ln>
        </p:spPr>
      </p:pic>
      <p:sp>
        <p:nvSpPr>
          <p:cNvPr id="6" name="Rectangle 7"/>
          <p:cNvSpPr txBox="1">
            <a:spLocks noChangeArrowheads="1"/>
          </p:cNvSpPr>
          <p:nvPr/>
        </p:nvSpPr>
        <p:spPr bwMode="auto">
          <a:xfrm>
            <a:off x="-2959" y="1349375"/>
            <a:ext cx="9144000" cy="1470025"/>
          </a:xfrm>
          <a:prstGeom prst="rect">
            <a:avLst/>
          </a:prstGeom>
          <a:noFill/>
          <a:ln w="9525">
            <a:noFill/>
            <a:miter lim="800000"/>
            <a:headEnd/>
            <a:tailEnd/>
          </a:ln>
        </p:spPr>
        <p:txBody>
          <a:bodyPr anchor="ctr"/>
          <a:lstStyle/>
          <a:p>
            <a:pPr marL="517525" algn="ctr">
              <a:defRPr/>
            </a:pPr>
            <a:r>
              <a:rPr lang="en-US" sz="4400" b="1" dirty="0" smtClean="0">
                <a:latin typeface="Century Gothic" pitchFamily="34" charset="0"/>
                <a:ea typeface="+mj-ea"/>
                <a:cs typeface="+mj-cs"/>
              </a:rPr>
              <a:t>PLANNING FOR LOWER-COST, LOWER-RISK ENERGY</a:t>
            </a:r>
          </a:p>
        </p:txBody>
      </p:sp>
      <p:pic>
        <p:nvPicPr>
          <p:cNvPr id="16387" name="Picture 4" descr="Horozontal - 2 color for light bkgrd [Converted]"/>
          <p:cNvPicPr>
            <a:picLocks noChangeAspect="1" noChangeArrowheads="1"/>
          </p:cNvPicPr>
          <p:nvPr/>
        </p:nvPicPr>
        <p:blipFill>
          <a:blip r:embed="rId4" cstate="print"/>
          <a:srcRect/>
          <a:stretch>
            <a:fillRect/>
          </a:stretch>
        </p:blipFill>
        <p:spPr bwMode="auto">
          <a:xfrm>
            <a:off x="2895600" y="4256087"/>
            <a:ext cx="3352800" cy="15351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4846DF4-7787-4B91-8088-9E285F6E4DD8}" type="slidenum">
              <a:rPr lang="en-US" smtClean="0"/>
              <a:pPr/>
              <a:t>1</a:t>
            </a:fld>
            <a:endParaRPr lang="en-US"/>
          </a:p>
        </p:txBody>
      </p:sp>
    </p:spTree>
    <p:extLst>
      <p:ext uri="{BB962C8B-B14F-4D97-AF65-F5344CB8AC3E}">
        <p14:creationId xmlns:p14="http://schemas.microsoft.com/office/powerpoint/2010/main" val="177699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576" y="0"/>
            <a:ext cx="9144000" cy="914400"/>
          </a:xfrm>
          <a:prstGeom prst="rect">
            <a:avLst/>
          </a:prstGeom>
          <a:solidFill>
            <a:srgbClr val="000000"/>
          </a:solidFill>
          <a:ln w="9525">
            <a:noFill/>
            <a:miter lim="800000"/>
            <a:headEnd/>
            <a:tailEnd/>
          </a:ln>
        </p:spPr>
        <p:txBody>
          <a:bodyPr anchor="ctr"/>
          <a:lstStyle/>
          <a:p>
            <a:pPr marL="231775"/>
            <a:r>
              <a:rPr lang="en-US" sz="2800" dirty="0" smtClean="0">
                <a:solidFill>
                  <a:schemeClr val="bg1"/>
                </a:solidFill>
                <a:latin typeface="Calibri" pitchFamily="34" charset="0"/>
              </a:rPr>
              <a:t>Renewable sources like solar increasingly cost-competitive</a:t>
            </a:r>
            <a:endParaRPr lang="en-US" sz="3200" dirty="0">
              <a:solidFill>
                <a:schemeClr val="bg1"/>
              </a:solidFill>
              <a:latin typeface="Calibri"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92" t="41281" r="44491" b="12316"/>
          <a:stretch/>
        </p:blipFill>
        <p:spPr bwMode="auto">
          <a:xfrm>
            <a:off x="260334" y="1170122"/>
            <a:ext cx="8578866" cy="545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4846DF4-7787-4B91-8088-9E285F6E4DD8}" type="slidenum">
              <a:rPr lang="en-US" smtClean="0"/>
              <a:pPr/>
              <a:t>10</a:t>
            </a:fld>
            <a:endParaRPr lang="en-US"/>
          </a:p>
        </p:txBody>
      </p:sp>
    </p:spTree>
    <p:extLst>
      <p:ext uri="{BB962C8B-B14F-4D97-AF65-F5344CB8AC3E}">
        <p14:creationId xmlns:p14="http://schemas.microsoft.com/office/powerpoint/2010/main" val="1706912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576" y="0"/>
            <a:ext cx="9144000" cy="762000"/>
          </a:xfrm>
          <a:prstGeom prst="rect">
            <a:avLst/>
          </a:prstGeom>
          <a:solidFill>
            <a:srgbClr val="000000"/>
          </a:solidFill>
          <a:ln w="9525">
            <a:noFill/>
            <a:miter lim="800000"/>
            <a:headEnd/>
            <a:tailEnd/>
          </a:ln>
        </p:spPr>
        <p:txBody>
          <a:bodyPr anchor="ctr"/>
          <a:lstStyle/>
          <a:p>
            <a:r>
              <a:rPr lang="en-US" sz="2800" dirty="0">
                <a:solidFill>
                  <a:schemeClr val="bg1"/>
                </a:solidFill>
                <a:latin typeface="Calibri" pitchFamily="34" charset="0"/>
              </a:rPr>
              <a:t> </a:t>
            </a:r>
            <a:r>
              <a:rPr lang="en-US" sz="2800" dirty="0" smtClean="0">
                <a:solidFill>
                  <a:schemeClr val="bg1"/>
                </a:solidFill>
                <a:latin typeface="Calibri" pitchFamily="34" charset="0"/>
              </a:rPr>
              <a:t> Energy efficiency is lowest-cost, lowest-risk option</a:t>
            </a:r>
            <a:endParaRPr lang="en-US" sz="3200" dirty="0">
              <a:solidFill>
                <a:schemeClr val="bg1"/>
              </a:solidFill>
              <a:latin typeface="Calibri" pitchFamily="34" charset="0"/>
            </a:endParaRPr>
          </a:p>
        </p:txBody>
      </p:sp>
      <p:sp>
        <p:nvSpPr>
          <p:cNvPr id="16" name="Rectangle 15"/>
          <p:cNvSpPr/>
          <p:nvPr/>
        </p:nvSpPr>
        <p:spPr>
          <a:xfrm>
            <a:off x="-70624" y="762000"/>
            <a:ext cx="4718824" cy="260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anose="020B0606020202030204" pitchFamily="34" charset="0"/>
              </a:rPr>
              <a:t>RELATIVE </a:t>
            </a:r>
            <a:r>
              <a:rPr lang="en-US" sz="1400" b="1" u="sng" dirty="0" smtClean="0">
                <a:solidFill>
                  <a:schemeClr val="tx1"/>
                </a:solidFill>
                <a:latin typeface="Arial Narrow" panose="020B0606020202030204" pitchFamily="34" charset="0"/>
              </a:rPr>
              <a:t>RISK</a:t>
            </a:r>
            <a:r>
              <a:rPr lang="en-US" sz="1400" b="1" dirty="0" smtClean="0">
                <a:solidFill>
                  <a:schemeClr val="tx1"/>
                </a:solidFill>
                <a:latin typeface="Arial Narrow" panose="020B0606020202030204" pitchFamily="34" charset="0"/>
              </a:rPr>
              <a:t> RANKING OF NEW GENERATION RESOURCES</a:t>
            </a:r>
            <a:endParaRPr lang="en-US" sz="1400" b="1" dirty="0">
              <a:solidFill>
                <a:schemeClr val="tx1"/>
              </a:solidFill>
              <a:latin typeface="Arial Narrow" panose="020B0606020202030204" pitchFamily="34" charset="0"/>
            </a:endParaRPr>
          </a:p>
        </p:txBody>
      </p:sp>
      <p:grpSp>
        <p:nvGrpSpPr>
          <p:cNvPr id="4" name="Group 3"/>
          <p:cNvGrpSpPr/>
          <p:nvPr/>
        </p:nvGrpSpPr>
        <p:grpSpPr>
          <a:xfrm>
            <a:off x="228600" y="1371600"/>
            <a:ext cx="2286000" cy="5083966"/>
            <a:chOff x="5029200" y="1524000"/>
            <a:chExt cx="2286000" cy="6391276"/>
          </a:xfrm>
        </p:grpSpPr>
        <p:sp>
          <p:nvSpPr>
            <p:cNvPr id="3" name="Rectangle 2"/>
            <p:cNvSpPr/>
            <p:nvPr/>
          </p:nvSpPr>
          <p:spPr>
            <a:xfrm>
              <a:off x="5029200" y="2395536"/>
              <a:ext cx="2286000" cy="290524"/>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Nuclear w/ incentives</a:t>
              </a:r>
              <a:endParaRPr lang="en-US" sz="1100" dirty="0">
                <a:solidFill>
                  <a:schemeClr val="tx1"/>
                </a:solidFill>
              </a:endParaRPr>
            </a:p>
          </p:txBody>
        </p:sp>
        <p:sp>
          <p:nvSpPr>
            <p:cNvPr id="8" name="Rectangle 7"/>
            <p:cNvSpPr/>
            <p:nvPr/>
          </p:nvSpPr>
          <p:spPr>
            <a:xfrm>
              <a:off x="5029200" y="2686048"/>
              <a:ext cx="2286000" cy="290524"/>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Coal IGCC</a:t>
              </a:r>
              <a:endParaRPr lang="en-US" sz="1100" dirty="0">
                <a:solidFill>
                  <a:schemeClr val="tx1"/>
                </a:solidFill>
              </a:endParaRPr>
            </a:p>
          </p:txBody>
        </p:sp>
        <p:sp>
          <p:nvSpPr>
            <p:cNvPr id="9" name="Rectangle 8"/>
            <p:cNvSpPr/>
            <p:nvPr/>
          </p:nvSpPr>
          <p:spPr>
            <a:xfrm>
              <a:off x="5029200" y="2976560"/>
              <a:ext cx="2286000" cy="290524"/>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Coal IGCC-CCS w/ incentives</a:t>
              </a:r>
              <a:endParaRPr lang="en-US" sz="1100" dirty="0">
                <a:solidFill>
                  <a:schemeClr val="tx1"/>
                </a:solidFill>
              </a:endParaRPr>
            </a:p>
          </p:txBody>
        </p:sp>
        <p:sp>
          <p:nvSpPr>
            <p:cNvPr id="10" name="Rectangle 9"/>
            <p:cNvSpPr/>
            <p:nvPr/>
          </p:nvSpPr>
          <p:spPr>
            <a:xfrm>
              <a:off x="5029200" y="3557584"/>
              <a:ext cx="2286000" cy="290524"/>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Biomass</a:t>
              </a:r>
              <a:endParaRPr lang="en-US" sz="1100" dirty="0">
                <a:solidFill>
                  <a:schemeClr val="tx1"/>
                </a:solidFill>
              </a:endParaRPr>
            </a:p>
          </p:txBody>
        </p:sp>
        <p:sp>
          <p:nvSpPr>
            <p:cNvPr id="11" name="Rectangle 10"/>
            <p:cNvSpPr/>
            <p:nvPr/>
          </p:nvSpPr>
          <p:spPr>
            <a:xfrm>
              <a:off x="5029200" y="3267072"/>
              <a:ext cx="2286000" cy="290524"/>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Natural Gas CC-CCS</a:t>
              </a:r>
              <a:endParaRPr lang="en-US" sz="1100" dirty="0">
                <a:solidFill>
                  <a:schemeClr val="tx1"/>
                </a:solidFill>
              </a:endParaRPr>
            </a:p>
          </p:txBody>
        </p:sp>
        <p:sp>
          <p:nvSpPr>
            <p:cNvPr id="12" name="Rectangle 11"/>
            <p:cNvSpPr/>
            <p:nvPr/>
          </p:nvSpPr>
          <p:spPr>
            <a:xfrm>
              <a:off x="5029200" y="1814512"/>
              <a:ext cx="2286000" cy="290524"/>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Pulverized Coal</a:t>
              </a:r>
              <a:endParaRPr lang="en-US" sz="1100" dirty="0">
                <a:solidFill>
                  <a:schemeClr val="tx1"/>
                </a:solidFill>
              </a:endParaRPr>
            </a:p>
          </p:txBody>
        </p:sp>
        <p:sp>
          <p:nvSpPr>
            <p:cNvPr id="13" name="Rectangle 12"/>
            <p:cNvSpPr/>
            <p:nvPr/>
          </p:nvSpPr>
          <p:spPr>
            <a:xfrm>
              <a:off x="5029200" y="2105024"/>
              <a:ext cx="2286000" cy="290523"/>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Coal IGCC-CCS</a:t>
              </a:r>
              <a:endParaRPr lang="en-US" sz="1100" dirty="0">
                <a:solidFill>
                  <a:schemeClr val="tx1"/>
                </a:solidFill>
              </a:endParaRPr>
            </a:p>
          </p:txBody>
        </p:sp>
        <p:sp>
          <p:nvSpPr>
            <p:cNvPr id="15" name="Rectangle 14"/>
            <p:cNvSpPr/>
            <p:nvPr/>
          </p:nvSpPr>
          <p:spPr>
            <a:xfrm>
              <a:off x="5029200" y="1524000"/>
              <a:ext cx="2286000" cy="290524"/>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Nuclear</a:t>
              </a:r>
              <a:endParaRPr lang="en-US" sz="1100" dirty="0">
                <a:solidFill>
                  <a:schemeClr val="tx1"/>
                </a:solidFill>
              </a:endParaRPr>
            </a:p>
          </p:txBody>
        </p:sp>
        <p:sp>
          <p:nvSpPr>
            <p:cNvPr id="17" name="Rectangle 16"/>
            <p:cNvSpPr/>
            <p:nvPr/>
          </p:nvSpPr>
          <p:spPr>
            <a:xfrm>
              <a:off x="5029200" y="4719632"/>
              <a:ext cx="2286000" cy="29052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Geothermal</a:t>
              </a:r>
              <a:endParaRPr lang="en-US" sz="1100" dirty="0">
                <a:solidFill>
                  <a:schemeClr val="tx1"/>
                </a:solidFill>
              </a:endParaRPr>
            </a:p>
          </p:txBody>
        </p:sp>
        <p:sp>
          <p:nvSpPr>
            <p:cNvPr id="18" name="Rectangle 17"/>
            <p:cNvSpPr/>
            <p:nvPr/>
          </p:nvSpPr>
          <p:spPr>
            <a:xfrm>
              <a:off x="5029200" y="5010144"/>
              <a:ext cx="2286000" cy="29052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Biomass Co-firing</a:t>
              </a:r>
              <a:endParaRPr lang="en-US" sz="1100" dirty="0">
                <a:solidFill>
                  <a:schemeClr val="tx1"/>
                </a:solidFill>
              </a:endParaRPr>
            </a:p>
          </p:txBody>
        </p:sp>
        <p:sp>
          <p:nvSpPr>
            <p:cNvPr id="19" name="Rectangle 18"/>
            <p:cNvSpPr/>
            <p:nvPr/>
          </p:nvSpPr>
          <p:spPr>
            <a:xfrm>
              <a:off x="5029200" y="5300656"/>
              <a:ext cx="2286000" cy="29052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Geothermal w/ incentives</a:t>
              </a:r>
              <a:endParaRPr lang="en-US" sz="1100" dirty="0">
                <a:solidFill>
                  <a:schemeClr val="tx1"/>
                </a:solidFill>
              </a:endParaRPr>
            </a:p>
          </p:txBody>
        </p:sp>
        <p:sp>
          <p:nvSpPr>
            <p:cNvPr id="20" name="Rectangle 19"/>
            <p:cNvSpPr/>
            <p:nvPr/>
          </p:nvSpPr>
          <p:spPr>
            <a:xfrm>
              <a:off x="5029200" y="5881680"/>
              <a:ext cx="2286000" cy="290524"/>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Solar Thermal w/ incentives</a:t>
              </a:r>
              <a:endParaRPr lang="en-US" sz="1100" dirty="0">
                <a:solidFill>
                  <a:schemeClr val="tx1"/>
                </a:solidFill>
              </a:endParaRPr>
            </a:p>
          </p:txBody>
        </p:sp>
        <p:sp>
          <p:nvSpPr>
            <p:cNvPr id="21" name="Rectangle 20"/>
            <p:cNvSpPr/>
            <p:nvPr/>
          </p:nvSpPr>
          <p:spPr>
            <a:xfrm>
              <a:off x="5029200" y="5591168"/>
              <a:ext cx="2286000" cy="290524"/>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Solar Thermal</a:t>
              </a:r>
              <a:endParaRPr lang="en-US" sz="1100" dirty="0">
                <a:solidFill>
                  <a:schemeClr val="tx1"/>
                </a:solidFill>
              </a:endParaRPr>
            </a:p>
          </p:txBody>
        </p:sp>
        <p:sp>
          <p:nvSpPr>
            <p:cNvPr id="22" name="Rectangle 21"/>
            <p:cNvSpPr/>
            <p:nvPr/>
          </p:nvSpPr>
          <p:spPr>
            <a:xfrm>
              <a:off x="5029200" y="4138608"/>
              <a:ext cx="2286000" cy="2905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Natural Gas CC</a:t>
              </a:r>
              <a:endParaRPr lang="en-US" sz="1100" dirty="0">
                <a:solidFill>
                  <a:schemeClr val="tx1"/>
                </a:solidFill>
              </a:endParaRPr>
            </a:p>
          </p:txBody>
        </p:sp>
        <p:sp>
          <p:nvSpPr>
            <p:cNvPr id="23" name="Rectangle 22"/>
            <p:cNvSpPr/>
            <p:nvPr/>
          </p:nvSpPr>
          <p:spPr>
            <a:xfrm>
              <a:off x="5029200" y="4429120"/>
              <a:ext cx="2286000" cy="2905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Biomass  w/ incentives</a:t>
              </a:r>
              <a:endParaRPr lang="en-US" sz="1100" dirty="0">
                <a:solidFill>
                  <a:schemeClr val="tx1"/>
                </a:solidFill>
              </a:endParaRPr>
            </a:p>
          </p:txBody>
        </p:sp>
        <p:sp>
          <p:nvSpPr>
            <p:cNvPr id="24" name="Rectangle 23"/>
            <p:cNvSpPr/>
            <p:nvPr/>
          </p:nvSpPr>
          <p:spPr>
            <a:xfrm>
              <a:off x="5029200" y="3848096"/>
              <a:ext cx="2286000" cy="290524"/>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Coal IGCC w/ incentives</a:t>
              </a:r>
              <a:endParaRPr lang="en-US" sz="1100" dirty="0">
                <a:solidFill>
                  <a:schemeClr val="tx1"/>
                </a:solidFill>
              </a:endParaRPr>
            </a:p>
          </p:txBody>
        </p:sp>
        <p:sp>
          <p:nvSpPr>
            <p:cNvPr id="25" name="Rectangle 24"/>
            <p:cNvSpPr/>
            <p:nvPr/>
          </p:nvSpPr>
          <p:spPr>
            <a:xfrm>
              <a:off x="5029200" y="6172192"/>
              <a:ext cx="2286000" cy="29052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Large Solar PV</a:t>
              </a:r>
              <a:endParaRPr lang="en-US" sz="1100" dirty="0">
                <a:solidFill>
                  <a:schemeClr val="tx1"/>
                </a:solidFill>
              </a:endParaRPr>
            </a:p>
          </p:txBody>
        </p:sp>
        <p:sp>
          <p:nvSpPr>
            <p:cNvPr id="26" name="Rectangle 25"/>
            <p:cNvSpPr/>
            <p:nvPr/>
          </p:nvSpPr>
          <p:spPr>
            <a:xfrm>
              <a:off x="5029200" y="7334240"/>
              <a:ext cx="2286000" cy="2905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Onshore Wind w/ incentives</a:t>
              </a:r>
              <a:endParaRPr lang="en-US" sz="1100" dirty="0">
                <a:solidFill>
                  <a:schemeClr val="tx1"/>
                </a:solidFill>
              </a:endParaRPr>
            </a:p>
          </p:txBody>
        </p:sp>
        <p:sp>
          <p:nvSpPr>
            <p:cNvPr id="27" name="Rectangle 26"/>
            <p:cNvSpPr/>
            <p:nvPr/>
          </p:nvSpPr>
          <p:spPr>
            <a:xfrm>
              <a:off x="5029200" y="7624752"/>
              <a:ext cx="2286000" cy="290524"/>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Efficiency</a:t>
              </a:r>
              <a:endParaRPr lang="en-US" sz="1100" b="1" dirty="0">
                <a:solidFill>
                  <a:schemeClr val="tx1"/>
                </a:solidFill>
              </a:endParaRPr>
            </a:p>
          </p:txBody>
        </p:sp>
        <p:sp>
          <p:nvSpPr>
            <p:cNvPr id="29" name="Rectangle 28"/>
            <p:cNvSpPr/>
            <p:nvPr/>
          </p:nvSpPr>
          <p:spPr>
            <a:xfrm>
              <a:off x="5029200" y="6753216"/>
              <a:ext cx="2286000" cy="290524"/>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Onshore Wind</a:t>
              </a:r>
              <a:endParaRPr lang="en-US" sz="1100" dirty="0">
                <a:solidFill>
                  <a:schemeClr val="tx1"/>
                </a:solidFill>
              </a:endParaRPr>
            </a:p>
          </p:txBody>
        </p:sp>
        <p:sp>
          <p:nvSpPr>
            <p:cNvPr id="30" name="Rectangle 29"/>
            <p:cNvSpPr/>
            <p:nvPr/>
          </p:nvSpPr>
          <p:spPr>
            <a:xfrm>
              <a:off x="5029200" y="7043728"/>
              <a:ext cx="2286000" cy="290524"/>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Solar—Distributed</a:t>
              </a:r>
              <a:endParaRPr lang="en-US" sz="1100" dirty="0">
                <a:solidFill>
                  <a:schemeClr val="tx1"/>
                </a:solidFill>
              </a:endParaRPr>
            </a:p>
          </p:txBody>
        </p:sp>
        <p:sp>
          <p:nvSpPr>
            <p:cNvPr id="31" name="Rectangle 30"/>
            <p:cNvSpPr/>
            <p:nvPr/>
          </p:nvSpPr>
          <p:spPr>
            <a:xfrm>
              <a:off x="5029200" y="6462704"/>
              <a:ext cx="2286000" cy="290524"/>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Large Solar w/ incentives</a:t>
              </a:r>
              <a:endParaRPr lang="en-US" sz="1100" dirty="0">
                <a:solidFill>
                  <a:schemeClr val="tx1"/>
                </a:solidFill>
              </a:endParaRPr>
            </a:p>
          </p:txBody>
        </p:sp>
      </p:grpSp>
      <p:sp>
        <p:nvSpPr>
          <p:cNvPr id="5" name="Isosceles Triangle 4"/>
          <p:cNvSpPr/>
          <p:nvPr/>
        </p:nvSpPr>
        <p:spPr>
          <a:xfrm rot="10800000">
            <a:off x="152400" y="6468169"/>
            <a:ext cx="2283899" cy="143569"/>
          </a:xfrm>
          <a:prstGeom prst="triangl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2500" y="6553200"/>
            <a:ext cx="1858201" cy="276999"/>
          </a:xfrm>
          <a:prstGeom prst="rect">
            <a:avLst/>
          </a:prstGeom>
          <a:noFill/>
        </p:spPr>
        <p:txBody>
          <a:bodyPr wrap="none" rtlCol="0">
            <a:spAutoFit/>
          </a:bodyPr>
          <a:lstStyle/>
          <a:p>
            <a:r>
              <a:rPr lang="en-US" sz="1200" b="1" dirty="0" smtClean="0">
                <a:latin typeface="Arial Narrow" panose="020B0606020202030204" pitchFamily="34" charset="0"/>
              </a:rPr>
              <a:t>LOWEST COMPOSITE RISK</a:t>
            </a:r>
            <a:endParaRPr lang="en-US" sz="1200" b="1" dirty="0">
              <a:latin typeface="Arial Narrow" panose="020B0606020202030204" pitchFamily="34" charset="0"/>
            </a:endParaRPr>
          </a:p>
        </p:txBody>
      </p:sp>
      <p:sp>
        <p:nvSpPr>
          <p:cNvPr id="36" name="Oval 35"/>
          <p:cNvSpPr/>
          <p:nvPr/>
        </p:nvSpPr>
        <p:spPr>
          <a:xfrm>
            <a:off x="0" y="6190548"/>
            <a:ext cx="2819400" cy="3494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402819" y="990600"/>
            <a:ext cx="1872051" cy="276999"/>
          </a:xfrm>
          <a:prstGeom prst="rect">
            <a:avLst/>
          </a:prstGeom>
          <a:noFill/>
        </p:spPr>
        <p:txBody>
          <a:bodyPr wrap="none" rtlCol="0">
            <a:spAutoFit/>
          </a:bodyPr>
          <a:lstStyle/>
          <a:p>
            <a:r>
              <a:rPr lang="en-US" sz="1200" dirty="0" smtClean="0">
                <a:latin typeface="Arial Narrow" panose="020B0606020202030204" pitchFamily="34" charset="0"/>
              </a:rPr>
              <a:t>HIGHEST COMPOSITE RISK</a:t>
            </a:r>
            <a:endParaRPr lang="en-US" sz="1200" dirty="0">
              <a:latin typeface="Arial Narrow" panose="020B0606020202030204" pitchFamily="34" charset="0"/>
            </a:endParaRPr>
          </a:p>
        </p:txBody>
      </p:sp>
      <p:sp>
        <p:nvSpPr>
          <p:cNvPr id="71" name="Isosceles Triangle 70"/>
          <p:cNvSpPr/>
          <p:nvPr/>
        </p:nvSpPr>
        <p:spPr>
          <a:xfrm>
            <a:off x="152400" y="1219200"/>
            <a:ext cx="2283899" cy="143569"/>
          </a:xfrm>
          <a:prstGeom prst="triangl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69" t="30182" r="23136" b="36424"/>
          <a:stretch/>
        </p:blipFill>
        <p:spPr bwMode="auto">
          <a:xfrm>
            <a:off x="2514600" y="1936399"/>
            <a:ext cx="6629400" cy="415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Rectangle 103"/>
          <p:cNvSpPr/>
          <p:nvPr/>
        </p:nvSpPr>
        <p:spPr>
          <a:xfrm>
            <a:off x="4114800" y="1589771"/>
            <a:ext cx="4718824" cy="260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anose="020B0606020202030204" pitchFamily="34" charset="0"/>
              </a:rPr>
              <a:t>RELATIVE </a:t>
            </a:r>
            <a:r>
              <a:rPr lang="en-US" sz="1400" b="1" u="sng" dirty="0" smtClean="0">
                <a:solidFill>
                  <a:schemeClr val="tx1"/>
                </a:solidFill>
                <a:latin typeface="Arial Narrow" panose="020B0606020202030204" pitchFamily="34" charset="0"/>
              </a:rPr>
              <a:t>COST</a:t>
            </a:r>
            <a:r>
              <a:rPr lang="en-US" sz="1400" b="1" dirty="0" smtClean="0">
                <a:solidFill>
                  <a:schemeClr val="tx1"/>
                </a:solidFill>
                <a:latin typeface="Arial Narrow" panose="020B0606020202030204" pitchFamily="34" charset="0"/>
              </a:rPr>
              <a:t> RANKING OF NEW GENERATION RESOURCES</a:t>
            </a:r>
            <a:endParaRPr lang="en-US" sz="1400" b="1" dirty="0">
              <a:solidFill>
                <a:schemeClr val="tx1"/>
              </a:solidFill>
              <a:latin typeface="Arial Narrow" panose="020B0606020202030204" pitchFamily="34" charset="0"/>
            </a:endParaRPr>
          </a:p>
        </p:txBody>
      </p:sp>
      <p:sp>
        <p:nvSpPr>
          <p:cNvPr id="105" name="Oval 104"/>
          <p:cNvSpPr/>
          <p:nvPr/>
        </p:nvSpPr>
        <p:spPr>
          <a:xfrm>
            <a:off x="2743200" y="3799248"/>
            <a:ext cx="1823224" cy="3454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2971800" y="6172200"/>
            <a:ext cx="6166624" cy="646331"/>
          </a:xfrm>
          <a:prstGeom prst="rect">
            <a:avLst/>
          </a:prstGeom>
          <a:noFill/>
        </p:spPr>
        <p:txBody>
          <a:bodyPr wrap="square" rtlCol="0">
            <a:spAutoFit/>
          </a:bodyPr>
          <a:lstStyle/>
          <a:p>
            <a:r>
              <a:rPr lang="en-US" sz="1200" dirty="0" smtClean="0"/>
              <a:t>Cost ranking based on Lazard unsubsidized </a:t>
            </a:r>
            <a:r>
              <a:rPr lang="en-US" sz="1200" dirty="0" err="1" smtClean="0"/>
              <a:t>levelized</a:t>
            </a:r>
            <a:r>
              <a:rPr lang="en-US" sz="1200" dirty="0" smtClean="0"/>
              <a:t> energy cost comparison (2013), at 2.</a:t>
            </a:r>
          </a:p>
          <a:p>
            <a:r>
              <a:rPr lang="en-US" sz="1200" dirty="0" smtClean="0"/>
              <a:t>Risk ranking </a:t>
            </a:r>
            <a:r>
              <a:rPr lang="en-US" sz="1200" dirty="0"/>
              <a:t>based </a:t>
            </a:r>
            <a:r>
              <a:rPr lang="en-US" sz="1200" dirty="0" smtClean="0"/>
              <a:t>on Ron </a:t>
            </a:r>
            <a:r>
              <a:rPr lang="en-US" sz="1200" dirty="0" err="1"/>
              <a:t>Binz</a:t>
            </a:r>
            <a:r>
              <a:rPr lang="en-US" sz="1200" dirty="0"/>
              <a:t> &amp; CERES, Practicing Risk‐Aware Electricity Regulation: What Every State Regulator Needs to Know (2012</a:t>
            </a:r>
            <a:r>
              <a:rPr lang="en-US" sz="1200" dirty="0" smtClean="0"/>
              <a:t>), at 8.</a:t>
            </a:r>
            <a:endParaRPr lang="en-US" sz="1200" dirty="0"/>
          </a:p>
        </p:txBody>
      </p:sp>
      <p:sp>
        <p:nvSpPr>
          <p:cNvPr id="103" name="Slide Number Placeholder 102"/>
          <p:cNvSpPr>
            <a:spLocks noGrp="1"/>
          </p:cNvSpPr>
          <p:nvPr>
            <p:ph type="sldNum" sz="quarter" idx="12"/>
          </p:nvPr>
        </p:nvSpPr>
        <p:spPr/>
        <p:txBody>
          <a:bodyPr/>
          <a:lstStyle/>
          <a:p>
            <a:fld id="{34846DF4-7787-4B91-8088-9E285F6E4DD8}" type="slidenum">
              <a:rPr lang="en-US" smtClean="0"/>
              <a:pPr/>
              <a:t>11</a:t>
            </a:fld>
            <a:endParaRPr lang="en-US"/>
          </a:p>
        </p:txBody>
      </p:sp>
    </p:spTree>
    <p:extLst>
      <p:ext uri="{BB962C8B-B14F-4D97-AF65-F5344CB8AC3E}">
        <p14:creationId xmlns:p14="http://schemas.microsoft.com/office/powerpoint/2010/main" val="128179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9144000" cy="1143000"/>
          </a:xfrm>
          <a:prstGeom prst="rect">
            <a:avLst/>
          </a:prstGeom>
          <a:solidFill>
            <a:srgbClr val="000000"/>
          </a:solidFill>
          <a:ln w="9525">
            <a:noFill/>
            <a:miter lim="800000"/>
            <a:headEnd/>
            <a:tailEnd/>
          </a:ln>
        </p:spPr>
        <p:txBody>
          <a:bodyPr anchor="ctr"/>
          <a:lstStyle/>
          <a:p>
            <a:pPr marL="231775"/>
            <a:r>
              <a:rPr lang="en-US" sz="3200" dirty="0" smtClean="0">
                <a:solidFill>
                  <a:schemeClr val="bg1"/>
                </a:solidFill>
                <a:latin typeface="Calibri" pitchFamily="34" charset="0"/>
              </a:rPr>
              <a:t>Florida has clear roadmap for risk-aware planning, centering on diversification</a:t>
            </a:r>
            <a:endParaRPr lang="en-US" sz="3200" dirty="0">
              <a:solidFill>
                <a:schemeClr val="bg1"/>
              </a:solidFill>
              <a:latin typeface="Calibri"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63" t="21328" r="36186" b="5730"/>
          <a:stretch/>
        </p:blipFill>
        <p:spPr bwMode="auto">
          <a:xfrm>
            <a:off x="0" y="1371600"/>
            <a:ext cx="451599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8200" y="1829574"/>
            <a:ext cx="4495800" cy="4647426"/>
          </a:xfrm>
          <a:prstGeom prst="rect">
            <a:avLst/>
          </a:prstGeom>
          <a:noFill/>
        </p:spPr>
        <p:txBody>
          <a:bodyPr wrap="square" rtlCol="0">
            <a:spAutoFit/>
          </a:bodyPr>
          <a:lstStyle/>
          <a:p>
            <a:r>
              <a:rPr lang="en-US" sz="2000" dirty="0" smtClean="0"/>
              <a:t>Per report’s detailed cost and risk analysis of wide range of generation sources, safe investment strategies include:</a:t>
            </a:r>
          </a:p>
          <a:p>
            <a:endParaRPr lang="en-US" sz="2000" dirty="0" smtClean="0"/>
          </a:p>
          <a:p>
            <a:pPr marL="231775" indent="-231775">
              <a:buSzPct val="75000"/>
              <a:buFont typeface="Calibri" panose="020F0502020204030204" pitchFamily="34" charset="0"/>
              <a:buChar char="◊"/>
            </a:pPr>
            <a:r>
              <a:rPr lang="en-US" sz="2000" dirty="0" smtClean="0"/>
              <a:t>Diversifying energy resource portfolio</a:t>
            </a:r>
          </a:p>
          <a:p>
            <a:pPr marL="231775" indent="-231775">
              <a:buSzPct val="75000"/>
            </a:pPr>
            <a:endParaRPr lang="en-US" sz="2000" dirty="0" smtClean="0"/>
          </a:p>
          <a:p>
            <a:pPr marL="231775" indent="-231775">
              <a:buSzPct val="75000"/>
              <a:buFont typeface="Calibri" panose="020F0502020204030204" pitchFamily="34" charset="0"/>
              <a:buChar char="◊"/>
            </a:pPr>
            <a:r>
              <a:rPr lang="en-US" sz="2000" dirty="0" smtClean="0"/>
              <a:t>More emphasis on energy efficiency because it is lowest-cost, lowest-risk resource</a:t>
            </a:r>
          </a:p>
          <a:p>
            <a:pPr marL="231775" indent="-231775">
              <a:buSzPct val="75000"/>
              <a:buFont typeface="Calibri" panose="020F0502020204030204" pitchFamily="34" charset="0"/>
              <a:buChar char="◊"/>
            </a:pPr>
            <a:endParaRPr lang="en-US" sz="2000" dirty="0"/>
          </a:p>
          <a:p>
            <a:pPr marL="231775" indent="-231775">
              <a:buSzPct val="75000"/>
              <a:buFont typeface="Calibri" panose="020F0502020204030204" pitchFamily="34" charset="0"/>
              <a:buChar char="◊"/>
            </a:pPr>
            <a:r>
              <a:rPr lang="en-US" sz="2000" dirty="0"/>
              <a:t>More emphasis on renewables </a:t>
            </a:r>
            <a:r>
              <a:rPr lang="en-US" sz="2000" dirty="0" smtClean="0"/>
              <a:t>because they are low-cost, low risk</a:t>
            </a:r>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34846DF4-7787-4B91-8088-9E285F6E4DD8}" type="slidenum">
              <a:rPr lang="en-US" smtClean="0"/>
              <a:pPr/>
              <a:t>12</a:t>
            </a:fld>
            <a:endParaRPr lang="en-US"/>
          </a:p>
        </p:txBody>
      </p:sp>
    </p:spTree>
    <p:extLst>
      <p:ext uri="{BB962C8B-B14F-4D97-AF65-F5344CB8AC3E}">
        <p14:creationId xmlns:p14="http://schemas.microsoft.com/office/powerpoint/2010/main" val="4059875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576" y="0"/>
            <a:ext cx="9144000" cy="1295400"/>
          </a:xfrm>
          <a:prstGeom prst="rect">
            <a:avLst/>
          </a:prstGeom>
          <a:solidFill>
            <a:srgbClr val="000000"/>
          </a:solidFill>
          <a:ln w="9525">
            <a:noFill/>
            <a:miter lim="800000"/>
            <a:headEnd/>
            <a:tailEnd/>
          </a:ln>
        </p:spPr>
        <p:txBody>
          <a:bodyPr anchor="ctr"/>
          <a:lstStyle/>
          <a:p>
            <a:pPr marL="231775"/>
            <a:r>
              <a:rPr lang="en-US" sz="3200" dirty="0" smtClean="0">
                <a:solidFill>
                  <a:schemeClr val="bg1"/>
                </a:solidFill>
                <a:latin typeface="Calibri" pitchFamily="34" charset="0"/>
              </a:rPr>
              <a:t>Low-cost, low-risk generation options exist, </a:t>
            </a:r>
          </a:p>
          <a:p>
            <a:pPr marL="231775"/>
            <a:r>
              <a:rPr lang="en-US" sz="3200" dirty="0" smtClean="0">
                <a:solidFill>
                  <a:schemeClr val="bg1"/>
                </a:solidFill>
                <a:latin typeface="Calibri" pitchFamily="34" charset="0"/>
              </a:rPr>
              <a:t>need to be rigorously explored</a:t>
            </a:r>
            <a:endParaRPr lang="en-US" sz="3200" dirty="0">
              <a:solidFill>
                <a:schemeClr val="bg1"/>
              </a:solidFill>
              <a:latin typeface="Calibri" pitchFamily="34" charset="0"/>
            </a:endParaRPr>
          </a:p>
        </p:txBody>
      </p:sp>
      <p:grpSp>
        <p:nvGrpSpPr>
          <p:cNvPr id="9" name="Group 8"/>
          <p:cNvGrpSpPr/>
          <p:nvPr/>
        </p:nvGrpSpPr>
        <p:grpSpPr>
          <a:xfrm>
            <a:off x="0" y="1529715"/>
            <a:ext cx="9138424" cy="4490085"/>
            <a:chOff x="0" y="1371600"/>
            <a:chExt cx="9138424" cy="4490085"/>
          </a:xfrm>
        </p:grpSpPr>
        <p:sp>
          <p:nvSpPr>
            <p:cNvPr id="4" name="TextBox 3"/>
            <p:cNvSpPr txBox="1"/>
            <p:nvPr/>
          </p:nvSpPr>
          <p:spPr>
            <a:xfrm>
              <a:off x="0" y="1371600"/>
              <a:ext cx="9138424" cy="1015663"/>
            </a:xfrm>
            <a:prstGeom prst="rect">
              <a:avLst/>
            </a:prstGeom>
            <a:noFill/>
          </p:spPr>
          <p:txBody>
            <a:bodyPr wrap="square" rtlCol="0">
              <a:spAutoFit/>
            </a:bodyPr>
            <a:lstStyle/>
            <a:p>
              <a:pPr marL="169863">
                <a:buSzPct val="75000"/>
              </a:pPr>
              <a:r>
                <a:rPr lang="en-US" sz="2000" b="1" dirty="0" smtClean="0"/>
                <a:t>E.g., Georgia: </a:t>
              </a:r>
              <a:r>
                <a:rPr lang="en-US" sz="2000" dirty="0" smtClean="0"/>
                <a:t>Georgia Power Company’s </a:t>
              </a:r>
              <a:r>
                <a:rPr lang="en-US" sz="2000" dirty="0"/>
                <a:t>2013 </a:t>
              </a:r>
              <a:r>
                <a:rPr lang="en-US" sz="2000" dirty="0" smtClean="0"/>
                <a:t>RFP </a:t>
              </a:r>
              <a:r>
                <a:rPr lang="en-US" sz="2000" dirty="0"/>
                <a:t>for Solar Photovoltaic Generation and </a:t>
              </a:r>
              <a:r>
                <a:rPr lang="en-US" sz="2000" dirty="0" smtClean="0"/>
                <a:t>Utility </a:t>
              </a:r>
              <a:r>
                <a:rPr lang="en-US" sz="2000" dirty="0"/>
                <a:t>Scale Power Purchase </a:t>
              </a:r>
              <a:r>
                <a:rPr lang="en-US" sz="2000" dirty="0" smtClean="0"/>
                <a:t>Agreement for </a:t>
              </a:r>
              <a:r>
                <a:rPr lang="en-US" sz="2000" b="1" dirty="0" smtClean="0"/>
                <a:t>210 </a:t>
              </a:r>
              <a:r>
                <a:rPr lang="en-US" sz="2000" b="1" dirty="0"/>
                <a:t>megawatts (MW) of solar capacity </a:t>
              </a:r>
              <a:r>
                <a:rPr lang="en-US" sz="2000" b="1" dirty="0" smtClean="0"/>
                <a:t>in 2013 and ’14</a:t>
              </a:r>
              <a:r>
                <a:rPr lang="en-US" sz="2000" dirty="0"/>
                <a:t>. </a:t>
              </a:r>
              <a:endParaRPr lang="en-US" sz="2000" dirty="0" smtClean="0"/>
            </a:p>
          </p:txBody>
        </p:sp>
        <p:sp>
          <p:nvSpPr>
            <p:cNvPr id="8" name="TextBox 7"/>
            <p:cNvSpPr txBox="1"/>
            <p:nvPr/>
          </p:nvSpPr>
          <p:spPr>
            <a:xfrm>
              <a:off x="225812" y="3962400"/>
              <a:ext cx="8686800" cy="707886"/>
            </a:xfrm>
            <a:prstGeom prst="rect">
              <a:avLst/>
            </a:prstGeom>
            <a:noFill/>
          </p:spPr>
          <p:txBody>
            <a:bodyPr wrap="square" rtlCol="0">
              <a:spAutoFit/>
            </a:bodyPr>
            <a:lstStyle/>
            <a:p>
              <a:pPr marL="0" lvl="1">
                <a:buSzPct val="75000"/>
              </a:pPr>
              <a:r>
                <a:rPr lang="en-US" sz="2000" b="1" dirty="0" smtClean="0"/>
                <a:t>E.g., Colorado:  </a:t>
              </a:r>
              <a:r>
                <a:rPr lang="en-US" sz="2000" dirty="0" smtClean="0"/>
                <a:t>In September 2013, Xcel </a:t>
              </a:r>
              <a:r>
                <a:rPr lang="en-US" sz="2000" dirty="0"/>
                <a:t>Energy </a:t>
              </a:r>
              <a:r>
                <a:rPr lang="en-US" sz="2000" dirty="0" smtClean="0"/>
                <a:t>proposed adding </a:t>
              </a:r>
              <a:r>
                <a:rPr lang="en-US" sz="2000" b="1" dirty="0" smtClean="0"/>
                <a:t>170 </a:t>
              </a:r>
              <a:r>
                <a:rPr lang="en-US" sz="2000" b="1" dirty="0"/>
                <a:t>MW of utility scale in-state solar </a:t>
              </a:r>
              <a:r>
                <a:rPr lang="en-US" sz="2000" b="1" dirty="0" smtClean="0"/>
                <a:t>power</a:t>
              </a:r>
              <a:r>
                <a:rPr lang="en-US" sz="2000" dirty="0" smtClean="0"/>
                <a:t> and 450 </a:t>
              </a:r>
              <a:r>
                <a:rPr lang="en-US" sz="2000" dirty="0"/>
                <a:t>MW of in-state wind </a:t>
              </a:r>
              <a:r>
                <a:rPr lang="en-US" sz="2000" dirty="0" smtClean="0"/>
                <a:t>power</a:t>
              </a:r>
              <a:endParaRPr lang="en-US" sz="2000" dirty="0"/>
            </a:p>
          </p:txBody>
        </p:sp>
        <p:sp>
          <p:nvSpPr>
            <p:cNvPr id="2" name="TextBox 1"/>
            <p:cNvSpPr txBox="1"/>
            <p:nvPr/>
          </p:nvSpPr>
          <p:spPr>
            <a:xfrm>
              <a:off x="1025912" y="2590800"/>
              <a:ext cx="7086600" cy="1077218"/>
            </a:xfrm>
            <a:prstGeom prst="rect">
              <a:avLst/>
            </a:prstGeom>
            <a:solidFill>
              <a:schemeClr val="accent6">
                <a:lumMod val="20000"/>
                <a:lumOff val="80000"/>
              </a:schemeClr>
            </a:solidFill>
            <a:ln>
              <a:solidFill>
                <a:schemeClr val="accent6"/>
              </a:solidFill>
            </a:ln>
            <a:scene3d>
              <a:camera prst="orthographicFront"/>
              <a:lightRig rig="threePt" dir="t"/>
            </a:scene3d>
            <a:sp3d>
              <a:bevelT/>
            </a:sp3d>
          </p:spPr>
          <p:txBody>
            <a:bodyPr wrap="square" rtlCol="0">
              <a:spAutoFit/>
            </a:bodyPr>
            <a:lstStyle/>
            <a:p>
              <a:pPr marL="0" lvl="1">
                <a:buSzPct val="75000"/>
              </a:pPr>
              <a:r>
                <a:rPr lang="en-US" sz="2000" i="1" dirty="0"/>
                <a:t>RFP “add[s] an enormous amount of renewable energy to our mix for years to come </a:t>
              </a:r>
              <a:r>
                <a:rPr lang="en-US" sz="2000" b="1" i="1" dirty="0">
                  <a:solidFill>
                    <a:srgbClr val="C00000"/>
                  </a:solidFill>
                </a:rPr>
                <a:t>without increasing rates</a:t>
              </a:r>
              <a:r>
                <a:rPr lang="en-US" sz="2000" i="1" dirty="0"/>
                <a:t>.” </a:t>
              </a:r>
            </a:p>
            <a:p>
              <a:pPr marL="231775" lvl="1" algn="r">
                <a:buSzPct val="75000"/>
              </a:pPr>
              <a:r>
                <a:rPr lang="en-US" sz="2400" dirty="0"/>
                <a:t>	</a:t>
              </a:r>
              <a:r>
                <a:rPr lang="en-US" sz="2400" dirty="0" smtClean="0"/>
                <a:t>- </a:t>
              </a:r>
              <a:r>
                <a:rPr lang="en-US" dirty="0" smtClean="0"/>
                <a:t>GA </a:t>
              </a:r>
              <a:r>
                <a:rPr lang="en-US" dirty="0"/>
                <a:t>Commissioner </a:t>
              </a:r>
              <a:r>
                <a:rPr lang="en-US" dirty="0" smtClean="0"/>
                <a:t>Echols </a:t>
              </a:r>
              <a:r>
                <a:rPr lang="en-US" dirty="0"/>
                <a:t>(May 2013</a:t>
              </a:r>
              <a:r>
                <a:rPr lang="en-US" dirty="0" smtClean="0"/>
                <a:t>)</a:t>
              </a:r>
              <a:endParaRPr lang="en-US" dirty="0"/>
            </a:p>
          </p:txBody>
        </p:sp>
        <p:sp>
          <p:nvSpPr>
            <p:cNvPr id="3" name="TextBox 2"/>
            <p:cNvSpPr txBox="1"/>
            <p:nvPr/>
          </p:nvSpPr>
          <p:spPr>
            <a:xfrm>
              <a:off x="1025912" y="4876800"/>
              <a:ext cx="7086600" cy="984885"/>
            </a:xfrm>
            <a:prstGeom prst="rect">
              <a:avLst/>
            </a:prstGeom>
            <a:solidFill>
              <a:schemeClr val="accent6">
                <a:lumMod val="20000"/>
                <a:lumOff val="80000"/>
              </a:schemeClr>
            </a:solidFill>
            <a:ln>
              <a:solidFill>
                <a:schemeClr val="accent6"/>
              </a:solidFill>
            </a:ln>
            <a:scene3d>
              <a:camera prst="orthographicFront"/>
              <a:lightRig rig="threePt" dir="t"/>
            </a:scene3d>
            <a:sp3d>
              <a:bevelT/>
            </a:sp3d>
          </p:spPr>
          <p:txBody>
            <a:bodyPr wrap="square" rtlCol="0">
              <a:spAutoFit/>
            </a:bodyPr>
            <a:lstStyle/>
            <a:p>
              <a:pPr>
                <a:buSzPct val="75000"/>
              </a:pPr>
              <a:r>
                <a:rPr lang="en-US" sz="2000" i="1" dirty="0" smtClean="0"/>
                <a:t>"We </a:t>
              </a:r>
              <a:r>
                <a:rPr lang="en-US" sz="2000" i="1" dirty="0"/>
                <a:t>are not taking on solar because we have to, but because it is </a:t>
              </a:r>
              <a:r>
                <a:rPr lang="en-US" sz="2000" b="1" i="1" dirty="0">
                  <a:solidFill>
                    <a:srgbClr val="C00000"/>
                  </a:solidFill>
                </a:rPr>
                <a:t>cost-effective and economical</a:t>
              </a:r>
              <a:r>
                <a:rPr lang="en-US" sz="2000" i="1" dirty="0"/>
                <a:t>.”</a:t>
              </a:r>
            </a:p>
            <a:p>
              <a:pPr algn="r">
                <a:buSzPct val="75000"/>
              </a:pPr>
              <a:r>
                <a:rPr lang="en-US" dirty="0"/>
                <a:t> - </a:t>
              </a:r>
              <a:r>
                <a:rPr lang="en-US" dirty="0" smtClean="0"/>
                <a:t>M. </a:t>
              </a:r>
              <a:r>
                <a:rPr lang="en-US" dirty="0" err="1"/>
                <a:t>Aguayo</a:t>
              </a:r>
              <a:r>
                <a:rPr lang="en-US" dirty="0"/>
                <a:t>, Xcel Energy (Sept. 2013</a:t>
              </a:r>
              <a:r>
                <a:rPr lang="en-US" dirty="0" smtClean="0"/>
                <a:t>)</a:t>
              </a:r>
              <a:endParaRPr lang="en-US" dirty="0"/>
            </a:p>
          </p:txBody>
        </p:sp>
      </p:grpSp>
      <p:sp>
        <p:nvSpPr>
          <p:cNvPr id="10" name="Slide Number Placeholder 9"/>
          <p:cNvSpPr>
            <a:spLocks noGrp="1"/>
          </p:cNvSpPr>
          <p:nvPr>
            <p:ph type="sldNum" sz="quarter" idx="12"/>
          </p:nvPr>
        </p:nvSpPr>
        <p:spPr/>
        <p:txBody>
          <a:bodyPr/>
          <a:lstStyle/>
          <a:p>
            <a:fld id="{34846DF4-7787-4B91-8088-9E285F6E4DD8}" type="slidenum">
              <a:rPr lang="en-US" smtClean="0"/>
              <a:pPr/>
              <a:t>13</a:t>
            </a:fld>
            <a:endParaRPr lang="en-US"/>
          </a:p>
        </p:txBody>
      </p:sp>
    </p:spTree>
    <p:extLst>
      <p:ext uri="{BB962C8B-B14F-4D97-AF65-F5344CB8AC3E}">
        <p14:creationId xmlns:p14="http://schemas.microsoft.com/office/powerpoint/2010/main" val="3755120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1143000"/>
          </a:xfrm>
          <a:prstGeom prst="rect">
            <a:avLst/>
          </a:prstGeom>
          <a:solidFill>
            <a:srgbClr val="000000"/>
          </a:solidFill>
          <a:ln w="9525">
            <a:noFill/>
            <a:miter lim="800000"/>
            <a:headEnd/>
            <a:tailEnd/>
          </a:ln>
        </p:spPr>
        <p:txBody>
          <a:bodyPr anchor="ctr"/>
          <a:lstStyle/>
          <a:p>
            <a:pPr marL="231775"/>
            <a:r>
              <a:rPr lang="en-US" sz="3200" dirty="0" smtClean="0">
                <a:solidFill>
                  <a:schemeClr val="bg1"/>
                </a:solidFill>
                <a:latin typeface="Calibri" pitchFamily="34" charset="0"/>
              </a:rPr>
              <a:t>Recommended next steps for the Commission</a:t>
            </a:r>
            <a:endParaRPr lang="en-US" sz="3200" dirty="0">
              <a:solidFill>
                <a:schemeClr val="bg1"/>
              </a:solidFill>
              <a:latin typeface="Calibri" pitchFamily="34" charset="0"/>
            </a:endParaRPr>
          </a:p>
        </p:txBody>
      </p:sp>
      <p:sp>
        <p:nvSpPr>
          <p:cNvPr id="4" name="TextBox 3"/>
          <p:cNvSpPr txBox="1"/>
          <p:nvPr/>
        </p:nvSpPr>
        <p:spPr>
          <a:xfrm>
            <a:off x="685800" y="1458754"/>
            <a:ext cx="7315200" cy="4431983"/>
          </a:xfrm>
          <a:prstGeom prst="rect">
            <a:avLst/>
          </a:prstGeom>
          <a:noFill/>
        </p:spPr>
        <p:txBody>
          <a:bodyPr wrap="square" rtlCol="0">
            <a:spAutoFit/>
          </a:bodyPr>
          <a:lstStyle/>
          <a:p>
            <a:pPr marL="342900" indent="-342900" algn="just">
              <a:buSzPct val="75000"/>
              <a:buFont typeface="Calibri" panose="020F0502020204030204" pitchFamily="34" charset="0"/>
              <a:buChar char="◊"/>
            </a:pPr>
            <a:r>
              <a:rPr lang="en-US" sz="2400" dirty="0" smtClean="0"/>
              <a:t>Defer suitability determination until the Commission receives requisite supplemental </a:t>
            </a:r>
            <a:r>
              <a:rPr lang="en-US" sz="2400" dirty="0"/>
              <a:t>data and analysis </a:t>
            </a:r>
            <a:r>
              <a:rPr lang="en-US" sz="2400" dirty="0" smtClean="0"/>
              <a:t>from each utility subject to ten-year </a:t>
            </a:r>
            <a:r>
              <a:rPr lang="en-US" sz="2400" smtClean="0"/>
              <a:t>site planning.</a:t>
            </a:r>
          </a:p>
          <a:p>
            <a:pPr marL="342900" indent="-342900" algn="just">
              <a:buSzPct val="75000"/>
              <a:buFont typeface="Calibri" panose="020F0502020204030204" pitchFamily="34" charset="0"/>
              <a:buChar char="◊"/>
            </a:pPr>
            <a:endParaRPr lang="en-US" sz="2400" dirty="0" smtClean="0"/>
          </a:p>
          <a:p>
            <a:pPr marL="342900" indent="-342900" algn="just">
              <a:buSzPct val="75000"/>
              <a:buFont typeface="Calibri" panose="020F0502020204030204" pitchFamily="34" charset="0"/>
              <a:buChar char="◊"/>
            </a:pPr>
            <a:r>
              <a:rPr lang="en-US" sz="2400" dirty="0"/>
              <a:t>Issue state-wide request for </a:t>
            </a:r>
            <a:r>
              <a:rPr lang="en-US" sz="2400" dirty="0" smtClean="0"/>
              <a:t>EE/RE/DSM project proposals, </a:t>
            </a:r>
            <a:r>
              <a:rPr lang="en-US" sz="2400" dirty="0"/>
              <a:t>or order utilities to issue such requests, publishing </a:t>
            </a:r>
            <a:r>
              <a:rPr lang="en-US" sz="2400" dirty="0" smtClean="0"/>
              <a:t>results.</a:t>
            </a:r>
          </a:p>
          <a:p>
            <a:pPr marL="342900" indent="-342900" algn="just">
              <a:buSzPct val="75000"/>
              <a:buFont typeface="Calibri" panose="020F0502020204030204" pitchFamily="34" charset="0"/>
              <a:buChar char="◊"/>
            </a:pPr>
            <a:endParaRPr lang="en-US" sz="2400" dirty="0"/>
          </a:p>
          <a:p>
            <a:pPr marL="342900" indent="-342900" algn="just">
              <a:buSzPct val="75000"/>
              <a:buFont typeface="Calibri" panose="020F0502020204030204" pitchFamily="34" charset="0"/>
              <a:buChar char="◊"/>
            </a:pPr>
            <a:r>
              <a:rPr lang="en-US" sz="2400" dirty="0" smtClean="0"/>
              <a:t>In suitability determination, specify actions Florida will take to reduce overall cost and risk in the state’s energy portfolio.</a:t>
            </a:r>
          </a:p>
          <a:p>
            <a:pPr marL="285750" indent="-285750">
              <a:buFont typeface="Wingdings" panose="05000000000000000000" pitchFamily="2" charset="2"/>
              <a:buChar char="Ø"/>
            </a:pPr>
            <a:endParaRPr lang="en-US" dirty="0"/>
          </a:p>
        </p:txBody>
      </p:sp>
      <p:sp>
        <p:nvSpPr>
          <p:cNvPr id="2" name="Slide Number Placeholder 1"/>
          <p:cNvSpPr>
            <a:spLocks noGrp="1"/>
          </p:cNvSpPr>
          <p:nvPr>
            <p:ph type="sldNum" sz="quarter" idx="12"/>
          </p:nvPr>
        </p:nvSpPr>
        <p:spPr/>
        <p:txBody>
          <a:bodyPr/>
          <a:lstStyle/>
          <a:p>
            <a:fld id="{34846DF4-7787-4B91-8088-9E285F6E4DD8}" type="slidenum">
              <a:rPr lang="en-US" smtClean="0"/>
              <a:pPr/>
              <a:t>14</a:t>
            </a:fld>
            <a:endParaRPr lang="en-US"/>
          </a:p>
        </p:txBody>
      </p:sp>
    </p:spTree>
    <p:extLst>
      <p:ext uri="{BB962C8B-B14F-4D97-AF65-F5344CB8AC3E}">
        <p14:creationId xmlns:p14="http://schemas.microsoft.com/office/powerpoint/2010/main" val="172622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76200"/>
            <a:ext cx="9144000" cy="1142999"/>
          </a:xfrm>
          <a:prstGeom prst="rect">
            <a:avLst/>
          </a:prstGeom>
          <a:solidFill>
            <a:srgbClr val="000000"/>
          </a:solidFill>
          <a:ln w="9525">
            <a:noFill/>
            <a:miter lim="800000"/>
            <a:headEnd/>
            <a:tailEnd/>
          </a:ln>
        </p:spPr>
        <p:txBody>
          <a:bodyPr anchor="ctr"/>
          <a:lstStyle/>
          <a:p>
            <a:pPr marL="231775"/>
            <a:r>
              <a:rPr lang="en-US" sz="3200" dirty="0" smtClean="0">
                <a:solidFill>
                  <a:schemeClr val="bg1"/>
                </a:solidFill>
                <a:latin typeface="Calibri" pitchFamily="34" charset="0"/>
              </a:rPr>
              <a:t>The Commission should obtain missing risk and cost information before determining suitability</a:t>
            </a:r>
          </a:p>
        </p:txBody>
      </p:sp>
      <p:sp>
        <p:nvSpPr>
          <p:cNvPr id="3" name="TextBox 2"/>
          <p:cNvSpPr txBox="1"/>
          <p:nvPr/>
        </p:nvSpPr>
        <p:spPr>
          <a:xfrm>
            <a:off x="609600" y="1483816"/>
            <a:ext cx="7772400" cy="5016757"/>
          </a:xfrm>
          <a:prstGeom prst="rect">
            <a:avLst/>
          </a:prstGeom>
          <a:noFill/>
        </p:spPr>
        <p:txBody>
          <a:bodyPr wrap="square" rtlCol="0">
            <a:spAutoFit/>
          </a:bodyPr>
          <a:lstStyle/>
          <a:p>
            <a:pPr marL="342900" indent="-342900">
              <a:buSzPct val="75000"/>
              <a:buFont typeface="Calibri" panose="020F0502020204030204" pitchFamily="34" charset="0"/>
              <a:buChar char="◊"/>
            </a:pPr>
            <a:r>
              <a:rPr lang="en-US" sz="2400" dirty="0" smtClean="0"/>
              <a:t>Ten-year site plans must provide </a:t>
            </a:r>
            <a:r>
              <a:rPr lang="en-US" sz="2400" dirty="0"/>
              <a:t>sufficient information to </a:t>
            </a:r>
            <a:r>
              <a:rPr lang="en-US" sz="2400" dirty="0" smtClean="0"/>
              <a:t>assure the Commission that an  </a:t>
            </a:r>
            <a:r>
              <a:rPr lang="en-US" sz="2400" b="1" dirty="0">
                <a:solidFill>
                  <a:srgbClr val="C00000"/>
                </a:solidFill>
              </a:rPr>
              <a:t>adequate and reliable supply of electricity at the lowest cost</a:t>
            </a:r>
            <a:r>
              <a:rPr lang="en-US" sz="2400" dirty="0">
                <a:solidFill>
                  <a:srgbClr val="C00000"/>
                </a:solidFill>
              </a:rPr>
              <a:t> </a:t>
            </a:r>
            <a:r>
              <a:rPr lang="en-US" sz="2400" b="1" dirty="0">
                <a:solidFill>
                  <a:srgbClr val="C00000"/>
                </a:solidFill>
              </a:rPr>
              <a:t>possible</a:t>
            </a:r>
            <a:r>
              <a:rPr lang="en-US" sz="2400" dirty="0">
                <a:solidFill>
                  <a:srgbClr val="C00000"/>
                </a:solidFill>
              </a:rPr>
              <a:t> </a:t>
            </a:r>
            <a:r>
              <a:rPr lang="en-US" sz="2400" dirty="0"/>
              <a:t>is </a:t>
            </a:r>
            <a:r>
              <a:rPr lang="en-US" sz="2400" dirty="0" smtClean="0"/>
              <a:t>planned. </a:t>
            </a:r>
            <a:r>
              <a:rPr lang="en-US" sz="2000" dirty="0" smtClean="0"/>
              <a:t>Form PSC/RAD 43-E (11/97)</a:t>
            </a:r>
            <a:r>
              <a:rPr lang="en-US" sz="2800" dirty="0" smtClean="0"/>
              <a:t> </a:t>
            </a:r>
            <a:endParaRPr lang="en-US" sz="2400" dirty="0" smtClean="0"/>
          </a:p>
          <a:p>
            <a:pPr marL="342900" indent="-342900">
              <a:buSzPct val="75000"/>
              <a:buFont typeface="Calibri" panose="020F0502020204030204" pitchFamily="34" charset="0"/>
              <a:buChar char="◊"/>
            </a:pPr>
            <a:endParaRPr lang="en-US" sz="2400" dirty="0" smtClean="0"/>
          </a:p>
          <a:p>
            <a:pPr marL="342900" indent="-342900">
              <a:buSzPct val="75000"/>
              <a:buFont typeface="Calibri" panose="020F0502020204030204" pitchFamily="34" charset="0"/>
              <a:buChar char="◊"/>
            </a:pPr>
            <a:r>
              <a:rPr lang="en-US" sz="2400" dirty="0" smtClean="0"/>
              <a:t>Plans currently fail to analyze future portfolio scenarios, missing lower-cost, lower-risk alternatives to new gas-fired capacity.</a:t>
            </a:r>
          </a:p>
          <a:p>
            <a:pPr marL="342900" indent="-342900">
              <a:buSzPct val="75000"/>
              <a:buFont typeface="Calibri" panose="020F0502020204030204" pitchFamily="34" charset="0"/>
              <a:buChar char="◊"/>
            </a:pPr>
            <a:endParaRPr lang="en-US" sz="2400" dirty="0"/>
          </a:p>
          <a:p>
            <a:pPr marL="342900" indent="-342900">
              <a:buSzPct val="75000"/>
              <a:buFont typeface="Calibri" panose="020F0502020204030204" pitchFamily="34" charset="0"/>
              <a:buChar char="◊"/>
            </a:pPr>
            <a:r>
              <a:rPr lang="en-US" sz="2400" dirty="0" smtClean="0"/>
              <a:t>The Commission should obtain the missing comparative analysis of </a:t>
            </a:r>
            <a:r>
              <a:rPr lang="en-US" sz="2400" u="sng" dirty="0" smtClean="0"/>
              <a:t>all</a:t>
            </a:r>
            <a:r>
              <a:rPr lang="en-US" sz="2400" dirty="0" smtClean="0"/>
              <a:t> sources and technologies, and then propose alternatives to the current plans as needed to reduce overall cost and risk in state’s portfolio.</a:t>
            </a:r>
          </a:p>
        </p:txBody>
      </p:sp>
      <p:sp>
        <p:nvSpPr>
          <p:cNvPr id="5" name="Slide Number Placeholder 4"/>
          <p:cNvSpPr>
            <a:spLocks noGrp="1"/>
          </p:cNvSpPr>
          <p:nvPr>
            <p:ph type="sldNum" sz="quarter" idx="12"/>
          </p:nvPr>
        </p:nvSpPr>
        <p:spPr/>
        <p:txBody>
          <a:bodyPr/>
          <a:lstStyle/>
          <a:p>
            <a:fld id="{34846DF4-7787-4B91-8088-9E285F6E4DD8}" type="slidenum">
              <a:rPr lang="en-US" smtClean="0"/>
              <a:pPr/>
              <a:t>2</a:t>
            </a:fld>
            <a:endParaRPr lang="en-US"/>
          </a:p>
        </p:txBody>
      </p:sp>
    </p:spTree>
    <p:extLst>
      <p:ext uri="{BB962C8B-B14F-4D97-AF65-F5344CB8AC3E}">
        <p14:creationId xmlns:p14="http://schemas.microsoft.com/office/powerpoint/2010/main" val="347452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990599"/>
          </a:xfrm>
          <a:prstGeom prst="rect">
            <a:avLst/>
          </a:prstGeom>
          <a:solidFill>
            <a:srgbClr val="000000"/>
          </a:solidFill>
          <a:ln w="9525">
            <a:noFill/>
            <a:miter lim="800000"/>
            <a:headEnd/>
            <a:tailEnd/>
          </a:ln>
        </p:spPr>
        <p:txBody>
          <a:bodyPr anchor="ctr"/>
          <a:lstStyle/>
          <a:p>
            <a:pPr marL="228600"/>
            <a:r>
              <a:rPr lang="en-US" sz="3200" dirty="0" smtClean="0">
                <a:solidFill>
                  <a:schemeClr val="bg1"/>
                </a:solidFill>
                <a:latin typeface="Calibri" pitchFamily="34" charset="0"/>
              </a:rPr>
              <a:t>Plans must account for risk and cost</a:t>
            </a:r>
            <a:endParaRPr lang="en-US" sz="3200" dirty="0">
              <a:solidFill>
                <a:schemeClr val="bg1"/>
              </a:solidFill>
              <a:latin typeface="Calibri" pitchFamily="34" charset="0"/>
            </a:endParaRPr>
          </a:p>
        </p:txBody>
      </p:sp>
      <p:sp>
        <p:nvSpPr>
          <p:cNvPr id="5" name="TextBox 4"/>
          <p:cNvSpPr txBox="1"/>
          <p:nvPr/>
        </p:nvSpPr>
        <p:spPr>
          <a:xfrm>
            <a:off x="609600" y="1219200"/>
            <a:ext cx="8001000" cy="523220"/>
          </a:xfrm>
          <a:prstGeom prst="rect">
            <a:avLst/>
          </a:prstGeom>
          <a:noFill/>
        </p:spPr>
        <p:txBody>
          <a:bodyPr wrap="square" rtlCol="0">
            <a:spAutoFit/>
          </a:bodyPr>
          <a:lstStyle/>
          <a:p>
            <a:pPr marL="457200" indent="-457200">
              <a:buSzPct val="75000"/>
            </a:pPr>
            <a:endParaRPr lang="en-US" sz="2800" b="1" dirty="0" smtClean="0"/>
          </a:p>
        </p:txBody>
      </p:sp>
      <p:sp>
        <p:nvSpPr>
          <p:cNvPr id="2" name="TextBox 1"/>
          <p:cNvSpPr txBox="1"/>
          <p:nvPr/>
        </p:nvSpPr>
        <p:spPr>
          <a:xfrm>
            <a:off x="152400" y="1371600"/>
            <a:ext cx="8839200" cy="3785652"/>
          </a:xfrm>
          <a:prstGeom prst="rect">
            <a:avLst/>
          </a:prstGeom>
          <a:noFill/>
        </p:spPr>
        <p:txBody>
          <a:bodyPr wrap="square" rtlCol="0">
            <a:spAutoFit/>
          </a:bodyPr>
          <a:lstStyle/>
          <a:p>
            <a:pPr marL="342900" indent="-342900">
              <a:buSzPct val="75000"/>
              <a:buFont typeface="Calibri" panose="020F0502020204030204" pitchFamily="34" charset="0"/>
              <a:buChar char="◊"/>
            </a:pPr>
            <a:r>
              <a:rPr lang="en-US" sz="2400" b="1" dirty="0" smtClean="0">
                <a:solidFill>
                  <a:srgbClr val="C00000"/>
                </a:solidFill>
              </a:rPr>
              <a:t>Cost</a:t>
            </a:r>
            <a:r>
              <a:rPr lang="en-US" sz="2400" b="1" dirty="0" smtClean="0"/>
              <a:t> </a:t>
            </a:r>
            <a:r>
              <a:rPr lang="en-US" sz="2400" dirty="0"/>
              <a:t>should reflect life of investment, including risks that could materially affect investment and benefit to </a:t>
            </a:r>
            <a:r>
              <a:rPr lang="en-US" sz="2400" dirty="0" smtClean="0"/>
              <a:t>customers.</a:t>
            </a:r>
          </a:p>
          <a:p>
            <a:pPr>
              <a:buSzPct val="75000"/>
            </a:pPr>
            <a:endParaRPr lang="en-US" sz="2400" b="1" dirty="0" smtClean="0"/>
          </a:p>
          <a:p>
            <a:pPr marL="342900" indent="-342900">
              <a:buSzPct val="75000"/>
              <a:buFont typeface="Calibri" panose="020F0502020204030204" pitchFamily="34" charset="0"/>
              <a:buChar char="◊"/>
            </a:pPr>
            <a:r>
              <a:rPr lang="en-US" sz="2400" b="1" dirty="0" smtClean="0">
                <a:solidFill>
                  <a:srgbClr val="C00000"/>
                </a:solidFill>
              </a:rPr>
              <a:t>Risk</a:t>
            </a:r>
            <a:r>
              <a:rPr lang="en-US" sz="2400" dirty="0" smtClean="0"/>
              <a:t> </a:t>
            </a:r>
            <a:r>
              <a:rPr lang="en-US" sz="2400" dirty="0"/>
              <a:t>is the expected value of a potential </a:t>
            </a:r>
            <a:r>
              <a:rPr lang="en-US" sz="2400" dirty="0" smtClean="0"/>
              <a:t>loss. It is measurable, based on probability of harm from an adverse event.</a:t>
            </a:r>
          </a:p>
          <a:p>
            <a:pPr marL="342900" indent="-342900">
              <a:buSzPct val="75000"/>
              <a:buFont typeface="Calibri" panose="020F0502020204030204" pitchFamily="34" charset="0"/>
              <a:buChar char="◊"/>
            </a:pPr>
            <a:endParaRPr lang="en-US" sz="2400" dirty="0" smtClean="0"/>
          </a:p>
          <a:p>
            <a:pPr marL="342900" indent="-342900">
              <a:buSzPct val="75000"/>
              <a:buFont typeface="Calibri" panose="020F0502020204030204" pitchFamily="34" charset="0"/>
              <a:buChar char="◊"/>
            </a:pPr>
            <a:r>
              <a:rPr lang="en-US" sz="2400" dirty="0" smtClean="0"/>
              <a:t>The Commission needs cost and risk information to fulfill its duty to consider, among other things, the plans’ consistency with the State Comprehensive Plan, which states relevant Florida policy as follows:</a:t>
            </a:r>
            <a:endParaRPr lang="en-US" sz="2400" dirty="0"/>
          </a:p>
        </p:txBody>
      </p:sp>
      <p:sp>
        <p:nvSpPr>
          <p:cNvPr id="3" name="Slide Number Placeholder 2"/>
          <p:cNvSpPr>
            <a:spLocks noGrp="1"/>
          </p:cNvSpPr>
          <p:nvPr>
            <p:ph type="sldNum" sz="quarter" idx="12"/>
          </p:nvPr>
        </p:nvSpPr>
        <p:spPr/>
        <p:txBody>
          <a:bodyPr/>
          <a:lstStyle/>
          <a:p>
            <a:fld id="{34846DF4-7787-4B91-8088-9E285F6E4DD8}" type="slidenum">
              <a:rPr lang="en-US" smtClean="0"/>
              <a:pPr/>
              <a:t>3</a:t>
            </a:fld>
            <a:endParaRPr lang="en-US"/>
          </a:p>
        </p:txBody>
      </p:sp>
      <p:sp>
        <p:nvSpPr>
          <p:cNvPr id="9" name="TextBox 8"/>
          <p:cNvSpPr txBox="1"/>
          <p:nvPr/>
        </p:nvSpPr>
        <p:spPr>
          <a:xfrm>
            <a:off x="609600" y="5257800"/>
            <a:ext cx="7924800" cy="1107996"/>
          </a:xfrm>
          <a:prstGeom prst="rect">
            <a:avLst/>
          </a:prstGeom>
          <a:solidFill>
            <a:schemeClr val="accent6">
              <a:lumMod val="20000"/>
              <a:lumOff val="80000"/>
            </a:schemeClr>
          </a:solidFill>
          <a:ln>
            <a:solidFill>
              <a:schemeClr val="accent6"/>
            </a:solidFill>
          </a:ln>
          <a:scene3d>
            <a:camera prst="orthographicFront"/>
            <a:lightRig rig="threePt" dir="t"/>
          </a:scene3d>
          <a:sp3d>
            <a:bevelT/>
          </a:sp3d>
        </p:spPr>
        <p:txBody>
          <a:bodyPr wrap="square" rtlCol="0">
            <a:spAutoFit/>
          </a:bodyPr>
          <a:lstStyle/>
          <a:p>
            <a:r>
              <a:rPr lang="en-US" sz="2200" dirty="0"/>
              <a:t>“Develop and maintain energy preparedness plans that will be both practical and effective under circumstances of </a:t>
            </a:r>
            <a:r>
              <a:rPr lang="en-US" sz="2200" b="1" dirty="0">
                <a:solidFill>
                  <a:srgbClr val="C00000"/>
                </a:solidFill>
              </a:rPr>
              <a:t>disrupted energy supplies or unexpected price surges</a:t>
            </a:r>
            <a:r>
              <a:rPr lang="en-US" sz="2200" dirty="0"/>
              <a:t>.”</a:t>
            </a:r>
            <a:r>
              <a:rPr lang="en-US" sz="2200" b="1" dirty="0"/>
              <a:t>  </a:t>
            </a:r>
            <a:r>
              <a:rPr lang="en-US" sz="2000" dirty="0" err="1" smtClean="0"/>
              <a:t>Fla</a:t>
            </a:r>
            <a:r>
              <a:rPr lang="en-US" sz="2000" dirty="0" smtClean="0"/>
              <a:t> </a:t>
            </a:r>
            <a:r>
              <a:rPr lang="en-US" sz="2000" dirty="0"/>
              <a:t>Stat. § 187.201 (11)(b)(10</a:t>
            </a:r>
            <a:r>
              <a:rPr lang="en-US" sz="2000" dirty="0" smtClean="0"/>
              <a:t>)</a:t>
            </a:r>
            <a:endParaRPr lang="en-US" sz="2400" dirty="0"/>
          </a:p>
        </p:txBody>
      </p:sp>
    </p:spTree>
    <p:extLst>
      <p:ext uri="{BB962C8B-B14F-4D97-AF65-F5344CB8AC3E}">
        <p14:creationId xmlns:p14="http://schemas.microsoft.com/office/powerpoint/2010/main" val="409604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30953"/>
            <a:ext cx="8001000" cy="4893647"/>
          </a:xfrm>
          <a:prstGeom prst="rect">
            <a:avLst/>
          </a:prstGeom>
          <a:noFill/>
        </p:spPr>
        <p:txBody>
          <a:bodyPr wrap="square" rtlCol="0">
            <a:spAutoFit/>
          </a:bodyPr>
          <a:lstStyle/>
          <a:p>
            <a:pPr marL="457200" indent="-457200">
              <a:buSzPct val="75000"/>
              <a:buFont typeface="Calibri" panose="020F0502020204030204" pitchFamily="34" charset="0"/>
              <a:buChar char="◊"/>
            </a:pPr>
            <a:r>
              <a:rPr lang="en-US" sz="2400" dirty="0" smtClean="0"/>
              <a:t>High dependence </a:t>
            </a:r>
            <a:r>
              <a:rPr lang="en-US" sz="2400" dirty="0"/>
              <a:t>on natural </a:t>
            </a:r>
            <a:r>
              <a:rPr lang="en-US" sz="2400" dirty="0" smtClean="0"/>
              <a:t>gas </a:t>
            </a:r>
            <a:r>
              <a:rPr lang="en-US" dirty="0" smtClean="0"/>
              <a:t>(FRCC 2013)</a:t>
            </a:r>
          </a:p>
          <a:p>
            <a:pPr marL="457200" indent="-457200">
              <a:buSzPct val="75000"/>
            </a:pPr>
            <a:endParaRPr lang="en-US" sz="2400" dirty="0" smtClean="0"/>
          </a:p>
          <a:p>
            <a:pPr marL="457200" indent="-457200">
              <a:buSzPct val="75000"/>
              <a:buFont typeface="Calibri" panose="020F0502020204030204" pitchFamily="34" charset="0"/>
              <a:buChar char="◊"/>
            </a:pPr>
            <a:r>
              <a:rPr lang="en-US" sz="2400" dirty="0" smtClean="0"/>
              <a:t>Significant near-term coal and nuclear retirements, potentially exacerbating natural gas dependence</a:t>
            </a:r>
          </a:p>
          <a:p>
            <a:pPr marL="457200" indent="-457200">
              <a:buSzPct val="75000"/>
              <a:buFont typeface="Calibri" panose="020F0502020204030204" pitchFamily="34" charset="0"/>
              <a:buChar char="◊"/>
            </a:pPr>
            <a:endParaRPr lang="en-US" sz="2400" dirty="0"/>
          </a:p>
          <a:p>
            <a:pPr marL="457200" indent="-457200">
              <a:buSzPct val="75000"/>
              <a:buFont typeface="Calibri" panose="020F0502020204030204" pitchFamily="34" charset="0"/>
              <a:buChar char="◊"/>
            </a:pPr>
            <a:r>
              <a:rPr lang="en-US" sz="2400" dirty="0"/>
              <a:t>Limited infrastructure diversity </a:t>
            </a:r>
            <a:r>
              <a:rPr lang="en-US" dirty="0"/>
              <a:t>(FRCC 2013)</a:t>
            </a:r>
          </a:p>
          <a:p>
            <a:pPr marL="457200" indent="-457200">
              <a:buSzPct val="75000"/>
              <a:buFont typeface="Calibri" panose="020F0502020204030204" pitchFamily="34" charset="0"/>
              <a:buChar char="◊"/>
            </a:pPr>
            <a:endParaRPr lang="en-US" sz="2400" dirty="0"/>
          </a:p>
          <a:p>
            <a:pPr marL="457200" indent="-457200">
              <a:buSzPct val="75000"/>
              <a:buFont typeface="Calibri" panose="020F0502020204030204" pitchFamily="34" charset="0"/>
              <a:buChar char="◊"/>
            </a:pPr>
            <a:r>
              <a:rPr lang="en-US" sz="2400" dirty="0"/>
              <a:t>Rapidly improving cost-competitiveness of renewable sources and energy efficiency </a:t>
            </a:r>
            <a:endParaRPr lang="en-US" sz="2400" dirty="0" smtClean="0"/>
          </a:p>
          <a:p>
            <a:pPr marL="457200" indent="-457200">
              <a:buSzPct val="75000"/>
              <a:buFont typeface="Calibri" panose="020F0502020204030204" pitchFamily="34" charset="0"/>
              <a:buChar char="◊"/>
            </a:pPr>
            <a:endParaRPr lang="en-US" sz="2400" dirty="0"/>
          </a:p>
          <a:p>
            <a:pPr marL="457200" indent="-457200">
              <a:buSzPct val="75000"/>
              <a:buFont typeface="Calibri" panose="020F0502020204030204" pitchFamily="34" charset="0"/>
              <a:buChar char="◊"/>
            </a:pPr>
            <a:r>
              <a:rPr lang="en-US" sz="2400" dirty="0" smtClean="0"/>
              <a:t>Fossil fuel and nuclear generation economics strained by weakened industry credit ratings and increasingly stringent pollution controls </a:t>
            </a:r>
            <a:endParaRPr lang="en-US" sz="2400" dirty="0"/>
          </a:p>
        </p:txBody>
      </p:sp>
      <p:sp>
        <p:nvSpPr>
          <p:cNvPr id="4" name="Rectangle 8"/>
          <p:cNvSpPr>
            <a:spLocks noChangeArrowheads="1"/>
          </p:cNvSpPr>
          <p:nvPr/>
        </p:nvSpPr>
        <p:spPr bwMode="auto">
          <a:xfrm>
            <a:off x="0" y="0"/>
            <a:ext cx="9144000" cy="1142999"/>
          </a:xfrm>
          <a:prstGeom prst="rect">
            <a:avLst/>
          </a:prstGeom>
          <a:solidFill>
            <a:srgbClr val="000000"/>
          </a:solidFill>
          <a:ln w="9525">
            <a:noFill/>
            <a:miter lim="800000"/>
            <a:headEnd/>
            <a:tailEnd/>
          </a:ln>
        </p:spPr>
        <p:txBody>
          <a:bodyPr anchor="ctr"/>
          <a:lstStyle/>
          <a:p>
            <a:pPr marL="231775"/>
            <a:r>
              <a:rPr lang="en-US" sz="3200" dirty="0">
                <a:solidFill>
                  <a:schemeClr val="bg1"/>
                </a:solidFill>
                <a:latin typeface="Calibri" pitchFamily="34" charset="0"/>
              </a:rPr>
              <a:t>Florida’s energy system at a </a:t>
            </a:r>
            <a:r>
              <a:rPr lang="en-US" sz="3200" dirty="0" smtClean="0">
                <a:solidFill>
                  <a:schemeClr val="bg1"/>
                </a:solidFill>
                <a:latin typeface="Calibri" pitchFamily="34" charset="0"/>
              </a:rPr>
              <a:t>crossroads,</a:t>
            </a:r>
          </a:p>
          <a:p>
            <a:pPr marL="231775"/>
            <a:r>
              <a:rPr lang="en-US" sz="3200" dirty="0" smtClean="0">
                <a:solidFill>
                  <a:schemeClr val="bg1"/>
                </a:solidFill>
                <a:latin typeface="Calibri" pitchFamily="34" charset="0"/>
              </a:rPr>
              <a:t>facing high-risk </a:t>
            </a:r>
            <a:r>
              <a:rPr lang="en-US" sz="3200" dirty="0">
                <a:solidFill>
                  <a:schemeClr val="bg1"/>
                </a:solidFill>
                <a:latin typeface="Calibri" pitchFamily="34" charset="0"/>
              </a:rPr>
              <a:t>and low-risk paths forward</a:t>
            </a:r>
            <a:endParaRPr lang="en-US" sz="3200" dirty="0" smtClean="0">
              <a:solidFill>
                <a:schemeClr val="bg1"/>
              </a:solidFill>
              <a:latin typeface="Calibri" pitchFamily="34" charset="0"/>
            </a:endParaRPr>
          </a:p>
        </p:txBody>
      </p:sp>
      <p:sp>
        <p:nvSpPr>
          <p:cNvPr id="3" name="Slide Number Placeholder 2"/>
          <p:cNvSpPr>
            <a:spLocks noGrp="1"/>
          </p:cNvSpPr>
          <p:nvPr>
            <p:ph type="sldNum" sz="quarter" idx="12"/>
          </p:nvPr>
        </p:nvSpPr>
        <p:spPr/>
        <p:txBody>
          <a:bodyPr/>
          <a:lstStyle/>
          <a:p>
            <a:fld id="{34846DF4-7787-4B91-8088-9E285F6E4DD8}" type="slidenum">
              <a:rPr lang="en-US" smtClean="0"/>
              <a:pPr/>
              <a:t>4</a:t>
            </a:fld>
            <a:endParaRPr lang="en-US"/>
          </a:p>
        </p:txBody>
      </p:sp>
    </p:spTree>
    <p:extLst>
      <p:ext uri="{BB962C8B-B14F-4D97-AF65-F5344CB8AC3E}">
        <p14:creationId xmlns:p14="http://schemas.microsoft.com/office/powerpoint/2010/main" val="2408339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1109419"/>
          </a:xfrm>
          <a:prstGeom prst="rect">
            <a:avLst/>
          </a:prstGeom>
          <a:solidFill>
            <a:srgbClr val="000000"/>
          </a:solidFill>
          <a:ln w="9525">
            <a:noFill/>
            <a:miter lim="800000"/>
            <a:headEnd/>
            <a:tailEnd/>
          </a:ln>
        </p:spPr>
        <p:txBody>
          <a:bodyPr anchor="ctr"/>
          <a:lstStyle/>
          <a:p>
            <a:pPr marL="231775">
              <a:tabLst>
                <a:tab pos="231775" algn="l"/>
              </a:tabLst>
            </a:pPr>
            <a:r>
              <a:rPr lang="en-US" sz="3200" dirty="0" smtClean="0">
                <a:solidFill>
                  <a:schemeClr val="bg1"/>
                </a:solidFill>
                <a:latin typeface="Calibri" pitchFamily="34" charset="0"/>
              </a:rPr>
              <a:t>Florida’s generating capacity investments expected to be among Nation’s highest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60" t="8998" r="6026" b="5927"/>
          <a:stretch/>
        </p:blipFill>
        <p:spPr bwMode="auto">
          <a:xfrm>
            <a:off x="76200" y="1188203"/>
            <a:ext cx="5723152" cy="452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5862637" y="2971800"/>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403"/>
          <a:stretch/>
        </p:blipFill>
        <p:spPr bwMode="auto">
          <a:xfrm>
            <a:off x="5410200" y="3600450"/>
            <a:ext cx="372128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6320135"/>
            <a:ext cx="5029200" cy="461665"/>
          </a:xfrm>
          <a:prstGeom prst="rect">
            <a:avLst/>
          </a:prstGeom>
          <a:noFill/>
        </p:spPr>
        <p:txBody>
          <a:bodyPr wrap="square" rtlCol="0">
            <a:spAutoFit/>
          </a:bodyPr>
          <a:lstStyle/>
          <a:p>
            <a:r>
              <a:rPr lang="en-US" sz="1200" dirty="0" smtClean="0"/>
              <a:t>Source: Ron </a:t>
            </a:r>
            <a:r>
              <a:rPr lang="en-US" sz="1200" dirty="0" err="1"/>
              <a:t>Binz</a:t>
            </a:r>
            <a:r>
              <a:rPr lang="en-US" sz="1200" dirty="0"/>
              <a:t> &amp; CERES, </a:t>
            </a:r>
            <a:r>
              <a:rPr lang="en-US" sz="1200" i="1" dirty="0"/>
              <a:t>Practicing Risk‐Aware Electricity Regulation: What Every State Regulator Needs to Know </a:t>
            </a:r>
            <a:r>
              <a:rPr lang="en-US" sz="1200" dirty="0"/>
              <a:t>(2012) (“Risk-Aware”), at </a:t>
            </a:r>
            <a:r>
              <a:rPr lang="en-US" sz="1200" dirty="0" smtClean="0"/>
              <a:t>16. </a:t>
            </a:r>
            <a:endParaRPr lang="en-US" sz="1200" dirty="0"/>
          </a:p>
        </p:txBody>
      </p:sp>
      <p:sp>
        <p:nvSpPr>
          <p:cNvPr id="5" name="Slide Number Placeholder 4"/>
          <p:cNvSpPr>
            <a:spLocks noGrp="1"/>
          </p:cNvSpPr>
          <p:nvPr>
            <p:ph type="sldNum" sz="quarter" idx="12"/>
          </p:nvPr>
        </p:nvSpPr>
        <p:spPr/>
        <p:txBody>
          <a:bodyPr/>
          <a:lstStyle/>
          <a:p>
            <a:fld id="{34846DF4-7787-4B91-8088-9E285F6E4DD8}" type="slidenum">
              <a:rPr lang="en-US" smtClean="0"/>
              <a:pPr/>
              <a:t>5</a:t>
            </a:fld>
            <a:endParaRPr lang="en-US"/>
          </a:p>
        </p:txBody>
      </p:sp>
    </p:spTree>
    <p:extLst>
      <p:ext uri="{BB962C8B-B14F-4D97-AF65-F5344CB8AC3E}">
        <p14:creationId xmlns:p14="http://schemas.microsoft.com/office/powerpoint/2010/main" val="953576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1066799"/>
          </a:xfrm>
          <a:prstGeom prst="rect">
            <a:avLst/>
          </a:prstGeom>
          <a:solidFill>
            <a:srgbClr val="000000"/>
          </a:solidFill>
          <a:ln w="9525">
            <a:noFill/>
            <a:miter lim="800000"/>
            <a:headEnd/>
            <a:tailEnd/>
          </a:ln>
        </p:spPr>
        <p:txBody>
          <a:bodyPr anchor="ctr"/>
          <a:lstStyle/>
          <a:p>
            <a:pPr marL="231775">
              <a:buSzPct val="75000"/>
            </a:pPr>
            <a:r>
              <a:rPr lang="en-US" sz="3200" dirty="0">
                <a:solidFill>
                  <a:schemeClr val="bg1"/>
                </a:solidFill>
              </a:rPr>
              <a:t>Natural gas </a:t>
            </a:r>
            <a:r>
              <a:rPr lang="en-US" sz="3200" dirty="0" smtClean="0">
                <a:solidFill>
                  <a:schemeClr val="bg1"/>
                </a:solidFill>
              </a:rPr>
              <a:t>unduly dominates current and planned generation portfolio</a:t>
            </a:r>
            <a:endParaRPr lang="en-US" sz="3200" dirty="0">
              <a:solidFill>
                <a:schemeClr val="bg1"/>
              </a:solidFill>
            </a:endParaRPr>
          </a:p>
        </p:txBody>
      </p:sp>
      <p:sp>
        <p:nvSpPr>
          <p:cNvPr id="5" name="TextBox 4"/>
          <p:cNvSpPr txBox="1"/>
          <p:nvPr/>
        </p:nvSpPr>
        <p:spPr>
          <a:xfrm>
            <a:off x="552450" y="1524000"/>
            <a:ext cx="8039100" cy="3847207"/>
          </a:xfrm>
          <a:prstGeom prst="rect">
            <a:avLst/>
          </a:prstGeom>
          <a:noFill/>
        </p:spPr>
        <p:txBody>
          <a:bodyPr wrap="square" rtlCol="0">
            <a:spAutoFit/>
          </a:bodyPr>
          <a:lstStyle/>
          <a:p>
            <a:pPr marL="457200" indent="-457200">
              <a:buSzPct val="75000"/>
              <a:buFont typeface="Calibri" panose="020F0502020204030204" pitchFamily="34" charset="0"/>
              <a:buChar char="◊"/>
            </a:pPr>
            <a:r>
              <a:rPr lang="en-US" sz="2400" dirty="0" smtClean="0"/>
              <a:t>Now ~63</a:t>
            </a:r>
            <a:r>
              <a:rPr lang="en-US" sz="2400" dirty="0"/>
              <a:t>% of Florida’s delivered electricity </a:t>
            </a:r>
            <a:r>
              <a:rPr lang="en-US" sz="2400" dirty="0" smtClean="0"/>
              <a:t>is natural gas-powered </a:t>
            </a:r>
            <a:r>
              <a:rPr lang="en-US" dirty="0" smtClean="0"/>
              <a:t>(FRCC 2013)</a:t>
            </a:r>
            <a:endParaRPr lang="en-US" dirty="0"/>
          </a:p>
          <a:p>
            <a:pPr marL="457200" indent="-457200">
              <a:buSzPct val="75000"/>
              <a:buFont typeface="Calibri" panose="020F0502020204030204" pitchFamily="34" charset="0"/>
              <a:buChar char="◊"/>
            </a:pPr>
            <a:endParaRPr lang="en-US" sz="2400" dirty="0" smtClean="0"/>
          </a:p>
          <a:p>
            <a:pPr marL="457200" indent="-457200">
              <a:buSzPct val="75000"/>
              <a:buFont typeface="Calibri" panose="020F0502020204030204" pitchFamily="34" charset="0"/>
              <a:buChar char="◊"/>
            </a:pPr>
            <a:r>
              <a:rPr lang="en-US" sz="2400" dirty="0" smtClean="0"/>
              <a:t>FRCC still studying “potential multiple generation retirements from the same site, starting as early as April 2015” </a:t>
            </a:r>
            <a:r>
              <a:rPr lang="en-US" dirty="0"/>
              <a:t>(FRCC 2013)</a:t>
            </a:r>
          </a:p>
          <a:p>
            <a:pPr marL="457200" indent="-457200">
              <a:buSzPct val="75000"/>
              <a:buFont typeface="Calibri" panose="020F0502020204030204" pitchFamily="34" charset="0"/>
              <a:buChar char="◊"/>
            </a:pPr>
            <a:endParaRPr lang="en-US" sz="2400" dirty="0" smtClean="0"/>
          </a:p>
          <a:p>
            <a:pPr marL="457200" indent="-457200">
              <a:buSzPct val="75000"/>
              <a:buFont typeface="Calibri" panose="020F0502020204030204" pitchFamily="34" charset="0"/>
              <a:buChar char="◊"/>
            </a:pPr>
            <a:r>
              <a:rPr lang="en-US" sz="2400" dirty="0" smtClean="0"/>
              <a:t>Non-gas retirement/retrofit decisions threaten to exacerbate Florida’s fuel diversity problem</a:t>
            </a:r>
          </a:p>
          <a:p>
            <a:pPr marL="457200" indent="-457200">
              <a:buSzPct val="75000"/>
              <a:buFont typeface="Calibri" panose="020F0502020204030204" pitchFamily="34" charset="0"/>
              <a:buChar char="◊"/>
            </a:pPr>
            <a:endParaRPr lang="en-US" sz="2800" dirty="0"/>
          </a:p>
        </p:txBody>
      </p:sp>
      <p:sp>
        <p:nvSpPr>
          <p:cNvPr id="2" name="Slide Number Placeholder 1"/>
          <p:cNvSpPr>
            <a:spLocks noGrp="1"/>
          </p:cNvSpPr>
          <p:nvPr>
            <p:ph type="sldNum" sz="quarter" idx="12"/>
          </p:nvPr>
        </p:nvSpPr>
        <p:spPr/>
        <p:txBody>
          <a:bodyPr/>
          <a:lstStyle/>
          <a:p>
            <a:fld id="{34846DF4-7787-4B91-8088-9E285F6E4DD8}" type="slidenum">
              <a:rPr lang="en-US" smtClean="0"/>
              <a:pPr/>
              <a:t>6</a:t>
            </a:fld>
            <a:endParaRPr lang="en-US"/>
          </a:p>
        </p:txBody>
      </p:sp>
    </p:spTree>
    <p:extLst>
      <p:ext uri="{BB962C8B-B14F-4D97-AF65-F5344CB8AC3E}">
        <p14:creationId xmlns:p14="http://schemas.microsoft.com/office/powerpoint/2010/main" val="135056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1066800"/>
          </a:xfrm>
          <a:prstGeom prst="rect">
            <a:avLst/>
          </a:prstGeom>
          <a:solidFill>
            <a:srgbClr val="000000"/>
          </a:solidFill>
          <a:ln w="9525">
            <a:noFill/>
            <a:miter lim="800000"/>
            <a:headEnd/>
            <a:tailEnd/>
          </a:ln>
        </p:spPr>
        <p:txBody>
          <a:bodyPr anchor="ctr"/>
          <a:lstStyle/>
          <a:p>
            <a:pPr marL="231775">
              <a:defRPr/>
            </a:pPr>
            <a:r>
              <a:rPr lang="en-US" sz="3200" dirty="0" smtClean="0">
                <a:solidFill>
                  <a:schemeClr val="bg1"/>
                </a:solidFill>
              </a:rPr>
              <a:t>Florida ratepayers already paying some of Nation’s highest gas prices</a:t>
            </a:r>
            <a:endParaRPr lang="en-US" sz="3200"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96" t="8988" r="26420" b="47269"/>
          <a:stretch/>
        </p:blipFill>
        <p:spPr bwMode="auto">
          <a:xfrm>
            <a:off x="0" y="1364041"/>
            <a:ext cx="9144000" cy="469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29200" y="5410200"/>
            <a:ext cx="411036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52400" y="4343400"/>
            <a:ext cx="685800" cy="533401"/>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6336268"/>
            <a:ext cx="6589080" cy="338554"/>
          </a:xfrm>
          <a:prstGeom prst="rect">
            <a:avLst/>
          </a:prstGeom>
          <a:noFill/>
        </p:spPr>
        <p:txBody>
          <a:bodyPr wrap="square" rtlCol="0">
            <a:spAutoFit/>
          </a:bodyPr>
          <a:lstStyle/>
          <a:p>
            <a:r>
              <a:rPr lang="en-US" sz="1600" dirty="0" smtClean="0"/>
              <a:t>Source: EIA (2013), </a:t>
            </a:r>
            <a:r>
              <a:rPr lang="en-US" sz="1600" dirty="0">
                <a:hlinkClick r:id="rId4"/>
              </a:rPr>
              <a:t>http://www.eia.gov/state/rankings/?sid=US#/series/28</a:t>
            </a:r>
            <a:endParaRPr lang="en-US" sz="1600" dirty="0"/>
          </a:p>
        </p:txBody>
      </p:sp>
      <p:sp>
        <p:nvSpPr>
          <p:cNvPr id="9" name="Slide Number Placeholder 8"/>
          <p:cNvSpPr>
            <a:spLocks noGrp="1"/>
          </p:cNvSpPr>
          <p:nvPr>
            <p:ph type="sldNum" sz="quarter" idx="12"/>
          </p:nvPr>
        </p:nvSpPr>
        <p:spPr/>
        <p:txBody>
          <a:bodyPr/>
          <a:lstStyle/>
          <a:p>
            <a:fld id="{34846DF4-7787-4B91-8088-9E285F6E4DD8}" type="slidenum">
              <a:rPr lang="en-US" smtClean="0"/>
              <a:pPr/>
              <a:t>7</a:t>
            </a:fld>
            <a:endParaRPr lang="en-US"/>
          </a:p>
        </p:txBody>
      </p:sp>
    </p:spTree>
    <p:extLst>
      <p:ext uri="{BB962C8B-B14F-4D97-AF65-F5344CB8AC3E}">
        <p14:creationId xmlns:p14="http://schemas.microsoft.com/office/powerpoint/2010/main" val="300160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439" y="0"/>
            <a:ext cx="9144000" cy="838200"/>
          </a:xfrm>
          <a:prstGeom prst="rect">
            <a:avLst/>
          </a:prstGeom>
          <a:solidFill>
            <a:srgbClr val="000000"/>
          </a:solidFill>
          <a:ln w="9525">
            <a:noFill/>
            <a:miter lim="800000"/>
            <a:headEnd/>
            <a:tailEnd/>
          </a:ln>
        </p:spPr>
        <p:txBody>
          <a:bodyPr anchor="ctr"/>
          <a:lstStyle/>
          <a:p>
            <a:pPr>
              <a:defRPr/>
            </a:pPr>
            <a:r>
              <a:rPr lang="en-US" sz="3200" dirty="0">
                <a:solidFill>
                  <a:schemeClr val="bg1"/>
                </a:solidFill>
              </a:rPr>
              <a:t> </a:t>
            </a:r>
            <a:r>
              <a:rPr lang="en-US" sz="3200" dirty="0" smtClean="0">
                <a:solidFill>
                  <a:schemeClr val="bg1"/>
                </a:solidFill>
              </a:rPr>
              <a:t>  Florida’s high gas dependence is risky </a:t>
            </a:r>
            <a:endParaRPr lang="en-US" sz="3200" dirty="0">
              <a:solidFill>
                <a:schemeClr val="bg1"/>
              </a:solidFill>
            </a:endParaRPr>
          </a:p>
        </p:txBody>
      </p:sp>
      <p:sp>
        <p:nvSpPr>
          <p:cNvPr id="3" name="TextBox 2"/>
          <p:cNvSpPr txBox="1"/>
          <p:nvPr/>
        </p:nvSpPr>
        <p:spPr>
          <a:xfrm>
            <a:off x="152400" y="1202353"/>
            <a:ext cx="8991600" cy="4893647"/>
          </a:xfrm>
          <a:prstGeom prst="rect">
            <a:avLst/>
          </a:prstGeom>
          <a:noFill/>
        </p:spPr>
        <p:txBody>
          <a:bodyPr wrap="square" rtlCol="0">
            <a:spAutoFit/>
          </a:bodyPr>
          <a:lstStyle/>
          <a:p>
            <a:pPr marL="457200" indent="-457200">
              <a:buSzPct val="75000"/>
              <a:buFont typeface="Calibri" panose="020F0502020204030204" pitchFamily="34" charset="0"/>
              <a:buChar char="◊"/>
            </a:pPr>
            <a:r>
              <a:rPr lang="en-US" sz="2400" b="1" dirty="0" smtClean="0"/>
              <a:t>Supply</a:t>
            </a:r>
            <a:r>
              <a:rPr lang="en-US" sz="2400" dirty="0" smtClean="0"/>
              <a:t>: Sharp downward revision in 2012 EIA estimates </a:t>
            </a:r>
            <a:r>
              <a:rPr lang="en-US" sz="2400" dirty="0"/>
              <a:t>of U.S. shale gas reserves by </a:t>
            </a:r>
            <a:r>
              <a:rPr lang="en-US" sz="2400" dirty="0" smtClean="0"/>
              <a:t>&gt; 40%, Marcellus reserves down by 66%</a:t>
            </a:r>
          </a:p>
          <a:p>
            <a:pPr marL="457200" indent="-457200">
              <a:buSzPct val="75000"/>
              <a:buFont typeface="Calibri" panose="020F0502020204030204" pitchFamily="34" charset="0"/>
              <a:buChar char="◊"/>
            </a:pPr>
            <a:endParaRPr lang="en-US" sz="2400" dirty="0"/>
          </a:p>
          <a:p>
            <a:pPr marL="457200" indent="-457200">
              <a:buSzPct val="75000"/>
              <a:buFont typeface="Calibri" panose="020F0502020204030204" pitchFamily="34" charset="0"/>
              <a:buChar char="◊"/>
            </a:pPr>
            <a:r>
              <a:rPr lang="en-US" sz="2400" b="1" dirty="0" smtClean="0"/>
              <a:t>Demand: </a:t>
            </a:r>
            <a:r>
              <a:rPr lang="en-US" sz="2400" dirty="0" smtClean="0"/>
              <a:t>EIA </a:t>
            </a:r>
            <a:r>
              <a:rPr lang="en-US" sz="2400" dirty="0"/>
              <a:t>predicts </a:t>
            </a:r>
            <a:r>
              <a:rPr lang="en-US" sz="2400" dirty="0" smtClean="0"/>
              <a:t>rapid </a:t>
            </a:r>
            <a:r>
              <a:rPr lang="en-US" sz="2400" dirty="0"/>
              <a:t>LNG exports paired with lower resource base could </a:t>
            </a:r>
            <a:r>
              <a:rPr lang="en-US" sz="2400" b="1" dirty="0">
                <a:solidFill>
                  <a:srgbClr val="C00000"/>
                </a:solidFill>
              </a:rPr>
              <a:t>raise natural gas prices by 54</a:t>
            </a:r>
            <a:r>
              <a:rPr lang="en-US" sz="2400" b="1" dirty="0" smtClean="0">
                <a:solidFill>
                  <a:srgbClr val="C00000"/>
                </a:solidFill>
              </a:rPr>
              <a:t>% by 2018</a:t>
            </a:r>
            <a:endParaRPr lang="en-US" sz="2400" b="1" dirty="0">
              <a:solidFill>
                <a:srgbClr val="C00000"/>
              </a:solidFill>
            </a:endParaRPr>
          </a:p>
          <a:p>
            <a:pPr marL="457200" indent="-457200">
              <a:buSzPct val="75000"/>
              <a:buFont typeface="Calibri" panose="020F0502020204030204" pitchFamily="34" charset="0"/>
              <a:buChar char="◊"/>
            </a:pPr>
            <a:endParaRPr lang="en-US" sz="2400" b="1" dirty="0" smtClean="0">
              <a:solidFill>
                <a:srgbClr val="C00000"/>
              </a:solidFill>
            </a:endParaRPr>
          </a:p>
          <a:p>
            <a:pPr marL="457200" indent="-457200">
              <a:buSzPct val="75000"/>
              <a:buFont typeface="Calibri" panose="020F0502020204030204" pitchFamily="34" charset="0"/>
              <a:buChar char="◊"/>
            </a:pPr>
            <a:r>
              <a:rPr lang="en-US" sz="2400" b="1" dirty="0" smtClean="0"/>
              <a:t>Price</a:t>
            </a:r>
            <a:r>
              <a:rPr lang="en-US" sz="2400" dirty="0" smtClean="0"/>
              <a:t>: 2013 US </a:t>
            </a:r>
            <a:r>
              <a:rPr lang="en-US" sz="2400" dirty="0"/>
              <a:t>DOE-commissioned </a:t>
            </a:r>
            <a:r>
              <a:rPr lang="en-US" sz="2400" dirty="0" smtClean="0"/>
              <a:t>study finds </a:t>
            </a:r>
            <a:r>
              <a:rPr lang="en-US" sz="2400" dirty="0"/>
              <a:t>higher natural gas prices in 2015 </a:t>
            </a:r>
            <a:r>
              <a:rPr lang="en-US" sz="2400" dirty="0" smtClean="0"/>
              <a:t>expected to have </a:t>
            </a:r>
            <a:r>
              <a:rPr lang="en-US" sz="2400" b="1" dirty="0" smtClean="0">
                <a:solidFill>
                  <a:srgbClr val="C00000"/>
                </a:solidFill>
              </a:rPr>
              <a:t>negative </a:t>
            </a:r>
            <a:r>
              <a:rPr lang="en-US" sz="2400" b="1" dirty="0">
                <a:solidFill>
                  <a:srgbClr val="C00000"/>
                </a:solidFill>
              </a:rPr>
              <a:t>effects on output and employment</a:t>
            </a:r>
            <a:r>
              <a:rPr lang="en-US" sz="2400" dirty="0"/>
              <a:t> </a:t>
            </a:r>
            <a:r>
              <a:rPr lang="en-US" sz="2400" dirty="0" smtClean="0"/>
              <a:t>, </a:t>
            </a:r>
            <a:r>
              <a:rPr lang="en-US" sz="2400" dirty="0"/>
              <a:t>particularly in </a:t>
            </a:r>
            <a:r>
              <a:rPr lang="en-US" sz="2400" dirty="0" smtClean="0"/>
              <a:t>natural gas-intensive sectors</a:t>
            </a:r>
          </a:p>
          <a:p>
            <a:pPr marL="457200" indent="-457200">
              <a:buSzPct val="75000"/>
              <a:buFont typeface="Calibri" panose="020F0502020204030204" pitchFamily="34" charset="0"/>
              <a:buChar char="◊"/>
            </a:pPr>
            <a:endParaRPr lang="en-US" sz="2400" dirty="0"/>
          </a:p>
          <a:p>
            <a:pPr marL="457200" indent="-457200">
              <a:buSzPct val="75000"/>
              <a:buFont typeface="Calibri" panose="020F0502020204030204" pitchFamily="34" charset="0"/>
              <a:buChar char="◊"/>
            </a:pPr>
            <a:r>
              <a:rPr lang="en-US" sz="2400" b="1" dirty="0" smtClean="0"/>
              <a:t>Infrastructure</a:t>
            </a:r>
            <a:r>
              <a:rPr lang="en-US" sz="2400" dirty="0" smtClean="0"/>
              <a:t>: Florida at risk because it imports </a:t>
            </a:r>
            <a:r>
              <a:rPr lang="en-US" sz="2400" dirty="0"/>
              <a:t>nearly all of its fuel, has no native gas reserves or supplies, and relies on two </a:t>
            </a:r>
            <a:r>
              <a:rPr lang="en-US" sz="2400" dirty="0" smtClean="0"/>
              <a:t>inter-state pipelines</a:t>
            </a:r>
            <a:endParaRPr lang="en-US" sz="2400" dirty="0"/>
          </a:p>
        </p:txBody>
      </p:sp>
      <p:sp>
        <p:nvSpPr>
          <p:cNvPr id="2" name="Slide Number Placeholder 1"/>
          <p:cNvSpPr>
            <a:spLocks noGrp="1"/>
          </p:cNvSpPr>
          <p:nvPr>
            <p:ph type="sldNum" sz="quarter" idx="12"/>
          </p:nvPr>
        </p:nvSpPr>
        <p:spPr/>
        <p:txBody>
          <a:bodyPr/>
          <a:lstStyle/>
          <a:p>
            <a:fld id="{34846DF4-7787-4B91-8088-9E285F6E4DD8}" type="slidenum">
              <a:rPr lang="en-US" smtClean="0"/>
              <a:pPr/>
              <a:t>8</a:t>
            </a:fld>
            <a:endParaRPr lang="en-US"/>
          </a:p>
        </p:txBody>
      </p:sp>
    </p:spTree>
    <p:extLst>
      <p:ext uri="{BB962C8B-B14F-4D97-AF65-F5344CB8AC3E}">
        <p14:creationId xmlns:p14="http://schemas.microsoft.com/office/powerpoint/2010/main" val="37461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36" t="11807" r="18875" b="3400"/>
          <a:stretch/>
        </p:blipFill>
        <p:spPr bwMode="auto">
          <a:xfrm>
            <a:off x="0" y="838201"/>
            <a:ext cx="91440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8"/>
          <p:cNvSpPr>
            <a:spLocks noChangeArrowheads="1"/>
          </p:cNvSpPr>
          <p:nvPr/>
        </p:nvSpPr>
        <p:spPr bwMode="auto">
          <a:xfrm>
            <a:off x="-4439" y="1"/>
            <a:ext cx="9144000" cy="838200"/>
          </a:xfrm>
          <a:prstGeom prst="rect">
            <a:avLst/>
          </a:prstGeom>
          <a:solidFill>
            <a:srgbClr val="000000"/>
          </a:solidFill>
          <a:ln w="9525">
            <a:noFill/>
            <a:miter lim="800000"/>
            <a:headEnd/>
            <a:tailEnd/>
          </a:ln>
        </p:spPr>
        <p:txBody>
          <a:bodyPr anchor="ctr"/>
          <a:lstStyle/>
          <a:p>
            <a:pPr marL="228600"/>
            <a:r>
              <a:rPr lang="en-US" sz="3200" dirty="0" smtClean="0">
                <a:solidFill>
                  <a:schemeClr val="bg1"/>
                </a:solidFill>
                <a:latin typeface="Calibri" pitchFamily="34" charset="0"/>
              </a:rPr>
              <a:t>Industry rapidly moving forward with gas exports</a:t>
            </a:r>
            <a:endParaRPr lang="en-US" sz="3200" dirty="0">
              <a:solidFill>
                <a:schemeClr val="bg1"/>
              </a:solidFill>
              <a:latin typeface="Calibri" pitchFamily="34" charset="0"/>
            </a:endParaRPr>
          </a:p>
        </p:txBody>
      </p:sp>
      <p:sp>
        <p:nvSpPr>
          <p:cNvPr id="2" name="Rectangle 1"/>
          <p:cNvSpPr/>
          <p:nvPr/>
        </p:nvSpPr>
        <p:spPr>
          <a:xfrm>
            <a:off x="5638800" y="6629400"/>
            <a:ext cx="350076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4846DF4-7787-4B91-8088-9E285F6E4DD8}" type="slidenum">
              <a:rPr lang="en-US" smtClean="0"/>
              <a:pPr/>
              <a:t>9</a:t>
            </a:fld>
            <a:endParaRPr lang="en-US"/>
          </a:p>
        </p:txBody>
      </p:sp>
    </p:spTree>
    <p:extLst>
      <p:ext uri="{BB962C8B-B14F-4D97-AF65-F5344CB8AC3E}">
        <p14:creationId xmlns:p14="http://schemas.microsoft.com/office/powerpoint/2010/main" val="1331502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TotalTime>
  <Words>1050</Words>
  <Application>Microsoft Office PowerPoint</Application>
  <PresentationFormat>On-screen Show (4:3)</PresentationFormat>
  <Paragraphs>148</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Fisher</dc:creator>
  <cp:lastModifiedBy>Diana A. Csank</cp:lastModifiedBy>
  <cp:revision>171</cp:revision>
  <dcterms:created xsi:type="dcterms:W3CDTF">2013-09-24T14:03:08Z</dcterms:created>
  <dcterms:modified xsi:type="dcterms:W3CDTF">2013-09-24T17:00:56Z</dcterms:modified>
</cp:coreProperties>
</file>